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034A37-8440-4C57-9ED2-F9C0ADED4F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42250D8-1944-400E-85F0-E934DEEB65E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ECED49-7C85-4315-8509-7C47C808689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Sale of Enron North America’s/People’s Energy Joint Venture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4190760"/>
            <a:ext cx="640080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Presentation to __________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___,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990360" y="1523880"/>
            <a:ext cx="6629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People’s Energy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Oxy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Dominion Summary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Comparison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Constraints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4AD378-3E6F-476C-B7A6-87A4B9F2FC1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Proposing a sale of Enron North America’s gas supply contract partnership with People’s Energy to either Dominion Energy Clearinghouse or Occidental Energy Marketing, Inc.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estimated to yield $38-12 MM, contingent upon the closing date and market conditions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closing date of March 25th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considered superior to other options due to the business characteristics of the bidders (ie. credit ratings, balance sheet mix, etc.)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process yielded eight bids, the field was narrowed to three based on price, finally two due to contractual units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7B873B-D0B9-4064-A7CC-BB230C5725B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Peoples Energy 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People’s Energy Corporation (“PGL”) is the parent of two natural gas utilities, Peoples Gas, Light and Coke (“PGL&amp;C”) and North Shore Gas (“NSG”).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PGL&amp;C operates a natural gas distribution system in the Chicago area and NSG provides natural gas services to several of Chicago’s northern suburbs.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Combined, PGL serves approximately 1 million customers.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PGL’s gas system connects to four interstate pipelines, allowing the company negotiating leverage in obtaining required gas supply.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 operates a large gas storage field near its distribution system, enabling the company to purchase gas for winter use during the summer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 has established a supportive regulatory environment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FC02FB-C308-42D8-8415-58228939CCF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Dominion Bid Proposal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" y="1600200"/>
            <a:ext cx="815328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Price: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a April start date, the purchase price for Enron’s/Peoples gas supply contracts is approximately $____ million.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purchase price will be change over time with the change in the price of the Nymex gas strip price, with the estimated change to be around $______/day.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421F8B-08F2-48A7-95FC-8C5A8682621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Oxy Bid Proposal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 Price: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a April start date, the purchase price for Enron’s/Peoples gas supply contracts is approximately $____ million, which excludes the $4.0 million for the price of the Enovate transaction.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purchase price will be change over time with the change in the price of the Nymex gas strip price, with the estimated change to be around $______/day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0598D9-C10A-44E1-9C4D-1BE2DFF260E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Comparison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990720" y="3505320"/>
            <a:ext cx="8153280" cy="2590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600200" y="1523880"/>
          <a:ext cx="6383160" cy="33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523880"/>
                    <a:ext cx="6383160" cy="33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" name=""/>
          <p:cNvGraphicFramePr/>
          <p:nvPr/>
        </p:nvGraphicFramePr>
        <p:xfrm>
          <a:off x="1523880" y="1219320"/>
          <a:ext cx="6429600" cy="4227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523880" y="1219320"/>
                    <a:ext cx="6429600" cy="42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1B6710-3B85-44A1-A2E1-17590735433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Risks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Not Done: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PGL transaction is to be terminated with Enron North America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ISDA agreements with PGL are to de put in line with creditors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DA8216-7EDC-431C-8274-1C8FDAFD7A6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Frame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Timeframe: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Feb. 20</a:t>
            </a:r>
            <a:r>
              <a:rPr b="0" lang="en-GB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Feb. 21</a:t>
            </a:r>
            <a:r>
              <a:rPr b="0" lang="en-GB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 22</a:t>
            </a:r>
            <a:r>
              <a:rPr b="0" lang="en-GB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GB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Bankruptcy Committee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AE843D-B23B-4DAC-B485-F7278686D28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ben rogers</cp:lastModifiedBy>
  <dcterms:modified xsi:type="dcterms:W3CDTF">2002-02-20T20:09:50Z</dcterms:modified>
  <cp:revision>32</cp:revision>
  <dc:subject/>
  <dc:title>Enron Direct Retail Contracts Assignment to  Constellation Power Source</dc:title>
</cp:coreProperties>
</file>