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F75EBC2-7DBE-4330-9551-A62D006D381D}"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2242103-9C7F-4493-827F-4AD05A04D26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88A443F-5F00-4C21-84C6-9DF8C979AA5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wmf"/><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ENRON NET WORKS </a:t>
            </a:r>
            <a:br>
              <a:rPr sz="3200"/>
            </a:br>
            <a:r>
              <a:rPr b="0" lang="en-US" sz="3200" strike="noStrike" u="none">
                <a:solidFill>
                  <a:srgbClr val="000000"/>
                </a:solidFill>
                <a:effectLst/>
                <a:uFillTx/>
                <a:latin typeface="Times New Roman"/>
              </a:rPr>
              <a:t>OPERATIONS TEAM (Gas)</a:t>
            </a:r>
            <a:endParaRPr b="0" lang="en-US" sz="3200" strike="noStrike" u="none">
              <a:solidFill>
                <a:srgbClr val="000000"/>
              </a:solidFill>
              <a:effectLst/>
              <a:uFillTx/>
              <a:latin typeface="Times New Roman"/>
            </a:endParaRPr>
          </a:p>
        </p:txBody>
      </p:sp>
      <p:sp>
        <p:nvSpPr>
          <p:cNvPr id="8" name="PlaceHolder 2"/>
          <p:cNvSpPr>
            <a:spLocks noGrp="1"/>
          </p:cNvSpPr>
          <p:nvPr>
            <p:ph/>
          </p:nvPr>
        </p:nvSpPr>
        <p:spPr>
          <a:xfrm>
            <a:off x="685800" y="1599840"/>
            <a:ext cx="7772400" cy="4343400"/>
          </a:xfrm>
          <a:prstGeom prst="rect">
            <a:avLst/>
          </a:prstGeom>
          <a:noFill/>
          <a:ln w="0">
            <a:noFill/>
          </a:ln>
        </p:spPr>
        <p:txBody>
          <a:bodyPr lIns="90000" rIns="90000" tIns="46800" bIns="46800" anchor="t">
            <a:normAutofit fontScale="92500" lnSpcReduction="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281</a:t>
            </a:r>
            <a:r>
              <a:rPr b="0" lang="en-US" sz="3200" strike="noStrike" u="none">
                <a:solidFill>
                  <a:srgbClr val="000000"/>
                </a:solidFill>
                <a:effectLst/>
                <a:uFillTx/>
                <a:latin typeface="Times New Roman"/>
              </a:rPr>
              <a:t> </a:t>
            </a:r>
            <a:r>
              <a:rPr b="0" lang="en-US" sz="2800" strike="noStrike" u="none">
                <a:solidFill>
                  <a:srgbClr val="000000"/>
                </a:solidFill>
                <a:effectLst/>
                <a:uFillTx/>
                <a:latin typeface="Times New Roman"/>
              </a:rPr>
              <a:t>Employees</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Trading Support Provided</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Gas Logistics (51) - nominations and pipeline balancing</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Risk Management (61) - position and P/L reporting</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Volume Management (26) - pipeline actualization</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Physical &amp; Financial Settlements (61) - invoice generation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Other Teams (82) - Deal Validation, Global Data (contracts, facilities, Duns #’s), EOL, Deal Confirmations </a:t>
            </a: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9" name=""/>
          <p:cNvGraphicFramePr/>
          <p:nvPr/>
        </p:nvGraphicFramePr>
        <p:xfrm>
          <a:off x="243000" y="471600"/>
          <a:ext cx="8659800" cy="5916600"/>
        </p:xfrm>
        <a:graphic>
          <a:graphicData uri="http://schemas.openxmlformats.org/presentationml/2006/ole">
            <p:oleObj progId="Excel.Sheet.12" r:id="rId1" spid="">
              <p:embed/>
              <p:pic>
                <p:nvPicPr>
                  <p:cNvPr id="30" name="" descr=""/>
                  <p:cNvPicPr/>
                  <p:nvPr/>
                </p:nvPicPr>
                <p:blipFill>
                  <a:blip r:embed="rId2"/>
                  <a:stretch/>
                </p:blipFill>
                <p:spPr>
                  <a:xfrm>
                    <a:off x="243000" y="471600"/>
                    <a:ext cx="8659800" cy="5916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762120" y="457200"/>
            <a:ext cx="6992640" cy="50328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GAS LOGISTICS FUNCTION</a:t>
            </a:r>
            <a:endParaRPr b="0" lang="en-US" sz="3200" strike="noStrike" u="none">
              <a:solidFill>
                <a:srgbClr val="000000"/>
              </a:solidFill>
              <a:effectLst/>
              <a:uFillTx/>
              <a:latin typeface="Times New Roman"/>
            </a:endParaRPr>
          </a:p>
        </p:txBody>
      </p:sp>
      <p:sp>
        <p:nvSpPr>
          <p:cNvPr id="10" name=""/>
          <p:cNvSpPr/>
          <p:nvPr/>
        </p:nvSpPr>
        <p:spPr>
          <a:xfrm>
            <a:off x="533520" y="1143000"/>
            <a:ext cx="7772400" cy="550224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Primary Responsibilities </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Manage EA’s physical delivery of over 31BCF/day on 90 pipeline systems across North America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Provide the commercial teams with timely and critical information to enhance trading opportunities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Ensure EA’s business is captured accurately to minimize pipeline and customer invoice discrepancies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Support EA’s new business by providing a superior level of customer service (asset transactions, outsourcing functions, internal support)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Continuously explore and develop new and unique ways to manage the business to reduce O&amp;M costs and reduce nomination processing time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685800" y="15228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MANAGING PHYSICAL DELIVERIES </a:t>
            </a:r>
            <a:endParaRPr b="0" lang="en-US" sz="3200" strike="noStrike" u="none">
              <a:solidFill>
                <a:srgbClr val="000000"/>
              </a:solidFill>
              <a:effectLst/>
              <a:uFillTx/>
              <a:latin typeface="Times New Roman"/>
            </a:endParaRPr>
          </a:p>
        </p:txBody>
      </p:sp>
      <p:sp>
        <p:nvSpPr>
          <p:cNvPr id="12" name=""/>
          <p:cNvSpPr/>
          <p:nvPr/>
        </p:nvSpPr>
        <p:spPr>
          <a:xfrm>
            <a:off x="685800" y="990720"/>
            <a:ext cx="7772400" cy="5715000"/>
          </a:xfrm>
          <a:prstGeom prst="rect">
            <a:avLst/>
          </a:prstGeom>
          <a:noFill/>
          <a:ln w="0">
            <a:noFill/>
          </a:ln>
        </p:spPr>
        <p:style>
          <a:lnRef idx="0"/>
          <a:fillRef idx="0"/>
          <a:effectRef idx="0"/>
          <a:fontRef idx="minor"/>
        </p:style>
        <p:txBody>
          <a:bodyPr lIns="90000" rIns="90000" tIns="46800" bIns="46800" anchor="t">
            <a:normAutofit fontScale="55000" lnSpcReduction="1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Emphasis on systems and technology to trade, schedule and settle all physical transactions</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Trading and scheduling systems linked. EOL deals feed directly or trader enters a telephone trade, information is validated, scheduler instantly sees the deal in scheduling system and nominates to the pipeline, settlements and volume management teams pay and send invoices using the same scheduling system</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Majority of business is scheduled through the use of EDI (approx..75%). Continuous effort to bring the balance of pipelines up on EDI. Enron leads the industry in EDI use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Traders and schedulers have access to trading and scheduling systems from remote locations to provide 24 hour coverage.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Asset Management Deals</a:t>
            </a: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 Dedicated People</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Electronic Commerce/GISB</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 Director, 1 Staff</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Project Unify </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 Manager</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11 Full Time, 4 Part Time, 1 Contract</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Annual O&amp;M Budget over $4M</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609480" y="304920"/>
            <a:ext cx="7772400" cy="9144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PEOPLES + ENA = ENOVATE </a:t>
            </a:r>
            <a:endParaRPr b="0" lang="en-US" sz="3200" strike="noStrike" u="none">
              <a:solidFill>
                <a:srgbClr val="000000"/>
              </a:solidFill>
              <a:effectLst/>
              <a:uFillTx/>
              <a:latin typeface="Times New Roman"/>
            </a:endParaRPr>
          </a:p>
        </p:txBody>
      </p:sp>
      <p:sp>
        <p:nvSpPr>
          <p:cNvPr id="14" name=""/>
          <p:cNvSpPr/>
          <p:nvPr/>
        </p:nvSpPr>
        <p:spPr>
          <a:xfrm>
            <a:off x="685800" y="1295280"/>
            <a:ext cx="7772400" cy="487548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Enovate Trading done in Chicago Office utilizing  the systems and support of EA’s Central Region Houston office</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Enovate trades scheduled by EA Houston office with support of the Peoples scheduling team</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24 hour scheduling coverage provided by EA’s Houston team directed by the Chicago and Houston traders  </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Invoices generated through the same process and systems used by EA</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5" name=""/>
          <p:cNvGraphicFramePr/>
          <p:nvPr/>
        </p:nvGraphicFramePr>
        <p:xfrm>
          <a:off x="304920" y="457200"/>
          <a:ext cx="8659800" cy="5916600"/>
        </p:xfrm>
        <a:graphic>
          <a:graphicData uri="http://schemas.openxmlformats.org/presentationml/2006/ole">
            <p:oleObj progId="Excel.Sheet.12" r:id="rId1" spid="">
              <p:embed/>
              <p:pic>
                <p:nvPicPr>
                  <p:cNvPr id="16" name="" descr=""/>
                  <p:cNvPicPr/>
                  <p:nvPr/>
                </p:nvPicPr>
                <p:blipFill>
                  <a:blip r:embed="rId2"/>
                  <a:stretch/>
                </p:blipFill>
                <p:spPr>
                  <a:xfrm>
                    <a:off x="304920" y="457200"/>
                    <a:ext cx="8659800" cy="5916600"/>
                  </a:xfrm>
                  <a:prstGeom prst="rect">
                    <a:avLst/>
                  </a:prstGeom>
                  <a:noFill/>
                  <a:ln w="0">
                    <a:noFill/>
                  </a:ln>
                </p:spPr>
              </p:pic>
            </p:oleObj>
          </a:graphicData>
        </a:graphic>
      </p:graphicFrame>
      <p:sp>
        <p:nvSpPr>
          <p:cNvPr id="17" name=""/>
          <p:cNvSpPr/>
          <p:nvPr/>
        </p:nvSpPr>
        <p:spPr>
          <a:xfrm>
            <a:off x="8077320" y="1143000"/>
            <a:ext cx="685800" cy="4402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963 BCF</a:t>
            </a:r>
            <a:endParaRPr b="0" lang="en-US" sz="900" strike="noStrike" u="none">
              <a:solidFill>
                <a:srgbClr val="000000"/>
              </a:solidFill>
              <a:effectLst/>
              <a:uFillTx/>
              <a:latin typeface="Times New Roman"/>
            </a:endParaRPr>
          </a:p>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8" name=""/>
          <p:cNvGraphicFramePr/>
          <p:nvPr/>
        </p:nvGraphicFramePr>
        <p:xfrm>
          <a:off x="243000" y="471600"/>
          <a:ext cx="8659800" cy="5916600"/>
        </p:xfrm>
        <a:graphic>
          <a:graphicData uri="http://schemas.openxmlformats.org/presentationml/2006/ole">
            <p:oleObj progId="Excel.Sheet.12" r:id="rId1" spid="">
              <p:embed/>
              <p:pic>
                <p:nvPicPr>
                  <p:cNvPr id="19" name="" descr=""/>
                  <p:cNvPicPr/>
                  <p:nvPr/>
                </p:nvPicPr>
                <p:blipFill>
                  <a:blip r:embed="rId2"/>
                  <a:stretch/>
                </p:blipFill>
                <p:spPr>
                  <a:xfrm>
                    <a:off x="243000" y="471600"/>
                    <a:ext cx="8659800" cy="5916600"/>
                  </a:xfrm>
                  <a:prstGeom prst="rect">
                    <a:avLst/>
                  </a:prstGeom>
                  <a:noFill/>
                  <a:ln w="0">
                    <a:noFill/>
                  </a:ln>
                </p:spPr>
              </p:pic>
            </p:oleObj>
          </a:graphicData>
        </a:graphic>
      </p:graphicFrame>
      <p:sp>
        <p:nvSpPr>
          <p:cNvPr id="20" name=""/>
          <p:cNvSpPr/>
          <p:nvPr/>
        </p:nvSpPr>
        <p:spPr>
          <a:xfrm>
            <a:off x="7238880" y="1219320"/>
            <a:ext cx="60984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150,683</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1" name=""/>
          <p:cNvGraphicFramePr/>
          <p:nvPr/>
        </p:nvGraphicFramePr>
        <p:xfrm>
          <a:off x="304920" y="457200"/>
          <a:ext cx="8640720" cy="5916600"/>
        </p:xfrm>
        <a:graphic>
          <a:graphicData uri="http://schemas.openxmlformats.org/presentationml/2006/ole">
            <p:oleObj progId="Excel.Sheet.12" r:id="rId1" spid="">
              <p:embed/>
              <p:pic>
                <p:nvPicPr>
                  <p:cNvPr id="22" name="" descr=""/>
                  <p:cNvPicPr/>
                  <p:nvPr/>
                </p:nvPicPr>
                <p:blipFill>
                  <a:blip r:embed="rId2"/>
                  <a:stretch/>
                </p:blipFill>
                <p:spPr>
                  <a:xfrm>
                    <a:off x="304920" y="457200"/>
                    <a:ext cx="8640720" cy="5916600"/>
                  </a:xfrm>
                  <a:prstGeom prst="rect">
                    <a:avLst/>
                  </a:prstGeom>
                  <a:noFill/>
                  <a:ln w="0">
                    <a:noFill/>
                  </a:ln>
                </p:spPr>
              </p:pic>
            </p:oleObj>
          </a:graphicData>
        </a:graphic>
      </p:graphicFrame>
      <p:sp>
        <p:nvSpPr>
          <p:cNvPr id="23" name=""/>
          <p:cNvSpPr/>
          <p:nvPr/>
        </p:nvSpPr>
        <p:spPr>
          <a:xfrm>
            <a:off x="6705720" y="1981080"/>
            <a:ext cx="838080" cy="231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237 BCF</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4" name=""/>
          <p:cNvGraphicFramePr/>
          <p:nvPr/>
        </p:nvGraphicFramePr>
        <p:xfrm>
          <a:off x="252360" y="471600"/>
          <a:ext cx="8640720" cy="5916600"/>
        </p:xfrm>
        <a:graphic>
          <a:graphicData uri="http://schemas.openxmlformats.org/presentationml/2006/ole">
            <p:oleObj progId="Excel.Sheet.12" r:id="rId1" spid="">
              <p:embed/>
              <p:pic>
                <p:nvPicPr>
                  <p:cNvPr id="25" name="" descr=""/>
                  <p:cNvPicPr/>
                  <p:nvPr/>
                </p:nvPicPr>
                <p:blipFill>
                  <a:blip r:embed="rId2"/>
                  <a:stretch/>
                </p:blipFill>
                <p:spPr>
                  <a:xfrm>
                    <a:off x="252360" y="471600"/>
                    <a:ext cx="8640720" cy="5916600"/>
                  </a:xfrm>
                  <a:prstGeom prst="rect">
                    <a:avLst/>
                  </a:prstGeom>
                  <a:noFill/>
                  <a:ln w="0">
                    <a:noFill/>
                  </a:ln>
                </p:spPr>
              </p:pic>
            </p:oleObj>
          </a:graphicData>
        </a:graphic>
      </p:graphicFrame>
      <p:sp>
        <p:nvSpPr>
          <p:cNvPr id="26" name=""/>
          <p:cNvSpPr/>
          <p:nvPr/>
        </p:nvSpPr>
        <p:spPr>
          <a:xfrm>
            <a:off x="6691320" y="1368360"/>
            <a:ext cx="495000" cy="231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46,167</a:t>
            </a: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7" name=""/>
          <p:cNvGraphicFramePr/>
          <p:nvPr/>
        </p:nvGraphicFramePr>
        <p:xfrm>
          <a:off x="243000" y="471600"/>
          <a:ext cx="8659800" cy="5916600"/>
        </p:xfrm>
        <a:graphic>
          <a:graphicData uri="http://schemas.openxmlformats.org/presentationml/2006/ole">
            <p:oleObj progId="Excel.Sheet.12" r:id="rId1" spid="">
              <p:embed/>
              <p:pic>
                <p:nvPicPr>
                  <p:cNvPr id="28" name="" descr=""/>
                  <p:cNvPicPr/>
                  <p:nvPr/>
                </p:nvPicPr>
                <p:blipFill>
                  <a:blip r:embed="rId2"/>
                  <a:stretch/>
                </p:blipFill>
                <p:spPr>
                  <a:xfrm>
                    <a:off x="243000" y="471600"/>
                    <a:ext cx="8659800" cy="5916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250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2001-04-03T15:51:12Z</dcterms:created>
  <dc:creator>dian cook</dc:creator>
  <dc:description/>
  <dc:language>en-US</dc:language>
  <cp:lastModifiedBy>rsupert</cp:lastModifiedBy>
  <cp:lastPrinted>2001-04-04T11:38:25Z</cp:lastPrinted>
  <dcterms:modified xsi:type="dcterms:W3CDTF">2001-04-04T12:17:29Z</dcterms:modified>
  <cp:revision>22</cp:revision>
  <dc:subject/>
  <dc:title>No Slide Title</dc:title>
</cp:coreProperties>
</file>