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embeddings/oleObject1.xlsx" ContentType="application/vnd.openxmlformats-officedocument.spreadsheetml.sheet"/>
  <Override PartName="/ppt/embeddings/oleObject1.docx" ContentType="application/vnd.openxmlformats-officedocument.wordprocessingml.document"/>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3906000" y="6400800"/>
            <a:ext cx="132696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September 29, 2000</a:t>
            </a:r>
            <a:br>
              <a:rPr sz="1000"/>
            </a:br>
            <a:r>
              <a:rPr b="0" lang="en-US" sz="1000" strike="noStrike" u="none">
                <a:solidFill>
                  <a:srgbClr val="000000"/>
                </a:solidFill>
                <a:effectLst/>
                <a:uFillTx/>
                <a:latin typeface="Arial"/>
              </a:rPr>
              <a:t>Page </a:t>
            </a:r>
            <a:fld id="{65CBD6B4-A715-45B8-BB1D-080E20F0BB78}"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pic>
        <p:nvPicPr>
          <p:cNvPr id="1" name="" descr=""/>
          <p:cNvPicPr/>
          <p:nvPr/>
        </p:nvPicPr>
        <p:blipFill>
          <a:blip r:embed="rId2"/>
          <a:stretch/>
        </p:blipFill>
        <p:spPr>
          <a:xfrm>
            <a:off x="436680" y="6432480"/>
            <a:ext cx="401400" cy="425520"/>
          </a:xfrm>
          <a:prstGeom prst="rect">
            <a:avLst/>
          </a:prstGeom>
          <a:noFill/>
          <a:ln w="0">
            <a:noFill/>
          </a:ln>
        </p:spPr>
      </p:pic>
      <p:sp>
        <p:nvSpPr>
          <p:cNvPr id="2" name=""/>
          <p:cNvSpPr/>
          <p:nvPr/>
        </p:nvSpPr>
        <p:spPr>
          <a:xfrm>
            <a:off x="7149240" y="6383160"/>
            <a:ext cx="16286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HR Process Improvement</a:t>
            </a:r>
            <a:endParaRPr b="0" lang="en-US" sz="1000" strike="noStrike" u="none">
              <a:solidFill>
                <a:srgbClr val="000000"/>
              </a:solidFill>
              <a:effectLst/>
              <a:uFillTx/>
              <a:latin typeface="Times New Roman"/>
            </a:endParaRPr>
          </a:p>
        </p:txBody>
      </p:sp>
      <p:sp>
        <p:nvSpPr>
          <p:cNvPr id="3" name=""/>
          <p:cNvSpPr txBox="1"/>
          <p:nvPr/>
        </p:nvSpPr>
        <p:spPr>
          <a:xfrm rot="16200000">
            <a:off x="-2742840" y="3276720"/>
            <a:ext cx="5943600" cy="3045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pc="3" strike="noStrike" u="none">
                <a:ln w="9360">
                  <a:solidFill>
                    <a:srgbClr val="000000"/>
                  </a:solidFill>
                  <a:miter/>
                </a:ln>
                <a:solidFill>
                  <a:srgbClr val="ffffff"/>
                </a:solidFill>
                <a:uFillTx/>
                <a:latin typeface="Arial"/>
              </a:rPr>
              <a:t>CONFIDENTIAL - Draft for Discussion Only</a:t>
            </a:r>
            <a:endParaRPr b="0" lang="en-US" sz="1400" spc="3" strike="noStrike" u="none">
              <a:ln w="9360">
                <a:solidFill>
                  <a:srgbClr val="000000"/>
                </a:solidFill>
                <a:miter/>
              </a:ln>
              <a:solidFill>
                <a:srgbClr val="ffffff"/>
              </a:solidFill>
              <a:uFillTx/>
              <a:latin typeface="Arial"/>
              <a:ea typeface="Arial"/>
            </a:endParaRPr>
          </a:p>
        </p:txBody>
      </p:sp>
      <p:sp>
        <p:nvSpPr>
          <p:cNvPr id="4" name=""/>
          <p:cNvSpPr txBox="1"/>
          <p:nvPr/>
        </p:nvSpPr>
        <p:spPr>
          <a:xfrm rot="5400000">
            <a:off x="5943600" y="3276720"/>
            <a:ext cx="5943600" cy="3045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pc="3" strike="noStrike" u="none">
                <a:ln w="9360">
                  <a:solidFill>
                    <a:srgbClr val="000000"/>
                  </a:solidFill>
                  <a:miter/>
                </a:ln>
                <a:solidFill>
                  <a:srgbClr val="ffffff"/>
                </a:solidFill>
                <a:uFillTx/>
                <a:latin typeface="Arial"/>
              </a:rPr>
              <a:t>CONFIDENTIAL - Draft for Discussion Only</a:t>
            </a:r>
            <a:endParaRPr b="0" lang="en-US" sz="1400" spc="3" strike="noStrike" u="none">
              <a:ln w="9360">
                <a:solidFill>
                  <a:srgbClr val="000000"/>
                </a:solidFill>
                <a:miter/>
              </a:ln>
              <a:solidFill>
                <a:srgbClr val="ffffff"/>
              </a:solidFill>
              <a:uFillTx/>
              <a:latin typeface="Arial"/>
              <a:ea typeface="Arial"/>
            </a:endParaRPr>
          </a:p>
        </p:txBody>
      </p:sp>
      <p:sp>
        <p:nvSpPr>
          <p:cNvPr id="5" name=""/>
          <p:cNvSpPr/>
          <p:nvPr/>
        </p:nvSpPr>
        <p:spPr>
          <a:xfrm flipH="1">
            <a:off x="457200" y="6400800"/>
            <a:ext cx="82296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6" name=""/>
          <p:cNvGrpSpPr/>
          <p:nvPr/>
        </p:nvGrpSpPr>
        <p:grpSpPr>
          <a:xfrm>
            <a:off x="241200" y="990720"/>
            <a:ext cx="8624880" cy="4638600"/>
            <a:chOff x="241200" y="990720"/>
            <a:chExt cx="8624880" cy="4638600"/>
          </a:xfrm>
        </p:grpSpPr>
        <p:sp>
          <p:nvSpPr>
            <p:cNvPr id="7" name=""/>
            <p:cNvSpPr/>
            <p:nvPr/>
          </p:nvSpPr>
          <p:spPr>
            <a:xfrm>
              <a:off x="4583160" y="2293920"/>
              <a:ext cx="49320" cy="58680"/>
            </a:xfrm>
            <a:custGeom>
              <a:avLst/>
              <a:gdLst/>
              <a:ahLst/>
              <a:rect l="l" t="t" r="r" b="b"/>
              <a:pathLst>
                <a:path w="31" h="37">
                  <a:moveTo>
                    <a:pt x="30" y="2"/>
                  </a:moveTo>
                  <a:lnTo>
                    <a:pt x="30" y="34"/>
                  </a:lnTo>
                  <a:lnTo>
                    <a:pt x="20" y="36"/>
                  </a:lnTo>
                  <a:lnTo>
                    <a:pt x="0" y="7"/>
                  </a:lnTo>
                  <a:lnTo>
                    <a:pt x="11" y="0"/>
                  </a:lnTo>
                  <a:lnTo>
                    <a:pt x="30" y="2"/>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 name=""/>
            <p:cNvSpPr/>
            <p:nvPr/>
          </p:nvSpPr>
          <p:spPr>
            <a:xfrm>
              <a:off x="4502160" y="2193840"/>
              <a:ext cx="39600" cy="85680"/>
            </a:xfrm>
            <a:custGeom>
              <a:avLst/>
              <a:gdLst/>
              <a:ahLst/>
              <a:rect l="l" t="t" r="r" b="b"/>
              <a:pathLst>
                <a:path w="25" h="54">
                  <a:moveTo>
                    <a:pt x="24" y="0"/>
                  </a:moveTo>
                  <a:lnTo>
                    <a:pt x="0" y="9"/>
                  </a:lnTo>
                  <a:lnTo>
                    <a:pt x="3" y="53"/>
                  </a:lnTo>
                  <a:lnTo>
                    <a:pt x="20" y="49"/>
                  </a:lnTo>
                  <a:lnTo>
                    <a:pt x="24"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grpSp>
          <p:nvGrpSpPr>
            <p:cNvPr id="9" name=""/>
            <p:cNvGrpSpPr/>
            <p:nvPr/>
          </p:nvGrpSpPr>
          <p:grpSpPr>
            <a:xfrm>
              <a:off x="8107200" y="4838760"/>
              <a:ext cx="758880" cy="474480"/>
              <a:chOff x="8107200" y="4838760"/>
              <a:chExt cx="758880" cy="474480"/>
            </a:xfrm>
          </p:grpSpPr>
          <p:sp>
            <p:nvSpPr>
              <p:cNvPr id="10" name=""/>
              <p:cNvSpPr/>
              <p:nvPr/>
            </p:nvSpPr>
            <p:spPr>
              <a:xfrm>
                <a:off x="8744040" y="4838760"/>
                <a:ext cx="122040" cy="290520"/>
              </a:xfrm>
              <a:custGeom>
                <a:avLst/>
                <a:gdLst/>
                <a:ahLst/>
                <a:rect l="l" t="t" r="r" b="b"/>
                <a:pathLst>
                  <a:path w="77" h="183">
                    <a:moveTo>
                      <a:pt x="25" y="4"/>
                    </a:moveTo>
                    <a:lnTo>
                      <a:pt x="32" y="0"/>
                    </a:lnTo>
                    <a:lnTo>
                      <a:pt x="46" y="20"/>
                    </a:lnTo>
                    <a:lnTo>
                      <a:pt x="44" y="76"/>
                    </a:lnTo>
                    <a:lnTo>
                      <a:pt x="53" y="76"/>
                    </a:lnTo>
                    <a:lnTo>
                      <a:pt x="55" y="84"/>
                    </a:lnTo>
                    <a:lnTo>
                      <a:pt x="59" y="96"/>
                    </a:lnTo>
                    <a:lnTo>
                      <a:pt x="61" y="104"/>
                    </a:lnTo>
                    <a:lnTo>
                      <a:pt x="69" y="102"/>
                    </a:lnTo>
                    <a:lnTo>
                      <a:pt x="75" y="89"/>
                    </a:lnTo>
                    <a:lnTo>
                      <a:pt x="76" y="96"/>
                    </a:lnTo>
                    <a:lnTo>
                      <a:pt x="72" y="106"/>
                    </a:lnTo>
                    <a:lnTo>
                      <a:pt x="69" y="113"/>
                    </a:lnTo>
                    <a:lnTo>
                      <a:pt x="66" y="127"/>
                    </a:lnTo>
                    <a:lnTo>
                      <a:pt x="58" y="137"/>
                    </a:lnTo>
                    <a:lnTo>
                      <a:pt x="52" y="138"/>
                    </a:lnTo>
                    <a:lnTo>
                      <a:pt x="44" y="146"/>
                    </a:lnTo>
                    <a:lnTo>
                      <a:pt x="42" y="153"/>
                    </a:lnTo>
                    <a:lnTo>
                      <a:pt x="44" y="160"/>
                    </a:lnTo>
                    <a:lnTo>
                      <a:pt x="46" y="173"/>
                    </a:lnTo>
                    <a:lnTo>
                      <a:pt x="37" y="177"/>
                    </a:lnTo>
                    <a:lnTo>
                      <a:pt x="31" y="180"/>
                    </a:lnTo>
                    <a:lnTo>
                      <a:pt x="25" y="182"/>
                    </a:lnTo>
                    <a:lnTo>
                      <a:pt x="21" y="180"/>
                    </a:lnTo>
                    <a:lnTo>
                      <a:pt x="11" y="177"/>
                    </a:lnTo>
                    <a:lnTo>
                      <a:pt x="8" y="173"/>
                    </a:lnTo>
                    <a:lnTo>
                      <a:pt x="11" y="162"/>
                    </a:lnTo>
                    <a:lnTo>
                      <a:pt x="20" y="160"/>
                    </a:lnTo>
                    <a:lnTo>
                      <a:pt x="25" y="147"/>
                    </a:lnTo>
                    <a:lnTo>
                      <a:pt x="25" y="144"/>
                    </a:lnTo>
                    <a:lnTo>
                      <a:pt x="20" y="138"/>
                    </a:lnTo>
                    <a:lnTo>
                      <a:pt x="11" y="131"/>
                    </a:lnTo>
                    <a:lnTo>
                      <a:pt x="6" y="131"/>
                    </a:lnTo>
                    <a:lnTo>
                      <a:pt x="1" y="127"/>
                    </a:lnTo>
                    <a:lnTo>
                      <a:pt x="0" y="120"/>
                    </a:lnTo>
                    <a:lnTo>
                      <a:pt x="1" y="116"/>
                    </a:lnTo>
                    <a:lnTo>
                      <a:pt x="6" y="116"/>
                    </a:lnTo>
                    <a:lnTo>
                      <a:pt x="11" y="113"/>
                    </a:lnTo>
                    <a:lnTo>
                      <a:pt x="20" y="106"/>
                    </a:lnTo>
                    <a:lnTo>
                      <a:pt x="23" y="104"/>
                    </a:lnTo>
                    <a:lnTo>
                      <a:pt x="27" y="76"/>
                    </a:lnTo>
                    <a:lnTo>
                      <a:pt x="23" y="69"/>
                    </a:lnTo>
                    <a:lnTo>
                      <a:pt x="17" y="64"/>
                    </a:lnTo>
                    <a:lnTo>
                      <a:pt x="15" y="49"/>
                    </a:lnTo>
                    <a:lnTo>
                      <a:pt x="17" y="35"/>
                    </a:lnTo>
                    <a:lnTo>
                      <a:pt x="20" y="25"/>
                    </a:lnTo>
                    <a:lnTo>
                      <a:pt x="25" y="4"/>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8513640" y="5065560"/>
                <a:ext cx="223920" cy="247680"/>
              </a:xfrm>
              <a:custGeom>
                <a:avLst/>
                <a:gdLst/>
                <a:ahLst/>
                <a:rect l="l" t="t" r="r" b="b"/>
                <a:pathLst>
                  <a:path w="141" h="156">
                    <a:moveTo>
                      <a:pt x="98" y="0"/>
                    </a:moveTo>
                    <a:lnTo>
                      <a:pt x="116" y="0"/>
                    </a:lnTo>
                    <a:lnTo>
                      <a:pt x="140" y="44"/>
                    </a:lnTo>
                    <a:lnTo>
                      <a:pt x="113" y="78"/>
                    </a:lnTo>
                    <a:lnTo>
                      <a:pt x="113" y="93"/>
                    </a:lnTo>
                    <a:lnTo>
                      <a:pt x="108" y="97"/>
                    </a:lnTo>
                    <a:lnTo>
                      <a:pt x="92" y="97"/>
                    </a:lnTo>
                    <a:lnTo>
                      <a:pt x="74" y="117"/>
                    </a:lnTo>
                    <a:lnTo>
                      <a:pt x="57" y="137"/>
                    </a:lnTo>
                    <a:lnTo>
                      <a:pt x="46" y="155"/>
                    </a:lnTo>
                    <a:lnTo>
                      <a:pt x="46" y="139"/>
                    </a:lnTo>
                    <a:lnTo>
                      <a:pt x="25" y="142"/>
                    </a:lnTo>
                    <a:lnTo>
                      <a:pt x="15" y="142"/>
                    </a:lnTo>
                    <a:lnTo>
                      <a:pt x="0" y="142"/>
                    </a:lnTo>
                    <a:lnTo>
                      <a:pt x="21" y="117"/>
                    </a:lnTo>
                    <a:lnTo>
                      <a:pt x="28" y="106"/>
                    </a:lnTo>
                    <a:lnTo>
                      <a:pt x="36" y="106"/>
                    </a:lnTo>
                    <a:lnTo>
                      <a:pt x="52" y="86"/>
                    </a:lnTo>
                    <a:lnTo>
                      <a:pt x="57" y="86"/>
                    </a:lnTo>
                    <a:lnTo>
                      <a:pt x="57" y="82"/>
                    </a:lnTo>
                    <a:lnTo>
                      <a:pt x="64" y="75"/>
                    </a:lnTo>
                    <a:lnTo>
                      <a:pt x="74" y="75"/>
                    </a:lnTo>
                    <a:lnTo>
                      <a:pt x="70" y="53"/>
                    </a:lnTo>
                    <a:lnTo>
                      <a:pt x="71" y="53"/>
                    </a:lnTo>
                    <a:lnTo>
                      <a:pt x="81" y="40"/>
                    </a:lnTo>
                    <a:lnTo>
                      <a:pt x="85" y="51"/>
                    </a:lnTo>
                    <a:lnTo>
                      <a:pt x="101" y="33"/>
                    </a:lnTo>
                    <a:lnTo>
                      <a:pt x="98"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8107200" y="5079960"/>
                <a:ext cx="81000" cy="133200"/>
              </a:xfrm>
              <a:custGeom>
                <a:avLst/>
                <a:gdLst/>
                <a:ahLst/>
                <a:rect l="l" t="t" r="r" b="b"/>
                <a:pathLst>
                  <a:path w="51" h="84">
                    <a:moveTo>
                      <a:pt x="0" y="0"/>
                    </a:moveTo>
                    <a:lnTo>
                      <a:pt x="11" y="0"/>
                    </a:lnTo>
                    <a:lnTo>
                      <a:pt x="23" y="9"/>
                    </a:lnTo>
                    <a:lnTo>
                      <a:pt x="50" y="9"/>
                    </a:lnTo>
                    <a:lnTo>
                      <a:pt x="47" y="27"/>
                    </a:lnTo>
                    <a:lnTo>
                      <a:pt x="50" y="42"/>
                    </a:lnTo>
                    <a:lnTo>
                      <a:pt x="42" y="42"/>
                    </a:lnTo>
                    <a:lnTo>
                      <a:pt x="39" y="43"/>
                    </a:lnTo>
                    <a:lnTo>
                      <a:pt x="34" y="47"/>
                    </a:lnTo>
                    <a:lnTo>
                      <a:pt x="39" y="83"/>
                    </a:lnTo>
                    <a:lnTo>
                      <a:pt x="23" y="79"/>
                    </a:lnTo>
                    <a:lnTo>
                      <a:pt x="8" y="69"/>
                    </a:lnTo>
                    <a:lnTo>
                      <a:pt x="8" y="43"/>
                    </a:lnTo>
                    <a:lnTo>
                      <a:pt x="8" y="34"/>
                    </a:lnTo>
                    <a:lnTo>
                      <a:pt x="0" y="27"/>
                    </a:lnTo>
                    <a:lnTo>
                      <a:pt x="0"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 name=""/>
            <p:cNvSpPr/>
            <p:nvPr/>
          </p:nvSpPr>
          <p:spPr>
            <a:xfrm>
              <a:off x="8258040" y="3735360"/>
              <a:ext cx="141480" cy="141120"/>
            </a:xfrm>
            <a:custGeom>
              <a:avLst/>
              <a:gdLst/>
              <a:ahLst/>
              <a:rect l="l" t="t" r="r" b="b"/>
              <a:pathLst>
                <a:path w="89" h="89">
                  <a:moveTo>
                    <a:pt x="15" y="33"/>
                  </a:moveTo>
                  <a:lnTo>
                    <a:pt x="0" y="70"/>
                  </a:lnTo>
                  <a:lnTo>
                    <a:pt x="6" y="84"/>
                  </a:lnTo>
                  <a:lnTo>
                    <a:pt x="31" y="88"/>
                  </a:lnTo>
                  <a:lnTo>
                    <a:pt x="52" y="88"/>
                  </a:lnTo>
                  <a:lnTo>
                    <a:pt x="59" y="73"/>
                  </a:lnTo>
                  <a:lnTo>
                    <a:pt x="64" y="57"/>
                  </a:lnTo>
                  <a:lnTo>
                    <a:pt x="88" y="57"/>
                  </a:lnTo>
                  <a:lnTo>
                    <a:pt x="84" y="35"/>
                  </a:lnTo>
                  <a:lnTo>
                    <a:pt x="84" y="13"/>
                  </a:lnTo>
                  <a:lnTo>
                    <a:pt x="61" y="0"/>
                  </a:lnTo>
                  <a:lnTo>
                    <a:pt x="57" y="26"/>
                  </a:lnTo>
                  <a:lnTo>
                    <a:pt x="73" y="40"/>
                  </a:lnTo>
                  <a:lnTo>
                    <a:pt x="50" y="40"/>
                  </a:lnTo>
                  <a:lnTo>
                    <a:pt x="42" y="50"/>
                  </a:lnTo>
                  <a:lnTo>
                    <a:pt x="15" y="33"/>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 name=""/>
            <p:cNvGrpSpPr/>
            <p:nvPr/>
          </p:nvGrpSpPr>
          <p:grpSpPr>
            <a:xfrm>
              <a:off x="6753240" y="1677960"/>
              <a:ext cx="1608120" cy="3346560"/>
              <a:chOff x="6753240" y="1677960"/>
              <a:chExt cx="1608120" cy="3346560"/>
            </a:xfrm>
          </p:grpSpPr>
          <p:grpSp>
            <p:nvGrpSpPr>
              <p:cNvPr id="15" name=""/>
              <p:cNvGrpSpPr/>
              <p:nvPr/>
            </p:nvGrpSpPr>
            <p:grpSpPr>
              <a:xfrm>
                <a:off x="7012080" y="2017800"/>
                <a:ext cx="358560" cy="1006200"/>
                <a:chOff x="7012080" y="2017800"/>
                <a:chExt cx="358560" cy="1006200"/>
              </a:xfrm>
            </p:grpSpPr>
            <p:sp>
              <p:nvSpPr>
                <p:cNvPr id="16" name=""/>
                <p:cNvSpPr/>
                <p:nvPr/>
              </p:nvSpPr>
              <p:spPr>
                <a:xfrm>
                  <a:off x="7012080" y="2922480"/>
                  <a:ext cx="83880" cy="101520"/>
                </a:xfrm>
                <a:custGeom>
                  <a:avLst/>
                  <a:gdLst/>
                  <a:ahLst/>
                  <a:rect l="l" t="t" r="r" b="b"/>
                  <a:pathLst>
                    <a:path w="53" h="64">
                      <a:moveTo>
                        <a:pt x="0" y="49"/>
                      </a:moveTo>
                      <a:lnTo>
                        <a:pt x="10" y="61"/>
                      </a:lnTo>
                      <a:lnTo>
                        <a:pt x="21" y="59"/>
                      </a:lnTo>
                      <a:lnTo>
                        <a:pt x="37" y="63"/>
                      </a:lnTo>
                      <a:lnTo>
                        <a:pt x="51" y="63"/>
                      </a:lnTo>
                      <a:lnTo>
                        <a:pt x="52" y="41"/>
                      </a:lnTo>
                      <a:lnTo>
                        <a:pt x="48" y="27"/>
                      </a:lnTo>
                      <a:lnTo>
                        <a:pt x="40" y="11"/>
                      </a:lnTo>
                      <a:lnTo>
                        <a:pt x="30" y="11"/>
                      </a:lnTo>
                      <a:lnTo>
                        <a:pt x="26" y="0"/>
                      </a:lnTo>
                      <a:lnTo>
                        <a:pt x="14" y="0"/>
                      </a:lnTo>
                      <a:lnTo>
                        <a:pt x="14" y="20"/>
                      </a:lnTo>
                      <a:lnTo>
                        <a:pt x="0" y="49"/>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7242120" y="2743200"/>
                  <a:ext cx="79560" cy="129960"/>
                </a:xfrm>
                <a:custGeom>
                  <a:avLst/>
                  <a:gdLst/>
                  <a:ahLst/>
                  <a:rect l="l" t="t" r="r" b="b"/>
                  <a:pathLst>
                    <a:path w="50" h="82">
                      <a:moveTo>
                        <a:pt x="11" y="0"/>
                      </a:moveTo>
                      <a:lnTo>
                        <a:pt x="33" y="4"/>
                      </a:lnTo>
                      <a:lnTo>
                        <a:pt x="39" y="25"/>
                      </a:lnTo>
                      <a:lnTo>
                        <a:pt x="49" y="38"/>
                      </a:lnTo>
                      <a:lnTo>
                        <a:pt x="42" y="47"/>
                      </a:lnTo>
                      <a:lnTo>
                        <a:pt x="49" y="59"/>
                      </a:lnTo>
                      <a:lnTo>
                        <a:pt x="46" y="74"/>
                      </a:lnTo>
                      <a:lnTo>
                        <a:pt x="38" y="81"/>
                      </a:lnTo>
                      <a:lnTo>
                        <a:pt x="23" y="77"/>
                      </a:lnTo>
                      <a:lnTo>
                        <a:pt x="15" y="77"/>
                      </a:lnTo>
                      <a:lnTo>
                        <a:pt x="10" y="68"/>
                      </a:lnTo>
                      <a:lnTo>
                        <a:pt x="3" y="56"/>
                      </a:lnTo>
                      <a:lnTo>
                        <a:pt x="3" y="45"/>
                      </a:lnTo>
                      <a:lnTo>
                        <a:pt x="0" y="27"/>
                      </a:lnTo>
                      <a:lnTo>
                        <a:pt x="11"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7224840" y="2017800"/>
                  <a:ext cx="145800" cy="123840"/>
                </a:xfrm>
                <a:custGeom>
                  <a:avLst/>
                  <a:gdLst/>
                  <a:ahLst/>
                  <a:rect l="l" t="t" r="r" b="b"/>
                  <a:pathLst>
                    <a:path w="92" h="78">
                      <a:moveTo>
                        <a:pt x="13" y="0"/>
                      </a:moveTo>
                      <a:lnTo>
                        <a:pt x="25" y="13"/>
                      </a:lnTo>
                      <a:lnTo>
                        <a:pt x="36" y="11"/>
                      </a:lnTo>
                      <a:lnTo>
                        <a:pt x="53" y="13"/>
                      </a:lnTo>
                      <a:lnTo>
                        <a:pt x="69" y="13"/>
                      </a:lnTo>
                      <a:lnTo>
                        <a:pt x="76" y="20"/>
                      </a:lnTo>
                      <a:lnTo>
                        <a:pt x="85" y="37"/>
                      </a:lnTo>
                      <a:lnTo>
                        <a:pt x="91" y="44"/>
                      </a:lnTo>
                      <a:lnTo>
                        <a:pt x="70" y="50"/>
                      </a:lnTo>
                      <a:lnTo>
                        <a:pt x="64" y="55"/>
                      </a:lnTo>
                      <a:lnTo>
                        <a:pt x="70" y="64"/>
                      </a:lnTo>
                      <a:lnTo>
                        <a:pt x="70" y="75"/>
                      </a:lnTo>
                      <a:lnTo>
                        <a:pt x="49" y="64"/>
                      </a:lnTo>
                      <a:lnTo>
                        <a:pt x="32" y="57"/>
                      </a:lnTo>
                      <a:lnTo>
                        <a:pt x="25" y="61"/>
                      </a:lnTo>
                      <a:lnTo>
                        <a:pt x="25" y="75"/>
                      </a:lnTo>
                      <a:lnTo>
                        <a:pt x="13" y="77"/>
                      </a:lnTo>
                      <a:lnTo>
                        <a:pt x="7" y="64"/>
                      </a:lnTo>
                      <a:lnTo>
                        <a:pt x="6" y="50"/>
                      </a:lnTo>
                      <a:lnTo>
                        <a:pt x="0" y="48"/>
                      </a:lnTo>
                      <a:lnTo>
                        <a:pt x="6" y="33"/>
                      </a:lnTo>
                      <a:lnTo>
                        <a:pt x="15" y="28"/>
                      </a:lnTo>
                      <a:lnTo>
                        <a:pt x="13"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9" name=""/>
              <p:cNvSpPr/>
              <p:nvPr/>
            </p:nvSpPr>
            <p:spPr>
              <a:xfrm>
                <a:off x="7346880" y="4051080"/>
                <a:ext cx="1014480" cy="973440"/>
              </a:xfrm>
              <a:custGeom>
                <a:avLst/>
                <a:gdLst/>
                <a:ahLst/>
                <a:rect l="l" t="t" r="r" b="b"/>
                <a:pathLst>
                  <a:path w="639" h="613">
                    <a:moveTo>
                      <a:pt x="459" y="0"/>
                    </a:moveTo>
                    <a:lnTo>
                      <a:pt x="492" y="0"/>
                    </a:lnTo>
                    <a:lnTo>
                      <a:pt x="492" y="49"/>
                    </a:lnTo>
                    <a:lnTo>
                      <a:pt x="506" y="64"/>
                    </a:lnTo>
                    <a:lnTo>
                      <a:pt x="510" y="71"/>
                    </a:lnTo>
                    <a:lnTo>
                      <a:pt x="517" y="71"/>
                    </a:lnTo>
                    <a:lnTo>
                      <a:pt x="522" y="80"/>
                    </a:lnTo>
                    <a:lnTo>
                      <a:pt x="524" y="129"/>
                    </a:lnTo>
                    <a:lnTo>
                      <a:pt x="544" y="162"/>
                    </a:lnTo>
                    <a:lnTo>
                      <a:pt x="572" y="207"/>
                    </a:lnTo>
                    <a:lnTo>
                      <a:pt x="572" y="214"/>
                    </a:lnTo>
                    <a:lnTo>
                      <a:pt x="603" y="254"/>
                    </a:lnTo>
                    <a:lnTo>
                      <a:pt x="603" y="262"/>
                    </a:lnTo>
                    <a:lnTo>
                      <a:pt x="632" y="292"/>
                    </a:lnTo>
                    <a:lnTo>
                      <a:pt x="638" y="349"/>
                    </a:lnTo>
                    <a:lnTo>
                      <a:pt x="632" y="401"/>
                    </a:lnTo>
                    <a:lnTo>
                      <a:pt x="624" y="425"/>
                    </a:lnTo>
                    <a:lnTo>
                      <a:pt x="611" y="438"/>
                    </a:lnTo>
                    <a:lnTo>
                      <a:pt x="609" y="461"/>
                    </a:lnTo>
                    <a:lnTo>
                      <a:pt x="597" y="485"/>
                    </a:lnTo>
                    <a:lnTo>
                      <a:pt x="588" y="494"/>
                    </a:lnTo>
                    <a:lnTo>
                      <a:pt x="589" y="501"/>
                    </a:lnTo>
                    <a:lnTo>
                      <a:pt x="578" y="516"/>
                    </a:lnTo>
                    <a:lnTo>
                      <a:pt x="572" y="548"/>
                    </a:lnTo>
                    <a:lnTo>
                      <a:pt x="571" y="565"/>
                    </a:lnTo>
                    <a:lnTo>
                      <a:pt x="559" y="572"/>
                    </a:lnTo>
                    <a:lnTo>
                      <a:pt x="557" y="579"/>
                    </a:lnTo>
                    <a:lnTo>
                      <a:pt x="550" y="594"/>
                    </a:lnTo>
                    <a:lnTo>
                      <a:pt x="536" y="597"/>
                    </a:lnTo>
                    <a:lnTo>
                      <a:pt x="527" y="601"/>
                    </a:lnTo>
                    <a:lnTo>
                      <a:pt x="513" y="612"/>
                    </a:lnTo>
                    <a:lnTo>
                      <a:pt x="496" y="592"/>
                    </a:lnTo>
                    <a:lnTo>
                      <a:pt x="478" y="594"/>
                    </a:lnTo>
                    <a:lnTo>
                      <a:pt x="473" y="594"/>
                    </a:lnTo>
                    <a:lnTo>
                      <a:pt x="446" y="599"/>
                    </a:lnTo>
                    <a:lnTo>
                      <a:pt x="428" y="579"/>
                    </a:lnTo>
                    <a:lnTo>
                      <a:pt x="416" y="559"/>
                    </a:lnTo>
                    <a:lnTo>
                      <a:pt x="409" y="563"/>
                    </a:lnTo>
                    <a:lnTo>
                      <a:pt x="402" y="545"/>
                    </a:lnTo>
                    <a:lnTo>
                      <a:pt x="398" y="530"/>
                    </a:lnTo>
                    <a:lnTo>
                      <a:pt x="394" y="527"/>
                    </a:lnTo>
                    <a:lnTo>
                      <a:pt x="394" y="501"/>
                    </a:lnTo>
                    <a:lnTo>
                      <a:pt x="397" y="487"/>
                    </a:lnTo>
                    <a:lnTo>
                      <a:pt x="393" y="478"/>
                    </a:lnTo>
                    <a:lnTo>
                      <a:pt x="377" y="481"/>
                    </a:lnTo>
                    <a:lnTo>
                      <a:pt x="370" y="485"/>
                    </a:lnTo>
                    <a:lnTo>
                      <a:pt x="356" y="485"/>
                    </a:lnTo>
                    <a:lnTo>
                      <a:pt x="351" y="485"/>
                    </a:lnTo>
                    <a:lnTo>
                      <a:pt x="345" y="485"/>
                    </a:lnTo>
                    <a:lnTo>
                      <a:pt x="335" y="470"/>
                    </a:lnTo>
                    <a:lnTo>
                      <a:pt x="327" y="450"/>
                    </a:lnTo>
                    <a:lnTo>
                      <a:pt x="324" y="452"/>
                    </a:lnTo>
                    <a:lnTo>
                      <a:pt x="307" y="452"/>
                    </a:lnTo>
                    <a:lnTo>
                      <a:pt x="306" y="445"/>
                    </a:lnTo>
                    <a:lnTo>
                      <a:pt x="296" y="452"/>
                    </a:lnTo>
                    <a:lnTo>
                      <a:pt x="286" y="450"/>
                    </a:lnTo>
                    <a:lnTo>
                      <a:pt x="271" y="450"/>
                    </a:lnTo>
                    <a:lnTo>
                      <a:pt x="262" y="445"/>
                    </a:lnTo>
                    <a:lnTo>
                      <a:pt x="258" y="452"/>
                    </a:lnTo>
                    <a:lnTo>
                      <a:pt x="243" y="454"/>
                    </a:lnTo>
                    <a:lnTo>
                      <a:pt x="238" y="450"/>
                    </a:lnTo>
                    <a:lnTo>
                      <a:pt x="230" y="461"/>
                    </a:lnTo>
                    <a:lnTo>
                      <a:pt x="219" y="474"/>
                    </a:lnTo>
                    <a:lnTo>
                      <a:pt x="210" y="474"/>
                    </a:lnTo>
                    <a:lnTo>
                      <a:pt x="199" y="489"/>
                    </a:lnTo>
                    <a:lnTo>
                      <a:pt x="182" y="489"/>
                    </a:lnTo>
                    <a:lnTo>
                      <a:pt x="170" y="494"/>
                    </a:lnTo>
                    <a:lnTo>
                      <a:pt x="154" y="501"/>
                    </a:lnTo>
                    <a:lnTo>
                      <a:pt x="146" y="510"/>
                    </a:lnTo>
                    <a:lnTo>
                      <a:pt x="140" y="508"/>
                    </a:lnTo>
                    <a:lnTo>
                      <a:pt x="135" y="518"/>
                    </a:lnTo>
                    <a:lnTo>
                      <a:pt x="128" y="521"/>
                    </a:lnTo>
                    <a:lnTo>
                      <a:pt x="118" y="534"/>
                    </a:lnTo>
                    <a:lnTo>
                      <a:pt x="87" y="534"/>
                    </a:lnTo>
                    <a:lnTo>
                      <a:pt x="74" y="516"/>
                    </a:lnTo>
                    <a:lnTo>
                      <a:pt x="73" y="508"/>
                    </a:lnTo>
                    <a:lnTo>
                      <a:pt x="69" y="516"/>
                    </a:lnTo>
                    <a:lnTo>
                      <a:pt x="63" y="503"/>
                    </a:lnTo>
                    <a:lnTo>
                      <a:pt x="65" y="472"/>
                    </a:lnTo>
                    <a:lnTo>
                      <a:pt x="69" y="452"/>
                    </a:lnTo>
                    <a:lnTo>
                      <a:pt x="63" y="438"/>
                    </a:lnTo>
                    <a:lnTo>
                      <a:pt x="57" y="423"/>
                    </a:lnTo>
                    <a:lnTo>
                      <a:pt x="56" y="405"/>
                    </a:lnTo>
                    <a:lnTo>
                      <a:pt x="46" y="398"/>
                    </a:lnTo>
                    <a:lnTo>
                      <a:pt x="43" y="396"/>
                    </a:lnTo>
                    <a:lnTo>
                      <a:pt x="42" y="389"/>
                    </a:lnTo>
                    <a:lnTo>
                      <a:pt x="29" y="367"/>
                    </a:lnTo>
                    <a:lnTo>
                      <a:pt x="11" y="312"/>
                    </a:lnTo>
                    <a:lnTo>
                      <a:pt x="6" y="276"/>
                    </a:lnTo>
                    <a:lnTo>
                      <a:pt x="6" y="254"/>
                    </a:lnTo>
                    <a:lnTo>
                      <a:pt x="0" y="247"/>
                    </a:lnTo>
                    <a:lnTo>
                      <a:pt x="3" y="227"/>
                    </a:lnTo>
                    <a:lnTo>
                      <a:pt x="8" y="218"/>
                    </a:lnTo>
                    <a:lnTo>
                      <a:pt x="29" y="191"/>
                    </a:lnTo>
                    <a:lnTo>
                      <a:pt x="49" y="192"/>
                    </a:lnTo>
                    <a:lnTo>
                      <a:pt x="53" y="198"/>
                    </a:lnTo>
                    <a:lnTo>
                      <a:pt x="80" y="198"/>
                    </a:lnTo>
                    <a:lnTo>
                      <a:pt x="81" y="191"/>
                    </a:lnTo>
                    <a:lnTo>
                      <a:pt x="87" y="192"/>
                    </a:lnTo>
                    <a:lnTo>
                      <a:pt x="95" y="185"/>
                    </a:lnTo>
                    <a:lnTo>
                      <a:pt x="101" y="187"/>
                    </a:lnTo>
                    <a:lnTo>
                      <a:pt x="107" y="183"/>
                    </a:lnTo>
                    <a:lnTo>
                      <a:pt x="105" y="176"/>
                    </a:lnTo>
                    <a:lnTo>
                      <a:pt x="111" y="158"/>
                    </a:lnTo>
                    <a:lnTo>
                      <a:pt x="118" y="151"/>
                    </a:lnTo>
                    <a:lnTo>
                      <a:pt x="114" y="147"/>
                    </a:lnTo>
                    <a:lnTo>
                      <a:pt x="118" y="142"/>
                    </a:lnTo>
                    <a:lnTo>
                      <a:pt x="114" y="134"/>
                    </a:lnTo>
                    <a:lnTo>
                      <a:pt x="125" y="122"/>
                    </a:lnTo>
                    <a:lnTo>
                      <a:pt x="143" y="120"/>
                    </a:lnTo>
                    <a:lnTo>
                      <a:pt x="160" y="91"/>
                    </a:lnTo>
                    <a:lnTo>
                      <a:pt x="181" y="65"/>
                    </a:lnTo>
                    <a:lnTo>
                      <a:pt x="189" y="64"/>
                    </a:lnTo>
                    <a:lnTo>
                      <a:pt x="195" y="56"/>
                    </a:lnTo>
                    <a:lnTo>
                      <a:pt x="205" y="56"/>
                    </a:lnTo>
                    <a:lnTo>
                      <a:pt x="222" y="78"/>
                    </a:lnTo>
                    <a:lnTo>
                      <a:pt x="227" y="80"/>
                    </a:lnTo>
                    <a:lnTo>
                      <a:pt x="233" y="71"/>
                    </a:lnTo>
                    <a:lnTo>
                      <a:pt x="245" y="56"/>
                    </a:lnTo>
                    <a:lnTo>
                      <a:pt x="252" y="53"/>
                    </a:lnTo>
                    <a:lnTo>
                      <a:pt x="259" y="35"/>
                    </a:lnTo>
                    <a:lnTo>
                      <a:pt x="268" y="31"/>
                    </a:lnTo>
                    <a:lnTo>
                      <a:pt x="276" y="24"/>
                    </a:lnTo>
                    <a:lnTo>
                      <a:pt x="286" y="16"/>
                    </a:lnTo>
                    <a:lnTo>
                      <a:pt x="296" y="16"/>
                    </a:lnTo>
                    <a:lnTo>
                      <a:pt x="303" y="7"/>
                    </a:lnTo>
                    <a:lnTo>
                      <a:pt x="314" y="7"/>
                    </a:lnTo>
                    <a:lnTo>
                      <a:pt x="328" y="7"/>
                    </a:lnTo>
                    <a:lnTo>
                      <a:pt x="345" y="11"/>
                    </a:lnTo>
                    <a:lnTo>
                      <a:pt x="356" y="22"/>
                    </a:lnTo>
                    <a:lnTo>
                      <a:pt x="359" y="29"/>
                    </a:lnTo>
                    <a:lnTo>
                      <a:pt x="360" y="35"/>
                    </a:lnTo>
                    <a:lnTo>
                      <a:pt x="362" y="45"/>
                    </a:lnTo>
                    <a:lnTo>
                      <a:pt x="360" y="51"/>
                    </a:lnTo>
                    <a:lnTo>
                      <a:pt x="360" y="64"/>
                    </a:lnTo>
                    <a:lnTo>
                      <a:pt x="359" y="71"/>
                    </a:lnTo>
                    <a:lnTo>
                      <a:pt x="387" y="98"/>
                    </a:lnTo>
                    <a:lnTo>
                      <a:pt x="397" y="113"/>
                    </a:lnTo>
                    <a:lnTo>
                      <a:pt x="408" y="116"/>
                    </a:lnTo>
                    <a:lnTo>
                      <a:pt x="419" y="123"/>
                    </a:lnTo>
                    <a:lnTo>
                      <a:pt x="426" y="127"/>
                    </a:lnTo>
                    <a:lnTo>
                      <a:pt x="437" y="120"/>
                    </a:lnTo>
                    <a:lnTo>
                      <a:pt x="447" y="98"/>
                    </a:lnTo>
                    <a:lnTo>
                      <a:pt x="452" y="80"/>
                    </a:lnTo>
                    <a:lnTo>
                      <a:pt x="454" y="45"/>
                    </a:lnTo>
                    <a:lnTo>
                      <a:pt x="459" y="31"/>
                    </a:lnTo>
                    <a:lnTo>
                      <a:pt x="459"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7110360" y="3846600"/>
                <a:ext cx="560520" cy="133200"/>
              </a:xfrm>
              <a:custGeom>
                <a:avLst/>
                <a:gdLst/>
                <a:ahLst/>
                <a:rect l="l" t="t" r="r" b="b"/>
                <a:pathLst>
                  <a:path w="353" h="84">
                    <a:moveTo>
                      <a:pt x="0" y="0"/>
                    </a:moveTo>
                    <a:lnTo>
                      <a:pt x="27" y="13"/>
                    </a:lnTo>
                    <a:lnTo>
                      <a:pt x="49" y="13"/>
                    </a:lnTo>
                    <a:lnTo>
                      <a:pt x="70" y="13"/>
                    </a:lnTo>
                    <a:lnTo>
                      <a:pt x="84" y="13"/>
                    </a:lnTo>
                    <a:lnTo>
                      <a:pt x="97" y="14"/>
                    </a:lnTo>
                    <a:lnTo>
                      <a:pt x="111" y="22"/>
                    </a:lnTo>
                    <a:lnTo>
                      <a:pt x="119" y="40"/>
                    </a:lnTo>
                    <a:lnTo>
                      <a:pt x="126" y="47"/>
                    </a:lnTo>
                    <a:lnTo>
                      <a:pt x="140" y="43"/>
                    </a:lnTo>
                    <a:lnTo>
                      <a:pt x="154" y="43"/>
                    </a:lnTo>
                    <a:lnTo>
                      <a:pt x="172" y="54"/>
                    </a:lnTo>
                    <a:lnTo>
                      <a:pt x="184" y="60"/>
                    </a:lnTo>
                    <a:lnTo>
                      <a:pt x="191" y="60"/>
                    </a:lnTo>
                    <a:lnTo>
                      <a:pt x="192" y="47"/>
                    </a:lnTo>
                    <a:lnTo>
                      <a:pt x="198" y="40"/>
                    </a:lnTo>
                    <a:lnTo>
                      <a:pt x="222" y="43"/>
                    </a:lnTo>
                    <a:lnTo>
                      <a:pt x="240" y="43"/>
                    </a:lnTo>
                    <a:lnTo>
                      <a:pt x="257" y="43"/>
                    </a:lnTo>
                    <a:lnTo>
                      <a:pt x="271" y="52"/>
                    </a:lnTo>
                    <a:lnTo>
                      <a:pt x="278" y="56"/>
                    </a:lnTo>
                    <a:lnTo>
                      <a:pt x="292" y="54"/>
                    </a:lnTo>
                    <a:lnTo>
                      <a:pt x="300" y="49"/>
                    </a:lnTo>
                    <a:lnTo>
                      <a:pt x="306" y="43"/>
                    </a:lnTo>
                    <a:lnTo>
                      <a:pt x="321" y="43"/>
                    </a:lnTo>
                    <a:lnTo>
                      <a:pt x="331" y="40"/>
                    </a:lnTo>
                    <a:lnTo>
                      <a:pt x="344" y="34"/>
                    </a:lnTo>
                    <a:lnTo>
                      <a:pt x="352" y="34"/>
                    </a:lnTo>
                    <a:lnTo>
                      <a:pt x="349" y="52"/>
                    </a:lnTo>
                    <a:lnTo>
                      <a:pt x="346" y="60"/>
                    </a:lnTo>
                    <a:lnTo>
                      <a:pt x="338" y="67"/>
                    </a:lnTo>
                    <a:lnTo>
                      <a:pt x="331" y="67"/>
                    </a:lnTo>
                    <a:lnTo>
                      <a:pt x="330" y="67"/>
                    </a:lnTo>
                    <a:lnTo>
                      <a:pt x="320" y="69"/>
                    </a:lnTo>
                    <a:lnTo>
                      <a:pt x="311" y="78"/>
                    </a:lnTo>
                    <a:lnTo>
                      <a:pt x="304" y="76"/>
                    </a:lnTo>
                    <a:lnTo>
                      <a:pt x="297" y="70"/>
                    </a:lnTo>
                    <a:lnTo>
                      <a:pt x="289" y="76"/>
                    </a:lnTo>
                    <a:lnTo>
                      <a:pt x="282" y="78"/>
                    </a:lnTo>
                    <a:lnTo>
                      <a:pt x="276" y="78"/>
                    </a:lnTo>
                    <a:lnTo>
                      <a:pt x="271" y="83"/>
                    </a:lnTo>
                    <a:lnTo>
                      <a:pt x="255" y="83"/>
                    </a:lnTo>
                    <a:lnTo>
                      <a:pt x="250" y="76"/>
                    </a:lnTo>
                    <a:lnTo>
                      <a:pt x="243" y="67"/>
                    </a:lnTo>
                    <a:lnTo>
                      <a:pt x="233" y="76"/>
                    </a:lnTo>
                    <a:lnTo>
                      <a:pt x="227" y="83"/>
                    </a:lnTo>
                    <a:lnTo>
                      <a:pt x="219" y="83"/>
                    </a:lnTo>
                    <a:lnTo>
                      <a:pt x="206" y="67"/>
                    </a:lnTo>
                    <a:lnTo>
                      <a:pt x="202" y="69"/>
                    </a:lnTo>
                    <a:lnTo>
                      <a:pt x="195" y="69"/>
                    </a:lnTo>
                    <a:lnTo>
                      <a:pt x="189" y="78"/>
                    </a:lnTo>
                    <a:lnTo>
                      <a:pt x="178" y="76"/>
                    </a:lnTo>
                    <a:lnTo>
                      <a:pt x="167" y="76"/>
                    </a:lnTo>
                    <a:lnTo>
                      <a:pt x="160" y="70"/>
                    </a:lnTo>
                    <a:lnTo>
                      <a:pt x="153" y="67"/>
                    </a:lnTo>
                    <a:lnTo>
                      <a:pt x="142" y="69"/>
                    </a:lnTo>
                    <a:lnTo>
                      <a:pt x="130" y="78"/>
                    </a:lnTo>
                    <a:lnTo>
                      <a:pt x="122" y="76"/>
                    </a:lnTo>
                    <a:lnTo>
                      <a:pt x="111" y="70"/>
                    </a:lnTo>
                    <a:lnTo>
                      <a:pt x="98" y="63"/>
                    </a:lnTo>
                    <a:lnTo>
                      <a:pt x="87" y="63"/>
                    </a:lnTo>
                    <a:lnTo>
                      <a:pt x="65" y="56"/>
                    </a:lnTo>
                    <a:lnTo>
                      <a:pt x="49" y="52"/>
                    </a:lnTo>
                    <a:lnTo>
                      <a:pt x="39" y="49"/>
                    </a:lnTo>
                    <a:lnTo>
                      <a:pt x="24" y="47"/>
                    </a:lnTo>
                    <a:lnTo>
                      <a:pt x="15" y="36"/>
                    </a:lnTo>
                    <a:lnTo>
                      <a:pt x="6" y="34"/>
                    </a:lnTo>
                    <a:lnTo>
                      <a:pt x="1" y="32"/>
                    </a:lnTo>
                    <a:lnTo>
                      <a:pt x="0" y="27"/>
                    </a:lnTo>
                    <a:lnTo>
                      <a:pt x="0"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7416720" y="3585960"/>
                <a:ext cx="254160" cy="252720"/>
              </a:xfrm>
              <a:custGeom>
                <a:avLst/>
                <a:gdLst/>
                <a:ahLst/>
                <a:rect l="l" t="t" r="r" b="b"/>
                <a:pathLst>
                  <a:path w="160" h="159">
                    <a:moveTo>
                      <a:pt x="40" y="0"/>
                    </a:moveTo>
                    <a:lnTo>
                      <a:pt x="78" y="2"/>
                    </a:lnTo>
                    <a:lnTo>
                      <a:pt x="113" y="2"/>
                    </a:lnTo>
                    <a:lnTo>
                      <a:pt x="133" y="0"/>
                    </a:lnTo>
                    <a:lnTo>
                      <a:pt x="159" y="15"/>
                    </a:lnTo>
                    <a:lnTo>
                      <a:pt x="142" y="20"/>
                    </a:lnTo>
                    <a:lnTo>
                      <a:pt x="133" y="27"/>
                    </a:lnTo>
                    <a:lnTo>
                      <a:pt x="127" y="31"/>
                    </a:lnTo>
                    <a:lnTo>
                      <a:pt x="123" y="36"/>
                    </a:lnTo>
                    <a:lnTo>
                      <a:pt x="123" y="42"/>
                    </a:lnTo>
                    <a:lnTo>
                      <a:pt x="123" y="49"/>
                    </a:lnTo>
                    <a:lnTo>
                      <a:pt x="112" y="54"/>
                    </a:lnTo>
                    <a:lnTo>
                      <a:pt x="102" y="54"/>
                    </a:lnTo>
                    <a:lnTo>
                      <a:pt x="99" y="56"/>
                    </a:lnTo>
                    <a:lnTo>
                      <a:pt x="89" y="56"/>
                    </a:lnTo>
                    <a:lnTo>
                      <a:pt x="85" y="49"/>
                    </a:lnTo>
                    <a:lnTo>
                      <a:pt x="78" y="38"/>
                    </a:lnTo>
                    <a:lnTo>
                      <a:pt x="70" y="31"/>
                    </a:lnTo>
                    <a:lnTo>
                      <a:pt x="56" y="31"/>
                    </a:lnTo>
                    <a:lnTo>
                      <a:pt x="52" y="31"/>
                    </a:lnTo>
                    <a:lnTo>
                      <a:pt x="47" y="44"/>
                    </a:lnTo>
                    <a:lnTo>
                      <a:pt x="50" y="56"/>
                    </a:lnTo>
                    <a:lnTo>
                      <a:pt x="50" y="64"/>
                    </a:lnTo>
                    <a:lnTo>
                      <a:pt x="52" y="71"/>
                    </a:lnTo>
                    <a:lnTo>
                      <a:pt x="59" y="69"/>
                    </a:lnTo>
                    <a:lnTo>
                      <a:pt x="70" y="62"/>
                    </a:lnTo>
                    <a:lnTo>
                      <a:pt x="78" y="62"/>
                    </a:lnTo>
                    <a:lnTo>
                      <a:pt x="84" y="65"/>
                    </a:lnTo>
                    <a:lnTo>
                      <a:pt x="84" y="71"/>
                    </a:lnTo>
                    <a:lnTo>
                      <a:pt x="80" y="80"/>
                    </a:lnTo>
                    <a:lnTo>
                      <a:pt x="78" y="85"/>
                    </a:lnTo>
                    <a:lnTo>
                      <a:pt x="78" y="91"/>
                    </a:lnTo>
                    <a:lnTo>
                      <a:pt x="75" y="98"/>
                    </a:lnTo>
                    <a:lnTo>
                      <a:pt x="80" y="105"/>
                    </a:lnTo>
                    <a:lnTo>
                      <a:pt x="88" y="114"/>
                    </a:lnTo>
                    <a:lnTo>
                      <a:pt x="89" y="113"/>
                    </a:lnTo>
                    <a:lnTo>
                      <a:pt x="89" y="122"/>
                    </a:lnTo>
                    <a:lnTo>
                      <a:pt x="85" y="129"/>
                    </a:lnTo>
                    <a:lnTo>
                      <a:pt x="81" y="136"/>
                    </a:lnTo>
                    <a:lnTo>
                      <a:pt x="80" y="149"/>
                    </a:lnTo>
                    <a:lnTo>
                      <a:pt x="73" y="154"/>
                    </a:lnTo>
                    <a:lnTo>
                      <a:pt x="67" y="154"/>
                    </a:lnTo>
                    <a:lnTo>
                      <a:pt x="61" y="154"/>
                    </a:lnTo>
                    <a:lnTo>
                      <a:pt x="61" y="143"/>
                    </a:lnTo>
                    <a:lnTo>
                      <a:pt x="59" y="127"/>
                    </a:lnTo>
                    <a:lnTo>
                      <a:pt x="53" y="122"/>
                    </a:lnTo>
                    <a:lnTo>
                      <a:pt x="52" y="114"/>
                    </a:lnTo>
                    <a:lnTo>
                      <a:pt x="53" y="100"/>
                    </a:lnTo>
                    <a:lnTo>
                      <a:pt x="47" y="94"/>
                    </a:lnTo>
                    <a:lnTo>
                      <a:pt x="35" y="100"/>
                    </a:lnTo>
                    <a:lnTo>
                      <a:pt x="29" y="94"/>
                    </a:lnTo>
                    <a:lnTo>
                      <a:pt x="24" y="102"/>
                    </a:lnTo>
                    <a:lnTo>
                      <a:pt x="29" y="107"/>
                    </a:lnTo>
                    <a:lnTo>
                      <a:pt x="38" y="113"/>
                    </a:lnTo>
                    <a:lnTo>
                      <a:pt x="40" y="118"/>
                    </a:lnTo>
                    <a:lnTo>
                      <a:pt x="46" y="127"/>
                    </a:lnTo>
                    <a:lnTo>
                      <a:pt x="46" y="134"/>
                    </a:lnTo>
                    <a:lnTo>
                      <a:pt x="40" y="147"/>
                    </a:lnTo>
                    <a:lnTo>
                      <a:pt x="32" y="156"/>
                    </a:lnTo>
                    <a:lnTo>
                      <a:pt x="29" y="158"/>
                    </a:lnTo>
                    <a:lnTo>
                      <a:pt x="29" y="151"/>
                    </a:lnTo>
                    <a:lnTo>
                      <a:pt x="29" y="143"/>
                    </a:lnTo>
                    <a:lnTo>
                      <a:pt x="31" y="134"/>
                    </a:lnTo>
                    <a:lnTo>
                      <a:pt x="21" y="127"/>
                    </a:lnTo>
                    <a:lnTo>
                      <a:pt x="13" y="120"/>
                    </a:lnTo>
                    <a:lnTo>
                      <a:pt x="10" y="113"/>
                    </a:lnTo>
                    <a:lnTo>
                      <a:pt x="0" y="107"/>
                    </a:lnTo>
                    <a:lnTo>
                      <a:pt x="3" y="94"/>
                    </a:lnTo>
                    <a:lnTo>
                      <a:pt x="10" y="87"/>
                    </a:lnTo>
                    <a:lnTo>
                      <a:pt x="15" y="76"/>
                    </a:lnTo>
                    <a:lnTo>
                      <a:pt x="21" y="64"/>
                    </a:lnTo>
                    <a:lnTo>
                      <a:pt x="24" y="51"/>
                    </a:lnTo>
                    <a:lnTo>
                      <a:pt x="21" y="38"/>
                    </a:lnTo>
                    <a:lnTo>
                      <a:pt x="25" y="35"/>
                    </a:lnTo>
                    <a:lnTo>
                      <a:pt x="29" y="29"/>
                    </a:lnTo>
                    <a:lnTo>
                      <a:pt x="24" y="20"/>
                    </a:lnTo>
                    <a:lnTo>
                      <a:pt x="40"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7148520" y="3475080"/>
                <a:ext cx="282600" cy="349200"/>
              </a:xfrm>
              <a:custGeom>
                <a:avLst/>
                <a:gdLst/>
                <a:ahLst/>
                <a:rect l="l" t="t" r="r" b="b"/>
                <a:pathLst>
                  <a:path w="178" h="220">
                    <a:moveTo>
                      <a:pt x="0" y="72"/>
                    </a:moveTo>
                    <a:lnTo>
                      <a:pt x="37" y="38"/>
                    </a:lnTo>
                    <a:lnTo>
                      <a:pt x="55" y="24"/>
                    </a:lnTo>
                    <a:lnTo>
                      <a:pt x="65" y="13"/>
                    </a:lnTo>
                    <a:lnTo>
                      <a:pt x="93" y="0"/>
                    </a:lnTo>
                    <a:lnTo>
                      <a:pt x="108" y="27"/>
                    </a:lnTo>
                    <a:lnTo>
                      <a:pt x="124" y="14"/>
                    </a:lnTo>
                    <a:lnTo>
                      <a:pt x="129" y="7"/>
                    </a:lnTo>
                    <a:lnTo>
                      <a:pt x="143" y="0"/>
                    </a:lnTo>
                    <a:lnTo>
                      <a:pt x="150" y="0"/>
                    </a:lnTo>
                    <a:lnTo>
                      <a:pt x="152" y="9"/>
                    </a:lnTo>
                    <a:lnTo>
                      <a:pt x="152" y="16"/>
                    </a:lnTo>
                    <a:lnTo>
                      <a:pt x="145" y="29"/>
                    </a:lnTo>
                    <a:lnTo>
                      <a:pt x="145" y="36"/>
                    </a:lnTo>
                    <a:lnTo>
                      <a:pt x="166" y="69"/>
                    </a:lnTo>
                    <a:lnTo>
                      <a:pt x="169" y="87"/>
                    </a:lnTo>
                    <a:lnTo>
                      <a:pt x="174" y="87"/>
                    </a:lnTo>
                    <a:lnTo>
                      <a:pt x="177" y="98"/>
                    </a:lnTo>
                    <a:lnTo>
                      <a:pt x="169" y="107"/>
                    </a:lnTo>
                    <a:lnTo>
                      <a:pt x="163" y="101"/>
                    </a:lnTo>
                    <a:lnTo>
                      <a:pt x="150" y="109"/>
                    </a:lnTo>
                    <a:lnTo>
                      <a:pt x="152" y="129"/>
                    </a:lnTo>
                    <a:lnTo>
                      <a:pt x="136" y="141"/>
                    </a:lnTo>
                    <a:lnTo>
                      <a:pt x="136" y="172"/>
                    </a:lnTo>
                    <a:lnTo>
                      <a:pt x="136" y="195"/>
                    </a:lnTo>
                    <a:lnTo>
                      <a:pt x="129" y="205"/>
                    </a:lnTo>
                    <a:lnTo>
                      <a:pt x="124" y="219"/>
                    </a:lnTo>
                    <a:lnTo>
                      <a:pt x="117" y="217"/>
                    </a:lnTo>
                    <a:lnTo>
                      <a:pt x="105" y="210"/>
                    </a:lnTo>
                    <a:lnTo>
                      <a:pt x="96" y="203"/>
                    </a:lnTo>
                    <a:lnTo>
                      <a:pt x="87" y="190"/>
                    </a:lnTo>
                    <a:lnTo>
                      <a:pt x="60" y="192"/>
                    </a:lnTo>
                    <a:lnTo>
                      <a:pt x="38" y="185"/>
                    </a:lnTo>
                    <a:lnTo>
                      <a:pt x="22" y="165"/>
                    </a:lnTo>
                    <a:lnTo>
                      <a:pt x="14" y="150"/>
                    </a:lnTo>
                    <a:lnTo>
                      <a:pt x="6" y="139"/>
                    </a:lnTo>
                    <a:lnTo>
                      <a:pt x="6" y="114"/>
                    </a:lnTo>
                    <a:lnTo>
                      <a:pt x="0" y="72"/>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7745400" y="3673440"/>
                <a:ext cx="534960" cy="325440"/>
              </a:xfrm>
              <a:custGeom>
                <a:avLst/>
                <a:gdLst/>
                <a:ahLst/>
                <a:rect l="l" t="t" r="r" b="b"/>
                <a:pathLst>
                  <a:path w="337" h="205">
                    <a:moveTo>
                      <a:pt x="0" y="0"/>
                    </a:moveTo>
                    <a:lnTo>
                      <a:pt x="29" y="2"/>
                    </a:lnTo>
                    <a:lnTo>
                      <a:pt x="55" y="4"/>
                    </a:lnTo>
                    <a:lnTo>
                      <a:pt x="66" y="32"/>
                    </a:lnTo>
                    <a:lnTo>
                      <a:pt x="67" y="43"/>
                    </a:lnTo>
                    <a:lnTo>
                      <a:pt x="71" y="47"/>
                    </a:lnTo>
                    <a:lnTo>
                      <a:pt x="78" y="40"/>
                    </a:lnTo>
                    <a:lnTo>
                      <a:pt x="92" y="40"/>
                    </a:lnTo>
                    <a:lnTo>
                      <a:pt x="99" y="47"/>
                    </a:lnTo>
                    <a:lnTo>
                      <a:pt x="104" y="45"/>
                    </a:lnTo>
                    <a:lnTo>
                      <a:pt x="115" y="32"/>
                    </a:lnTo>
                    <a:lnTo>
                      <a:pt x="116" y="32"/>
                    </a:lnTo>
                    <a:lnTo>
                      <a:pt x="126" y="25"/>
                    </a:lnTo>
                    <a:lnTo>
                      <a:pt x="136" y="25"/>
                    </a:lnTo>
                    <a:lnTo>
                      <a:pt x="165" y="40"/>
                    </a:lnTo>
                    <a:lnTo>
                      <a:pt x="179" y="40"/>
                    </a:lnTo>
                    <a:lnTo>
                      <a:pt x="192" y="52"/>
                    </a:lnTo>
                    <a:lnTo>
                      <a:pt x="206" y="58"/>
                    </a:lnTo>
                    <a:lnTo>
                      <a:pt x="217" y="67"/>
                    </a:lnTo>
                    <a:lnTo>
                      <a:pt x="227" y="70"/>
                    </a:lnTo>
                    <a:lnTo>
                      <a:pt x="251" y="79"/>
                    </a:lnTo>
                    <a:lnTo>
                      <a:pt x="262" y="96"/>
                    </a:lnTo>
                    <a:lnTo>
                      <a:pt x="267" y="107"/>
                    </a:lnTo>
                    <a:lnTo>
                      <a:pt x="266" y="112"/>
                    </a:lnTo>
                    <a:lnTo>
                      <a:pt x="276" y="121"/>
                    </a:lnTo>
                    <a:lnTo>
                      <a:pt x="283" y="123"/>
                    </a:lnTo>
                    <a:lnTo>
                      <a:pt x="287" y="126"/>
                    </a:lnTo>
                    <a:lnTo>
                      <a:pt x="297" y="128"/>
                    </a:lnTo>
                    <a:lnTo>
                      <a:pt x="311" y="143"/>
                    </a:lnTo>
                    <a:lnTo>
                      <a:pt x="311" y="152"/>
                    </a:lnTo>
                    <a:lnTo>
                      <a:pt x="321" y="162"/>
                    </a:lnTo>
                    <a:lnTo>
                      <a:pt x="322" y="168"/>
                    </a:lnTo>
                    <a:lnTo>
                      <a:pt x="336" y="186"/>
                    </a:lnTo>
                    <a:lnTo>
                      <a:pt x="325" y="204"/>
                    </a:lnTo>
                    <a:lnTo>
                      <a:pt x="321" y="204"/>
                    </a:lnTo>
                    <a:lnTo>
                      <a:pt x="309" y="204"/>
                    </a:lnTo>
                    <a:lnTo>
                      <a:pt x="305" y="197"/>
                    </a:lnTo>
                    <a:lnTo>
                      <a:pt x="300" y="197"/>
                    </a:lnTo>
                    <a:lnTo>
                      <a:pt x="294" y="199"/>
                    </a:lnTo>
                    <a:lnTo>
                      <a:pt x="266" y="161"/>
                    </a:lnTo>
                    <a:lnTo>
                      <a:pt x="249" y="162"/>
                    </a:lnTo>
                    <a:lnTo>
                      <a:pt x="232" y="161"/>
                    </a:lnTo>
                    <a:lnTo>
                      <a:pt x="227" y="164"/>
                    </a:lnTo>
                    <a:lnTo>
                      <a:pt x="221" y="172"/>
                    </a:lnTo>
                    <a:lnTo>
                      <a:pt x="218" y="168"/>
                    </a:lnTo>
                    <a:lnTo>
                      <a:pt x="211" y="179"/>
                    </a:lnTo>
                    <a:lnTo>
                      <a:pt x="200" y="197"/>
                    </a:lnTo>
                    <a:lnTo>
                      <a:pt x="190" y="190"/>
                    </a:lnTo>
                    <a:lnTo>
                      <a:pt x="179" y="184"/>
                    </a:lnTo>
                    <a:lnTo>
                      <a:pt x="171" y="184"/>
                    </a:lnTo>
                    <a:lnTo>
                      <a:pt x="160" y="179"/>
                    </a:lnTo>
                    <a:lnTo>
                      <a:pt x="154" y="184"/>
                    </a:lnTo>
                    <a:lnTo>
                      <a:pt x="147" y="161"/>
                    </a:lnTo>
                    <a:lnTo>
                      <a:pt x="133" y="137"/>
                    </a:lnTo>
                    <a:lnTo>
                      <a:pt x="120" y="112"/>
                    </a:lnTo>
                    <a:lnTo>
                      <a:pt x="109" y="96"/>
                    </a:lnTo>
                    <a:lnTo>
                      <a:pt x="99" y="81"/>
                    </a:lnTo>
                    <a:lnTo>
                      <a:pt x="78" y="81"/>
                    </a:lnTo>
                    <a:lnTo>
                      <a:pt x="60" y="88"/>
                    </a:lnTo>
                    <a:lnTo>
                      <a:pt x="50" y="79"/>
                    </a:lnTo>
                    <a:lnTo>
                      <a:pt x="32" y="72"/>
                    </a:lnTo>
                    <a:lnTo>
                      <a:pt x="22" y="65"/>
                    </a:lnTo>
                    <a:lnTo>
                      <a:pt x="22" y="36"/>
                    </a:lnTo>
                    <a:lnTo>
                      <a:pt x="24" y="22"/>
                    </a:lnTo>
                    <a:lnTo>
                      <a:pt x="0"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6753240" y="3440160"/>
                <a:ext cx="326880" cy="428400"/>
              </a:xfrm>
              <a:custGeom>
                <a:avLst/>
                <a:gdLst/>
                <a:ahLst/>
                <a:rect l="l" t="t" r="r" b="b"/>
                <a:pathLst>
                  <a:path w="206" h="270">
                    <a:moveTo>
                      <a:pt x="0" y="7"/>
                    </a:moveTo>
                    <a:lnTo>
                      <a:pt x="21" y="0"/>
                    </a:lnTo>
                    <a:lnTo>
                      <a:pt x="45" y="11"/>
                    </a:lnTo>
                    <a:lnTo>
                      <a:pt x="49" y="23"/>
                    </a:lnTo>
                    <a:lnTo>
                      <a:pt x="49" y="29"/>
                    </a:lnTo>
                    <a:lnTo>
                      <a:pt x="55" y="31"/>
                    </a:lnTo>
                    <a:lnTo>
                      <a:pt x="55" y="36"/>
                    </a:lnTo>
                    <a:lnTo>
                      <a:pt x="63" y="38"/>
                    </a:lnTo>
                    <a:lnTo>
                      <a:pt x="63" y="49"/>
                    </a:lnTo>
                    <a:lnTo>
                      <a:pt x="87" y="78"/>
                    </a:lnTo>
                    <a:lnTo>
                      <a:pt x="91" y="78"/>
                    </a:lnTo>
                    <a:lnTo>
                      <a:pt x="95" y="85"/>
                    </a:lnTo>
                    <a:lnTo>
                      <a:pt x="98" y="92"/>
                    </a:lnTo>
                    <a:lnTo>
                      <a:pt x="103" y="92"/>
                    </a:lnTo>
                    <a:lnTo>
                      <a:pt x="119" y="101"/>
                    </a:lnTo>
                    <a:lnTo>
                      <a:pt x="152" y="107"/>
                    </a:lnTo>
                    <a:lnTo>
                      <a:pt x="153" y="141"/>
                    </a:lnTo>
                    <a:lnTo>
                      <a:pt x="161" y="146"/>
                    </a:lnTo>
                    <a:lnTo>
                      <a:pt x="159" y="157"/>
                    </a:lnTo>
                    <a:lnTo>
                      <a:pt x="178" y="175"/>
                    </a:lnTo>
                    <a:lnTo>
                      <a:pt x="195" y="182"/>
                    </a:lnTo>
                    <a:lnTo>
                      <a:pt x="195" y="238"/>
                    </a:lnTo>
                    <a:lnTo>
                      <a:pt x="205" y="260"/>
                    </a:lnTo>
                    <a:lnTo>
                      <a:pt x="199" y="267"/>
                    </a:lnTo>
                    <a:lnTo>
                      <a:pt x="188" y="269"/>
                    </a:lnTo>
                    <a:lnTo>
                      <a:pt x="185" y="249"/>
                    </a:lnTo>
                    <a:lnTo>
                      <a:pt x="167" y="269"/>
                    </a:lnTo>
                    <a:lnTo>
                      <a:pt x="153" y="240"/>
                    </a:lnTo>
                    <a:lnTo>
                      <a:pt x="146" y="220"/>
                    </a:lnTo>
                    <a:lnTo>
                      <a:pt x="124" y="193"/>
                    </a:lnTo>
                    <a:lnTo>
                      <a:pt x="118" y="193"/>
                    </a:lnTo>
                    <a:lnTo>
                      <a:pt x="97" y="179"/>
                    </a:lnTo>
                    <a:lnTo>
                      <a:pt x="93" y="164"/>
                    </a:lnTo>
                    <a:lnTo>
                      <a:pt x="93" y="155"/>
                    </a:lnTo>
                    <a:lnTo>
                      <a:pt x="76" y="116"/>
                    </a:lnTo>
                    <a:lnTo>
                      <a:pt x="69" y="92"/>
                    </a:lnTo>
                    <a:lnTo>
                      <a:pt x="48" y="70"/>
                    </a:lnTo>
                    <a:lnTo>
                      <a:pt x="20" y="36"/>
                    </a:lnTo>
                    <a:lnTo>
                      <a:pt x="0" y="7"/>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7331040" y="2975040"/>
                <a:ext cx="312840" cy="477720"/>
              </a:xfrm>
              <a:custGeom>
                <a:avLst/>
                <a:gdLst/>
                <a:ahLst/>
                <a:rect l="l" t="t" r="r" b="b"/>
                <a:pathLst>
                  <a:path w="197" h="301">
                    <a:moveTo>
                      <a:pt x="14" y="0"/>
                    </a:moveTo>
                    <a:lnTo>
                      <a:pt x="31" y="0"/>
                    </a:lnTo>
                    <a:lnTo>
                      <a:pt x="49" y="31"/>
                    </a:lnTo>
                    <a:lnTo>
                      <a:pt x="46" y="61"/>
                    </a:lnTo>
                    <a:lnTo>
                      <a:pt x="57" y="70"/>
                    </a:lnTo>
                    <a:lnTo>
                      <a:pt x="63" y="90"/>
                    </a:lnTo>
                    <a:lnTo>
                      <a:pt x="75" y="99"/>
                    </a:lnTo>
                    <a:lnTo>
                      <a:pt x="90" y="101"/>
                    </a:lnTo>
                    <a:lnTo>
                      <a:pt x="113" y="117"/>
                    </a:lnTo>
                    <a:lnTo>
                      <a:pt x="128" y="136"/>
                    </a:lnTo>
                    <a:lnTo>
                      <a:pt x="132" y="136"/>
                    </a:lnTo>
                    <a:lnTo>
                      <a:pt x="150" y="150"/>
                    </a:lnTo>
                    <a:lnTo>
                      <a:pt x="150" y="188"/>
                    </a:lnTo>
                    <a:lnTo>
                      <a:pt x="156" y="204"/>
                    </a:lnTo>
                    <a:lnTo>
                      <a:pt x="161" y="213"/>
                    </a:lnTo>
                    <a:lnTo>
                      <a:pt x="170" y="224"/>
                    </a:lnTo>
                    <a:lnTo>
                      <a:pt x="177" y="237"/>
                    </a:lnTo>
                    <a:lnTo>
                      <a:pt x="181" y="251"/>
                    </a:lnTo>
                    <a:lnTo>
                      <a:pt x="196" y="262"/>
                    </a:lnTo>
                    <a:lnTo>
                      <a:pt x="193" y="278"/>
                    </a:lnTo>
                    <a:lnTo>
                      <a:pt x="179" y="280"/>
                    </a:lnTo>
                    <a:lnTo>
                      <a:pt x="172" y="267"/>
                    </a:lnTo>
                    <a:lnTo>
                      <a:pt x="161" y="267"/>
                    </a:lnTo>
                    <a:lnTo>
                      <a:pt x="161" y="300"/>
                    </a:lnTo>
                    <a:lnTo>
                      <a:pt x="153" y="300"/>
                    </a:lnTo>
                    <a:lnTo>
                      <a:pt x="142" y="286"/>
                    </a:lnTo>
                    <a:lnTo>
                      <a:pt x="133" y="278"/>
                    </a:lnTo>
                    <a:lnTo>
                      <a:pt x="133" y="260"/>
                    </a:lnTo>
                    <a:lnTo>
                      <a:pt x="117" y="260"/>
                    </a:lnTo>
                    <a:lnTo>
                      <a:pt x="111" y="278"/>
                    </a:lnTo>
                    <a:lnTo>
                      <a:pt x="106" y="260"/>
                    </a:lnTo>
                    <a:lnTo>
                      <a:pt x="104" y="244"/>
                    </a:lnTo>
                    <a:lnTo>
                      <a:pt x="124" y="237"/>
                    </a:lnTo>
                    <a:lnTo>
                      <a:pt x="135" y="240"/>
                    </a:lnTo>
                    <a:lnTo>
                      <a:pt x="138" y="211"/>
                    </a:lnTo>
                    <a:lnTo>
                      <a:pt x="126" y="202"/>
                    </a:lnTo>
                    <a:lnTo>
                      <a:pt x="118" y="177"/>
                    </a:lnTo>
                    <a:lnTo>
                      <a:pt x="113" y="148"/>
                    </a:lnTo>
                    <a:lnTo>
                      <a:pt x="92" y="139"/>
                    </a:lnTo>
                    <a:lnTo>
                      <a:pt x="83" y="125"/>
                    </a:lnTo>
                    <a:lnTo>
                      <a:pt x="67" y="117"/>
                    </a:lnTo>
                    <a:lnTo>
                      <a:pt x="75" y="146"/>
                    </a:lnTo>
                    <a:lnTo>
                      <a:pt x="57" y="157"/>
                    </a:lnTo>
                    <a:lnTo>
                      <a:pt x="46" y="127"/>
                    </a:lnTo>
                    <a:lnTo>
                      <a:pt x="36" y="119"/>
                    </a:lnTo>
                    <a:lnTo>
                      <a:pt x="36" y="101"/>
                    </a:lnTo>
                    <a:lnTo>
                      <a:pt x="22" y="83"/>
                    </a:lnTo>
                    <a:lnTo>
                      <a:pt x="8" y="70"/>
                    </a:lnTo>
                    <a:lnTo>
                      <a:pt x="0" y="58"/>
                    </a:lnTo>
                    <a:lnTo>
                      <a:pt x="4" y="49"/>
                    </a:lnTo>
                    <a:lnTo>
                      <a:pt x="15" y="52"/>
                    </a:lnTo>
                    <a:lnTo>
                      <a:pt x="19" y="42"/>
                    </a:lnTo>
                    <a:lnTo>
                      <a:pt x="15" y="23"/>
                    </a:lnTo>
                    <a:lnTo>
                      <a:pt x="14"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7257960" y="2162160"/>
                <a:ext cx="233280" cy="409680"/>
              </a:xfrm>
              <a:custGeom>
                <a:avLst/>
                <a:gdLst/>
                <a:ahLst/>
                <a:rect l="l" t="t" r="r" b="b"/>
                <a:pathLst>
                  <a:path w="147" h="258">
                    <a:moveTo>
                      <a:pt x="29" y="0"/>
                    </a:moveTo>
                    <a:lnTo>
                      <a:pt x="59" y="16"/>
                    </a:lnTo>
                    <a:lnTo>
                      <a:pt x="76" y="36"/>
                    </a:lnTo>
                    <a:lnTo>
                      <a:pt x="87" y="58"/>
                    </a:lnTo>
                    <a:lnTo>
                      <a:pt x="97" y="58"/>
                    </a:lnTo>
                    <a:lnTo>
                      <a:pt x="94" y="72"/>
                    </a:lnTo>
                    <a:lnTo>
                      <a:pt x="105" y="83"/>
                    </a:lnTo>
                    <a:lnTo>
                      <a:pt x="114" y="98"/>
                    </a:lnTo>
                    <a:lnTo>
                      <a:pt x="132" y="127"/>
                    </a:lnTo>
                    <a:lnTo>
                      <a:pt x="146" y="161"/>
                    </a:lnTo>
                    <a:lnTo>
                      <a:pt x="121" y="159"/>
                    </a:lnTo>
                    <a:lnTo>
                      <a:pt x="102" y="154"/>
                    </a:lnTo>
                    <a:lnTo>
                      <a:pt x="115" y="177"/>
                    </a:lnTo>
                    <a:lnTo>
                      <a:pt x="115" y="194"/>
                    </a:lnTo>
                    <a:lnTo>
                      <a:pt x="115" y="208"/>
                    </a:lnTo>
                    <a:lnTo>
                      <a:pt x="108" y="201"/>
                    </a:lnTo>
                    <a:lnTo>
                      <a:pt x="98" y="188"/>
                    </a:lnTo>
                    <a:lnTo>
                      <a:pt x="81" y="174"/>
                    </a:lnTo>
                    <a:lnTo>
                      <a:pt x="72" y="167"/>
                    </a:lnTo>
                    <a:lnTo>
                      <a:pt x="56" y="174"/>
                    </a:lnTo>
                    <a:lnTo>
                      <a:pt x="48" y="177"/>
                    </a:lnTo>
                    <a:lnTo>
                      <a:pt x="53" y="190"/>
                    </a:lnTo>
                    <a:lnTo>
                      <a:pt x="67" y="201"/>
                    </a:lnTo>
                    <a:lnTo>
                      <a:pt x="83" y="210"/>
                    </a:lnTo>
                    <a:lnTo>
                      <a:pt x="88" y="226"/>
                    </a:lnTo>
                    <a:lnTo>
                      <a:pt x="87" y="250"/>
                    </a:lnTo>
                    <a:lnTo>
                      <a:pt x="87" y="257"/>
                    </a:lnTo>
                    <a:lnTo>
                      <a:pt x="81" y="257"/>
                    </a:lnTo>
                    <a:lnTo>
                      <a:pt x="72" y="250"/>
                    </a:lnTo>
                    <a:lnTo>
                      <a:pt x="67" y="246"/>
                    </a:lnTo>
                    <a:lnTo>
                      <a:pt x="62" y="243"/>
                    </a:lnTo>
                    <a:lnTo>
                      <a:pt x="56" y="253"/>
                    </a:lnTo>
                    <a:lnTo>
                      <a:pt x="48" y="257"/>
                    </a:lnTo>
                    <a:lnTo>
                      <a:pt x="39" y="246"/>
                    </a:lnTo>
                    <a:lnTo>
                      <a:pt x="39" y="224"/>
                    </a:lnTo>
                    <a:lnTo>
                      <a:pt x="38" y="212"/>
                    </a:lnTo>
                    <a:lnTo>
                      <a:pt x="28" y="205"/>
                    </a:lnTo>
                    <a:lnTo>
                      <a:pt x="18" y="217"/>
                    </a:lnTo>
                    <a:lnTo>
                      <a:pt x="4" y="217"/>
                    </a:lnTo>
                    <a:lnTo>
                      <a:pt x="0" y="208"/>
                    </a:lnTo>
                    <a:lnTo>
                      <a:pt x="4" y="183"/>
                    </a:lnTo>
                    <a:lnTo>
                      <a:pt x="15" y="168"/>
                    </a:lnTo>
                    <a:lnTo>
                      <a:pt x="13" y="129"/>
                    </a:lnTo>
                    <a:lnTo>
                      <a:pt x="13" y="119"/>
                    </a:lnTo>
                    <a:lnTo>
                      <a:pt x="24" y="118"/>
                    </a:lnTo>
                    <a:lnTo>
                      <a:pt x="34" y="127"/>
                    </a:lnTo>
                    <a:lnTo>
                      <a:pt x="51" y="132"/>
                    </a:lnTo>
                    <a:lnTo>
                      <a:pt x="51" y="114"/>
                    </a:lnTo>
                    <a:lnTo>
                      <a:pt x="44" y="105"/>
                    </a:lnTo>
                    <a:lnTo>
                      <a:pt x="39" y="98"/>
                    </a:lnTo>
                    <a:lnTo>
                      <a:pt x="45" y="98"/>
                    </a:lnTo>
                    <a:lnTo>
                      <a:pt x="49" y="98"/>
                    </a:lnTo>
                    <a:lnTo>
                      <a:pt x="53" y="98"/>
                    </a:lnTo>
                    <a:lnTo>
                      <a:pt x="56" y="98"/>
                    </a:lnTo>
                    <a:lnTo>
                      <a:pt x="62" y="90"/>
                    </a:lnTo>
                    <a:lnTo>
                      <a:pt x="60" y="83"/>
                    </a:lnTo>
                    <a:lnTo>
                      <a:pt x="55" y="65"/>
                    </a:lnTo>
                    <a:lnTo>
                      <a:pt x="44" y="49"/>
                    </a:lnTo>
                    <a:lnTo>
                      <a:pt x="28" y="40"/>
                    </a:lnTo>
                    <a:lnTo>
                      <a:pt x="22" y="25"/>
                    </a:lnTo>
                    <a:lnTo>
                      <a:pt x="29"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6993000" y="1677960"/>
                <a:ext cx="255600" cy="330120"/>
              </a:xfrm>
              <a:custGeom>
                <a:avLst/>
                <a:gdLst/>
                <a:ahLst/>
                <a:rect l="l" t="t" r="r" b="b"/>
                <a:pathLst>
                  <a:path w="161" h="208">
                    <a:moveTo>
                      <a:pt x="0" y="0"/>
                    </a:moveTo>
                    <a:lnTo>
                      <a:pt x="16" y="0"/>
                    </a:lnTo>
                    <a:lnTo>
                      <a:pt x="21" y="15"/>
                    </a:lnTo>
                    <a:lnTo>
                      <a:pt x="42" y="36"/>
                    </a:lnTo>
                    <a:lnTo>
                      <a:pt x="52" y="60"/>
                    </a:lnTo>
                    <a:lnTo>
                      <a:pt x="67" y="64"/>
                    </a:lnTo>
                    <a:lnTo>
                      <a:pt x="78" y="67"/>
                    </a:lnTo>
                    <a:lnTo>
                      <a:pt x="88" y="78"/>
                    </a:lnTo>
                    <a:lnTo>
                      <a:pt x="99" y="78"/>
                    </a:lnTo>
                    <a:lnTo>
                      <a:pt x="113" y="93"/>
                    </a:lnTo>
                    <a:lnTo>
                      <a:pt x="125" y="104"/>
                    </a:lnTo>
                    <a:lnTo>
                      <a:pt x="137" y="113"/>
                    </a:lnTo>
                    <a:lnTo>
                      <a:pt x="136" y="120"/>
                    </a:lnTo>
                    <a:lnTo>
                      <a:pt x="129" y="123"/>
                    </a:lnTo>
                    <a:lnTo>
                      <a:pt x="120" y="123"/>
                    </a:lnTo>
                    <a:lnTo>
                      <a:pt x="116" y="131"/>
                    </a:lnTo>
                    <a:lnTo>
                      <a:pt x="132" y="145"/>
                    </a:lnTo>
                    <a:lnTo>
                      <a:pt x="143" y="160"/>
                    </a:lnTo>
                    <a:lnTo>
                      <a:pt x="160" y="176"/>
                    </a:lnTo>
                    <a:lnTo>
                      <a:pt x="149" y="192"/>
                    </a:lnTo>
                    <a:lnTo>
                      <a:pt x="140" y="198"/>
                    </a:lnTo>
                    <a:lnTo>
                      <a:pt x="142" y="207"/>
                    </a:lnTo>
                    <a:lnTo>
                      <a:pt x="125" y="207"/>
                    </a:lnTo>
                    <a:lnTo>
                      <a:pt x="119" y="200"/>
                    </a:lnTo>
                    <a:lnTo>
                      <a:pt x="105" y="180"/>
                    </a:lnTo>
                    <a:lnTo>
                      <a:pt x="96" y="163"/>
                    </a:lnTo>
                    <a:lnTo>
                      <a:pt x="81" y="134"/>
                    </a:lnTo>
                    <a:lnTo>
                      <a:pt x="64" y="113"/>
                    </a:lnTo>
                    <a:lnTo>
                      <a:pt x="44" y="80"/>
                    </a:lnTo>
                    <a:lnTo>
                      <a:pt x="33" y="71"/>
                    </a:lnTo>
                    <a:lnTo>
                      <a:pt x="23" y="64"/>
                    </a:lnTo>
                    <a:lnTo>
                      <a:pt x="20" y="45"/>
                    </a:lnTo>
                    <a:lnTo>
                      <a:pt x="1" y="31"/>
                    </a:lnTo>
                    <a:lnTo>
                      <a:pt x="1" y="22"/>
                    </a:lnTo>
                    <a:lnTo>
                      <a:pt x="0"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 name=""/>
            <p:cNvSpPr/>
            <p:nvPr/>
          </p:nvSpPr>
          <p:spPr>
            <a:xfrm>
              <a:off x="3687840" y="2355840"/>
              <a:ext cx="1836720" cy="2508120"/>
            </a:xfrm>
            <a:custGeom>
              <a:avLst/>
              <a:gdLst/>
              <a:ahLst/>
              <a:rect l="l" t="t" r="r" b="b"/>
              <a:pathLst>
                <a:path w="1157" h="1580">
                  <a:moveTo>
                    <a:pt x="865" y="189"/>
                  </a:moveTo>
                  <a:lnTo>
                    <a:pt x="883" y="256"/>
                  </a:lnTo>
                  <a:lnTo>
                    <a:pt x="919" y="355"/>
                  </a:lnTo>
                  <a:lnTo>
                    <a:pt x="991" y="517"/>
                  </a:lnTo>
                  <a:lnTo>
                    <a:pt x="1017" y="538"/>
                  </a:lnTo>
                  <a:lnTo>
                    <a:pt x="1034" y="586"/>
                  </a:lnTo>
                  <a:lnTo>
                    <a:pt x="1092" y="582"/>
                  </a:lnTo>
                  <a:lnTo>
                    <a:pt x="1129" y="567"/>
                  </a:lnTo>
                  <a:lnTo>
                    <a:pt x="1156" y="567"/>
                  </a:lnTo>
                  <a:lnTo>
                    <a:pt x="1153" y="631"/>
                  </a:lnTo>
                  <a:lnTo>
                    <a:pt x="1143" y="665"/>
                  </a:lnTo>
                  <a:lnTo>
                    <a:pt x="1040" y="807"/>
                  </a:lnTo>
                  <a:lnTo>
                    <a:pt x="946" y="954"/>
                  </a:lnTo>
                  <a:lnTo>
                    <a:pt x="947" y="1010"/>
                  </a:lnTo>
                  <a:lnTo>
                    <a:pt x="974" y="1051"/>
                  </a:lnTo>
                  <a:lnTo>
                    <a:pt x="960" y="1084"/>
                  </a:lnTo>
                  <a:lnTo>
                    <a:pt x="968" y="1128"/>
                  </a:lnTo>
                  <a:lnTo>
                    <a:pt x="960" y="1160"/>
                  </a:lnTo>
                  <a:lnTo>
                    <a:pt x="937" y="1186"/>
                  </a:lnTo>
                  <a:lnTo>
                    <a:pt x="919" y="1186"/>
                  </a:lnTo>
                  <a:lnTo>
                    <a:pt x="887" y="1233"/>
                  </a:lnTo>
                  <a:lnTo>
                    <a:pt x="859" y="1287"/>
                  </a:lnTo>
                  <a:lnTo>
                    <a:pt x="865" y="1345"/>
                  </a:lnTo>
                  <a:lnTo>
                    <a:pt x="835" y="1372"/>
                  </a:lnTo>
                  <a:lnTo>
                    <a:pt x="808" y="1434"/>
                  </a:lnTo>
                  <a:lnTo>
                    <a:pt x="778" y="1490"/>
                  </a:lnTo>
                  <a:lnTo>
                    <a:pt x="759" y="1512"/>
                  </a:lnTo>
                  <a:lnTo>
                    <a:pt x="745" y="1516"/>
                  </a:lnTo>
                  <a:lnTo>
                    <a:pt x="719" y="1554"/>
                  </a:lnTo>
                  <a:lnTo>
                    <a:pt x="675" y="1575"/>
                  </a:lnTo>
                  <a:lnTo>
                    <a:pt x="619" y="1579"/>
                  </a:lnTo>
                  <a:lnTo>
                    <a:pt x="590" y="1555"/>
                  </a:lnTo>
                  <a:lnTo>
                    <a:pt x="586" y="1530"/>
                  </a:lnTo>
                  <a:lnTo>
                    <a:pt x="580" y="1499"/>
                  </a:lnTo>
                  <a:lnTo>
                    <a:pt x="559" y="1483"/>
                  </a:lnTo>
                  <a:lnTo>
                    <a:pt x="542" y="1421"/>
                  </a:lnTo>
                  <a:lnTo>
                    <a:pt x="537" y="1392"/>
                  </a:lnTo>
                  <a:lnTo>
                    <a:pt x="535" y="1354"/>
                  </a:lnTo>
                  <a:lnTo>
                    <a:pt x="525" y="1329"/>
                  </a:lnTo>
                  <a:lnTo>
                    <a:pt x="524" y="1311"/>
                  </a:lnTo>
                  <a:lnTo>
                    <a:pt x="506" y="1284"/>
                  </a:lnTo>
                  <a:lnTo>
                    <a:pt x="488" y="1262"/>
                  </a:lnTo>
                  <a:lnTo>
                    <a:pt x="475" y="1225"/>
                  </a:lnTo>
                  <a:lnTo>
                    <a:pt x="465" y="1198"/>
                  </a:lnTo>
                  <a:lnTo>
                    <a:pt x="468" y="1155"/>
                  </a:lnTo>
                  <a:lnTo>
                    <a:pt x="497" y="1088"/>
                  </a:lnTo>
                  <a:lnTo>
                    <a:pt x="503" y="1017"/>
                  </a:lnTo>
                  <a:lnTo>
                    <a:pt x="482" y="937"/>
                  </a:lnTo>
                  <a:lnTo>
                    <a:pt x="451" y="905"/>
                  </a:lnTo>
                  <a:lnTo>
                    <a:pt x="430" y="861"/>
                  </a:lnTo>
                  <a:lnTo>
                    <a:pt x="439" y="792"/>
                  </a:lnTo>
                  <a:lnTo>
                    <a:pt x="423" y="741"/>
                  </a:lnTo>
                  <a:lnTo>
                    <a:pt x="387" y="736"/>
                  </a:lnTo>
                  <a:lnTo>
                    <a:pt x="349" y="698"/>
                  </a:lnTo>
                  <a:lnTo>
                    <a:pt x="303" y="676"/>
                  </a:lnTo>
                  <a:lnTo>
                    <a:pt x="254" y="709"/>
                  </a:lnTo>
                  <a:lnTo>
                    <a:pt x="125" y="700"/>
                  </a:lnTo>
                  <a:lnTo>
                    <a:pt x="55" y="615"/>
                  </a:lnTo>
                  <a:lnTo>
                    <a:pt x="0" y="497"/>
                  </a:lnTo>
                  <a:lnTo>
                    <a:pt x="8" y="459"/>
                  </a:lnTo>
                  <a:lnTo>
                    <a:pt x="34" y="428"/>
                  </a:lnTo>
                  <a:lnTo>
                    <a:pt x="45" y="348"/>
                  </a:lnTo>
                  <a:lnTo>
                    <a:pt x="62" y="290"/>
                  </a:lnTo>
                  <a:lnTo>
                    <a:pt x="111" y="228"/>
                  </a:lnTo>
                  <a:lnTo>
                    <a:pt x="163" y="201"/>
                  </a:lnTo>
                  <a:lnTo>
                    <a:pt x="209" y="138"/>
                  </a:lnTo>
                  <a:lnTo>
                    <a:pt x="221" y="111"/>
                  </a:lnTo>
                  <a:lnTo>
                    <a:pt x="283" y="42"/>
                  </a:lnTo>
                  <a:lnTo>
                    <a:pt x="324" y="69"/>
                  </a:lnTo>
                  <a:lnTo>
                    <a:pt x="352" y="67"/>
                  </a:lnTo>
                  <a:lnTo>
                    <a:pt x="385" y="31"/>
                  </a:lnTo>
                  <a:lnTo>
                    <a:pt x="425" y="25"/>
                  </a:lnTo>
                  <a:lnTo>
                    <a:pt x="451" y="34"/>
                  </a:lnTo>
                  <a:lnTo>
                    <a:pt x="476" y="5"/>
                  </a:lnTo>
                  <a:lnTo>
                    <a:pt x="509" y="0"/>
                  </a:lnTo>
                  <a:lnTo>
                    <a:pt x="516" y="54"/>
                  </a:lnTo>
                  <a:lnTo>
                    <a:pt x="537" y="94"/>
                  </a:lnTo>
                  <a:lnTo>
                    <a:pt x="596" y="132"/>
                  </a:lnTo>
                  <a:lnTo>
                    <a:pt x="645" y="140"/>
                  </a:lnTo>
                  <a:lnTo>
                    <a:pt x="650" y="96"/>
                  </a:lnTo>
                  <a:lnTo>
                    <a:pt x="688" y="96"/>
                  </a:lnTo>
                  <a:lnTo>
                    <a:pt x="733" y="123"/>
                  </a:lnTo>
                  <a:lnTo>
                    <a:pt x="783" y="138"/>
                  </a:lnTo>
                  <a:lnTo>
                    <a:pt x="827" y="121"/>
                  </a:lnTo>
                  <a:lnTo>
                    <a:pt x="865" y="189"/>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 name=""/>
            <p:cNvGrpSpPr/>
            <p:nvPr/>
          </p:nvGrpSpPr>
          <p:grpSpPr>
            <a:xfrm>
              <a:off x="3808440" y="1000080"/>
              <a:ext cx="814320" cy="860400"/>
              <a:chOff x="3808440" y="1000080"/>
              <a:chExt cx="814320" cy="860400"/>
            </a:xfrm>
          </p:grpSpPr>
          <p:grpSp>
            <p:nvGrpSpPr>
              <p:cNvPr id="30" name=""/>
              <p:cNvGrpSpPr/>
              <p:nvPr/>
            </p:nvGrpSpPr>
            <p:grpSpPr>
              <a:xfrm>
                <a:off x="4133880" y="1538280"/>
                <a:ext cx="250920" cy="322200"/>
                <a:chOff x="4133880" y="1538280"/>
                <a:chExt cx="250920" cy="322200"/>
              </a:xfrm>
            </p:grpSpPr>
            <p:sp>
              <p:nvSpPr>
                <p:cNvPr id="31" name=""/>
                <p:cNvSpPr/>
                <p:nvPr/>
              </p:nvSpPr>
              <p:spPr>
                <a:xfrm>
                  <a:off x="4133880" y="1658880"/>
                  <a:ext cx="117360" cy="177840"/>
                </a:xfrm>
                <a:custGeom>
                  <a:avLst/>
                  <a:gdLst/>
                  <a:ahLst/>
                  <a:rect l="l" t="t" r="r" b="b"/>
                  <a:pathLst>
                    <a:path w="74" h="112">
                      <a:moveTo>
                        <a:pt x="17" y="34"/>
                      </a:moveTo>
                      <a:lnTo>
                        <a:pt x="22" y="21"/>
                      </a:lnTo>
                      <a:lnTo>
                        <a:pt x="35" y="21"/>
                      </a:lnTo>
                      <a:lnTo>
                        <a:pt x="55" y="0"/>
                      </a:lnTo>
                      <a:lnTo>
                        <a:pt x="60" y="14"/>
                      </a:lnTo>
                      <a:lnTo>
                        <a:pt x="70" y="14"/>
                      </a:lnTo>
                      <a:lnTo>
                        <a:pt x="73" y="21"/>
                      </a:lnTo>
                      <a:lnTo>
                        <a:pt x="67" y="34"/>
                      </a:lnTo>
                      <a:lnTo>
                        <a:pt x="60" y="38"/>
                      </a:lnTo>
                      <a:lnTo>
                        <a:pt x="60" y="48"/>
                      </a:lnTo>
                      <a:lnTo>
                        <a:pt x="59" y="52"/>
                      </a:lnTo>
                      <a:lnTo>
                        <a:pt x="56" y="59"/>
                      </a:lnTo>
                      <a:lnTo>
                        <a:pt x="60" y="70"/>
                      </a:lnTo>
                      <a:lnTo>
                        <a:pt x="55" y="79"/>
                      </a:lnTo>
                      <a:lnTo>
                        <a:pt x="49" y="84"/>
                      </a:lnTo>
                      <a:lnTo>
                        <a:pt x="44" y="84"/>
                      </a:lnTo>
                      <a:lnTo>
                        <a:pt x="42" y="86"/>
                      </a:lnTo>
                      <a:lnTo>
                        <a:pt x="39" y="93"/>
                      </a:lnTo>
                      <a:lnTo>
                        <a:pt x="29" y="97"/>
                      </a:lnTo>
                      <a:lnTo>
                        <a:pt x="28" y="93"/>
                      </a:lnTo>
                      <a:lnTo>
                        <a:pt x="21" y="100"/>
                      </a:lnTo>
                      <a:lnTo>
                        <a:pt x="18" y="104"/>
                      </a:lnTo>
                      <a:lnTo>
                        <a:pt x="10" y="111"/>
                      </a:lnTo>
                      <a:lnTo>
                        <a:pt x="6" y="111"/>
                      </a:lnTo>
                      <a:lnTo>
                        <a:pt x="4" y="106"/>
                      </a:lnTo>
                      <a:lnTo>
                        <a:pt x="1" y="93"/>
                      </a:lnTo>
                      <a:lnTo>
                        <a:pt x="0" y="91"/>
                      </a:lnTo>
                      <a:lnTo>
                        <a:pt x="0" y="82"/>
                      </a:lnTo>
                      <a:lnTo>
                        <a:pt x="6" y="77"/>
                      </a:lnTo>
                      <a:lnTo>
                        <a:pt x="11" y="72"/>
                      </a:lnTo>
                      <a:lnTo>
                        <a:pt x="15" y="63"/>
                      </a:lnTo>
                      <a:lnTo>
                        <a:pt x="21" y="63"/>
                      </a:lnTo>
                      <a:lnTo>
                        <a:pt x="24" y="64"/>
                      </a:lnTo>
                      <a:lnTo>
                        <a:pt x="29" y="63"/>
                      </a:lnTo>
                      <a:lnTo>
                        <a:pt x="24" y="59"/>
                      </a:lnTo>
                      <a:lnTo>
                        <a:pt x="17" y="34"/>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4241880" y="1538280"/>
                  <a:ext cx="142920" cy="322200"/>
                </a:xfrm>
                <a:custGeom>
                  <a:avLst/>
                  <a:gdLst/>
                  <a:ahLst/>
                  <a:rect l="l" t="t" r="r" b="b"/>
                  <a:pathLst>
                    <a:path w="90" h="203">
                      <a:moveTo>
                        <a:pt x="29" y="29"/>
                      </a:moveTo>
                      <a:lnTo>
                        <a:pt x="35" y="22"/>
                      </a:lnTo>
                      <a:lnTo>
                        <a:pt x="51" y="23"/>
                      </a:lnTo>
                      <a:lnTo>
                        <a:pt x="56" y="20"/>
                      </a:lnTo>
                      <a:lnTo>
                        <a:pt x="58" y="13"/>
                      </a:lnTo>
                      <a:lnTo>
                        <a:pt x="63" y="13"/>
                      </a:lnTo>
                      <a:lnTo>
                        <a:pt x="67" y="9"/>
                      </a:lnTo>
                      <a:lnTo>
                        <a:pt x="72" y="5"/>
                      </a:lnTo>
                      <a:lnTo>
                        <a:pt x="79" y="0"/>
                      </a:lnTo>
                      <a:lnTo>
                        <a:pt x="89" y="2"/>
                      </a:lnTo>
                      <a:lnTo>
                        <a:pt x="88" y="13"/>
                      </a:lnTo>
                      <a:lnTo>
                        <a:pt x="83" y="20"/>
                      </a:lnTo>
                      <a:lnTo>
                        <a:pt x="79" y="22"/>
                      </a:lnTo>
                      <a:lnTo>
                        <a:pt x="75" y="23"/>
                      </a:lnTo>
                      <a:lnTo>
                        <a:pt x="64" y="29"/>
                      </a:lnTo>
                      <a:lnTo>
                        <a:pt x="64" y="40"/>
                      </a:lnTo>
                      <a:lnTo>
                        <a:pt x="67" y="43"/>
                      </a:lnTo>
                      <a:lnTo>
                        <a:pt x="78" y="40"/>
                      </a:lnTo>
                      <a:lnTo>
                        <a:pt x="88" y="34"/>
                      </a:lnTo>
                      <a:lnTo>
                        <a:pt x="89" y="40"/>
                      </a:lnTo>
                      <a:lnTo>
                        <a:pt x="89" y="54"/>
                      </a:lnTo>
                      <a:lnTo>
                        <a:pt x="81" y="56"/>
                      </a:lnTo>
                      <a:lnTo>
                        <a:pt x="74" y="56"/>
                      </a:lnTo>
                      <a:lnTo>
                        <a:pt x="68" y="63"/>
                      </a:lnTo>
                      <a:lnTo>
                        <a:pt x="67" y="69"/>
                      </a:lnTo>
                      <a:lnTo>
                        <a:pt x="67" y="76"/>
                      </a:lnTo>
                      <a:lnTo>
                        <a:pt x="72" y="85"/>
                      </a:lnTo>
                      <a:lnTo>
                        <a:pt x="78" y="92"/>
                      </a:lnTo>
                      <a:lnTo>
                        <a:pt x="81" y="99"/>
                      </a:lnTo>
                      <a:lnTo>
                        <a:pt x="83" y="110"/>
                      </a:lnTo>
                      <a:lnTo>
                        <a:pt x="85" y="119"/>
                      </a:lnTo>
                      <a:lnTo>
                        <a:pt x="89" y="132"/>
                      </a:lnTo>
                      <a:lnTo>
                        <a:pt x="89" y="148"/>
                      </a:lnTo>
                      <a:lnTo>
                        <a:pt x="85" y="159"/>
                      </a:lnTo>
                      <a:lnTo>
                        <a:pt x="78" y="166"/>
                      </a:lnTo>
                      <a:lnTo>
                        <a:pt x="75" y="170"/>
                      </a:lnTo>
                      <a:lnTo>
                        <a:pt x="79" y="180"/>
                      </a:lnTo>
                      <a:lnTo>
                        <a:pt x="83" y="189"/>
                      </a:lnTo>
                      <a:lnTo>
                        <a:pt x="72" y="189"/>
                      </a:lnTo>
                      <a:lnTo>
                        <a:pt x="63" y="189"/>
                      </a:lnTo>
                      <a:lnTo>
                        <a:pt x="58" y="188"/>
                      </a:lnTo>
                      <a:lnTo>
                        <a:pt x="51" y="188"/>
                      </a:lnTo>
                      <a:lnTo>
                        <a:pt x="42" y="189"/>
                      </a:lnTo>
                      <a:lnTo>
                        <a:pt x="35" y="195"/>
                      </a:lnTo>
                      <a:lnTo>
                        <a:pt x="29" y="195"/>
                      </a:lnTo>
                      <a:lnTo>
                        <a:pt x="25" y="197"/>
                      </a:lnTo>
                      <a:lnTo>
                        <a:pt x="15" y="202"/>
                      </a:lnTo>
                      <a:lnTo>
                        <a:pt x="14" y="200"/>
                      </a:lnTo>
                      <a:lnTo>
                        <a:pt x="10" y="195"/>
                      </a:lnTo>
                      <a:lnTo>
                        <a:pt x="4" y="191"/>
                      </a:lnTo>
                      <a:lnTo>
                        <a:pt x="0" y="189"/>
                      </a:lnTo>
                      <a:lnTo>
                        <a:pt x="0" y="180"/>
                      </a:lnTo>
                      <a:lnTo>
                        <a:pt x="4" y="168"/>
                      </a:lnTo>
                      <a:lnTo>
                        <a:pt x="10" y="168"/>
                      </a:lnTo>
                      <a:lnTo>
                        <a:pt x="15" y="166"/>
                      </a:lnTo>
                      <a:lnTo>
                        <a:pt x="24" y="166"/>
                      </a:lnTo>
                      <a:lnTo>
                        <a:pt x="24" y="162"/>
                      </a:lnTo>
                      <a:lnTo>
                        <a:pt x="15" y="159"/>
                      </a:lnTo>
                      <a:lnTo>
                        <a:pt x="15" y="152"/>
                      </a:lnTo>
                      <a:lnTo>
                        <a:pt x="15" y="146"/>
                      </a:lnTo>
                      <a:lnTo>
                        <a:pt x="24" y="141"/>
                      </a:lnTo>
                      <a:lnTo>
                        <a:pt x="26" y="139"/>
                      </a:lnTo>
                      <a:lnTo>
                        <a:pt x="31" y="135"/>
                      </a:lnTo>
                      <a:lnTo>
                        <a:pt x="36" y="135"/>
                      </a:lnTo>
                      <a:lnTo>
                        <a:pt x="40" y="133"/>
                      </a:lnTo>
                      <a:lnTo>
                        <a:pt x="42" y="114"/>
                      </a:lnTo>
                      <a:lnTo>
                        <a:pt x="47" y="99"/>
                      </a:lnTo>
                      <a:lnTo>
                        <a:pt x="47" y="92"/>
                      </a:lnTo>
                      <a:lnTo>
                        <a:pt x="35" y="90"/>
                      </a:lnTo>
                      <a:lnTo>
                        <a:pt x="38" y="78"/>
                      </a:lnTo>
                      <a:lnTo>
                        <a:pt x="29" y="70"/>
                      </a:lnTo>
                      <a:lnTo>
                        <a:pt x="19" y="72"/>
                      </a:lnTo>
                      <a:lnTo>
                        <a:pt x="31" y="56"/>
                      </a:lnTo>
                      <a:lnTo>
                        <a:pt x="29" y="29"/>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3" name=""/>
              <p:cNvSpPr/>
              <p:nvPr/>
            </p:nvSpPr>
            <p:spPr>
              <a:xfrm>
                <a:off x="3808440" y="1000080"/>
                <a:ext cx="814320" cy="542880"/>
              </a:xfrm>
              <a:custGeom>
                <a:avLst/>
                <a:gdLst/>
                <a:ahLst/>
                <a:rect l="l" t="t" r="r" b="b"/>
                <a:pathLst>
                  <a:path w="513" h="342">
                    <a:moveTo>
                      <a:pt x="0" y="341"/>
                    </a:moveTo>
                    <a:lnTo>
                      <a:pt x="32" y="334"/>
                    </a:lnTo>
                    <a:lnTo>
                      <a:pt x="43" y="319"/>
                    </a:lnTo>
                    <a:lnTo>
                      <a:pt x="50" y="310"/>
                    </a:lnTo>
                    <a:lnTo>
                      <a:pt x="55" y="303"/>
                    </a:lnTo>
                    <a:lnTo>
                      <a:pt x="63" y="303"/>
                    </a:lnTo>
                    <a:lnTo>
                      <a:pt x="70" y="296"/>
                    </a:lnTo>
                    <a:lnTo>
                      <a:pt x="80" y="296"/>
                    </a:lnTo>
                    <a:lnTo>
                      <a:pt x="86" y="296"/>
                    </a:lnTo>
                    <a:lnTo>
                      <a:pt x="93" y="296"/>
                    </a:lnTo>
                    <a:lnTo>
                      <a:pt x="97" y="296"/>
                    </a:lnTo>
                    <a:lnTo>
                      <a:pt x="104" y="285"/>
                    </a:lnTo>
                    <a:lnTo>
                      <a:pt x="108" y="278"/>
                    </a:lnTo>
                    <a:lnTo>
                      <a:pt x="118" y="270"/>
                    </a:lnTo>
                    <a:lnTo>
                      <a:pt x="125" y="268"/>
                    </a:lnTo>
                    <a:lnTo>
                      <a:pt x="130" y="263"/>
                    </a:lnTo>
                    <a:lnTo>
                      <a:pt x="139" y="261"/>
                    </a:lnTo>
                    <a:lnTo>
                      <a:pt x="144" y="256"/>
                    </a:lnTo>
                    <a:lnTo>
                      <a:pt x="151" y="250"/>
                    </a:lnTo>
                    <a:lnTo>
                      <a:pt x="159" y="247"/>
                    </a:lnTo>
                    <a:lnTo>
                      <a:pt x="168" y="239"/>
                    </a:lnTo>
                    <a:lnTo>
                      <a:pt x="178" y="241"/>
                    </a:lnTo>
                    <a:lnTo>
                      <a:pt x="194" y="247"/>
                    </a:lnTo>
                    <a:lnTo>
                      <a:pt x="209" y="247"/>
                    </a:lnTo>
                    <a:lnTo>
                      <a:pt x="226" y="239"/>
                    </a:lnTo>
                    <a:lnTo>
                      <a:pt x="233" y="236"/>
                    </a:lnTo>
                    <a:lnTo>
                      <a:pt x="238" y="221"/>
                    </a:lnTo>
                    <a:lnTo>
                      <a:pt x="247" y="212"/>
                    </a:lnTo>
                    <a:lnTo>
                      <a:pt x="260" y="200"/>
                    </a:lnTo>
                    <a:lnTo>
                      <a:pt x="264" y="192"/>
                    </a:lnTo>
                    <a:lnTo>
                      <a:pt x="264" y="183"/>
                    </a:lnTo>
                    <a:lnTo>
                      <a:pt x="275" y="176"/>
                    </a:lnTo>
                    <a:lnTo>
                      <a:pt x="281" y="169"/>
                    </a:lnTo>
                    <a:lnTo>
                      <a:pt x="285" y="161"/>
                    </a:lnTo>
                    <a:lnTo>
                      <a:pt x="288" y="158"/>
                    </a:lnTo>
                    <a:lnTo>
                      <a:pt x="307" y="143"/>
                    </a:lnTo>
                    <a:lnTo>
                      <a:pt x="307" y="158"/>
                    </a:lnTo>
                    <a:lnTo>
                      <a:pt x="303" y="165"/>
                    </a:lnTo>
                    <a:lnTo>
                      <a:pt x="307" y="172"/>
                    </a:lnTo>
                    <a:lnTo>
                      <a:pt x="320" y="176"/>
                    </a:lnTo>
                    <a:lnTo>
                      <a:pt x="328" y="176"/>
                    </a:lnTo>
                    <a:lnTo>
                      <a:pt x="335" y="169"/>
                    </a:lnTo>
                    <a:lnTo>
                      <a:pt x="341" y="158"/>
                    </a:lnTo>
                    <a:lnTo>
                      <a:pt x="341" y="151"/>
                    </a:lnTo>
                    <a:lnTo>
                      <a:pt x="346" y="143"/>
                    </a:lnTo>
                    <a:lnTo>
                      <a:pt x="346" y="136"/>
                    </a:lnTo>
                    <a:lnTo>
                      <a:pt x="352" y="127"/>
                    </a:lnTo>
                    <a:lnTo>
                      <a:pt x="356" y="122"/>
                    </a:lnTo>
                    <a:lnTo>
                      <a:pt x="366" y="122"/>
                    </a:lnTo>
                    <a:lnTo>
                      <a:pt x="384" y="122"/>
                    </a:lnTo>
                    <a:lnTo>
                      <a:pt x="400" y="112"/>
                    </a:lnTo>
                    <a:lnTo>
                      <a:pt x="412" y="96"/>
                    </a:lnTo>
                    <a:lnTo>
                      <a:pt x="428" y="93"/>
                    </a:lnTo>
                    <a:lnTo>
                      <a:pt x="442" y="80"/>
                    </a:lnTo>
                    <a:lnTo>
                      <a:pt x="450" y="60"/>
                    </a:lnTo>
                    <a:lnTo>
                      <a:pt x="471" y="38"/>
                    </a:lnTo>
                    <a:lnTo>
                      <a:pt x="485" y="29"/>
                    </a:lnTo>
                    <a:lnTo>
                      <a:pt x="498" y="18"/>
                    </a:lnTo>
                    <a:lnTo>
                      <a:pt x="512" y="7"/>
                    </a:lnTo>
                    <a:lnTo>
                      <a:pt x="488" y="0"/>
                    </a:lnTo>
                    <a:lnTo>
                      <a:pt x="466" y="0"/>
                    </a:lnTo>
                    <a:lnTo>
                      <a:pt x="443" y="11"/>
                    </a:lnTo>
                    <a:lnTo>
                      <a:pt x="432" y="18"/>
                    </a:lnTo>
                    <a:lnTo>
                      <a:pt x="412" y="24"/>
                    </a:lnTo>
                    <a:lnTo>
                      <a:pt x="391" y="25"/>
                    </a:lnTo>
                    <a:lnTo>
                      <a:pt x="380" y="31"/>
                    </a:lnTo>
                    <a:lnTo>
                      <a:pt x="356" y="44"/>
                    </a:lnTo>
                    <a:lnTo>
                      <a:pt x="341" y="51"/>
                    </a:lnTo>
                    <a:lnTo>
                      <a:pt x="325" y="58"/>
                    </a:lnTo>
                    <a:lnTo>
                      <a:pt x="307" y="63"/>
                    </a:lnTo>
                    <a:lnTo>
                      <a:pt x="288" y="71"/>
                    </a:lnTo>
                    <a:lnTo>
                      <a:pt x="271" y="80"/>
                    </a:lnTo>
                    <a:lnTo>
                      <a:pt x="258" y="93"/>
                    </a:lnTo>
                    <a:lnTo>
                      <a:pt x="247" y="105"/>
                    </a:lnTo>
                    <a:lnTo>
                      <a:pt x="234" y="114"/>
                    </a:lnTo>
                    <a:lnTo>
                      <a:pt x="226" y="122"/>
                    </a:lnTo>
                    <a:lnTo>
                      <a:pt x="205" y="136"/>
                    </a:lnTo>
                    <a:lnTo>
                      <a:pt x="184" y="151"/>
                    </a:lnTo>
                    <a:lnTo>
                      <a:pt x="159" y="169"/>
                    </a:lnTo>
                    <a:lnTo>
                      <a:pt x="142" y="190"/>
                    </a:lnTo>
                    <a:lnTo>
                      <a:pt x="123" y="207"/>
                    </a:lnTo>
                    <a:lnTo>
                      <a:pt x="107" y="218"/>
                    </a:lnTo>
                    <a:lnTo>
                      <a:pt x="88" y="239"/>
                    </a:lnTo>
                    <a:lnTo>
                      <a:pt x="77" y="254"/>
                    </a:lnTo>
                    <a:lnTo>
                      <a:pt x="63" y="268"/>
                    </a:lnTo>
                    <a:lnTo>
                      <a:pt x="48" y="278"/>
                    </a:lnTo>
                    <a:lnTo>
                      <a:pt x="32" y="288"/>
                    </a:lnTo>
                    <a:lnTo>
                      <a:pt x="0" y="341"/>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4" name=""/>
            <p:cNvSpPr/>
            <p:nvPr/>
          </p:nvSpPr>
          <p:spPr>
            <a:xfrm>
              <a:off x="5249880" y="4071960"/>
              <a:ext cx="244440" cy="530280"/>
            </a:xfrm>
            <a:custGeom>
              <a:avLst/>
              <a:gdLst/>
              <a:ahLst/>
              <a:rect l="l" t="t" r="r" b="b"/>
              <a:pathLst>
                <a:path w="154" h="334">
                  <a:moveTo>
                    <a:pt x="28" y="105"/>
                  </a:moveTo>
                  <a:lnTo>
                    <a:pt x="26" y="172"/>
                  </a:lnTo>
                  <a:lnTo>
                    <a:pt x="11" y="214"/>
                  </a:lnTo>
                  <a:lnTo>
                    <a:pt x="0" y="252"/>
                  </a:lnTo>
                  <a:lnTo>
                    <a:pt x="0" y="281"/>
                  </a:lnTo>
                  <a:lnTo>
                    <a:pt x="4" y="306"/>
                  </a:lnTo>
                  <a:lnTo>
                    <a:pt x="17" y="328"/>
                  </a:lnTo>
                  <a:lnTo>
                    <a:pt x="28" y="329"/>
                  </a:lnTo>
                  <a:lnTo>
                    <a:pt x="38" y="329"/>
                  </a:lnTo>
                  <a:lnTo>
                    <a:pt x="50" y="333"/>
                  </a:lnTo>
                  <a:lnTo>
                    <a:pt x="55" y="315"/>
                  </a:lnTo>
                  <a:lnTo>
                    <a:pt x="61" y="271"/>
                  </a:lnTo>
                  <a:lnTo>
                    <a:pt x="78" y="243"/>
                  </a:lnTo>
                  <a:lnTo>
                    <a:pt x="82" y="199"/>
                  </a:lnTo>
                  <a:lnTo>
                    <a:pt x="89" y="181"/>
                  </a:lnTo>
                  <a:lnTo>
                    <a:pt x="98" y="168"/>
                  </a:lnTo>
                  <a:lnTo>
                    <a:pt x="103" y="138"/>
                  </a:lnTo>
                  <a:lnTo>
                    <a:pt x="115" y="118"/>
                  </a:lnTo>
                  <a:lnTo>
                    <a:pt x="122" y="103"/>
                  </a:lnTo>
                  <a:lnTo>
                    <a:pt x="130" y="90"/>
                  </a:lnTo>
                  <a:lnTo>
                    <a:pt x="130" y="83"/>
                  </a:lnTo>
                  <a:lnTo>
                    <a:pt x="147" y="67"/>
                  </a:lnTo>
                  <a:lnTo>
                    <a:pt x="149" y="38"/>
                  </a:lnTo>
                  <a:lnTo>
                    <a:pt x="153" y="20"/>
                  </a:lnTo>
                  <a:lnTo>
                    <a:pt x="137" y="13"/>
                  </a:lnTo>
                  <a:lnTo>
                    <a:pt x="128" y="0"/>
                  </a:lnTo>
                  <a:lnTo>
                    <a:pt x="115" y="13"/>
                  </a:lnTo>
                  <a:lnTo>
                    <a:pt x="103" y="42"/>
                  </a:lnTo>
                  <a:lnTo>
                    <a:pt x="89" y="63"/>
                  </a:lnTo>
                  <a:lnTo>
                    <a:pt x="78" y="81"/>
                  </a:lnTo>
                  <a:lnTo>
                    <a:pt x="72" y="81"/>
                  </a:lnTo>
                  <a:lnTo>
                    <a:pt x="61" y="90"/>
                  </a:lnTo>
                  <a:lnTo>
                    <a:pt x="55" y="101"/>
                  </a:lnTo>
                  <a:lnTo>
                    <a:pt x="28" y="105"/>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4091040" y="1047600"/>
              <a:ext cx="3290760" cy="2505240"/>
            </a:xfrm>
            <a:custGeom>
              <a:avLst/>
              <a:gdLst/>
              <a:ahLst/>
              <a:rect l="l" t="t" r="r" b="b"/>
              <a:pathLst>
                <a:path w="2073" h="1578">
                  <a:moveTo>
                    <a:pt x="0" y="707"/>
                  </a:moveTo>
                  <a:lnTo>
                    <a:pt x="18" y="685"/>
                  </a:lnTo>
                  <a:lnTo>
                    <a:pt x="29" y="667"/>
                  </a:lnTo>
                  <a:lnTo>
                    <a:pt x="55" y="667"/>
                  </a:lnTo>
                  <a:lnTo>
                    <a:pt x="81" y="672"/>
                  </a:lnTo>
                  <a:lnTo>
                    <a:pt x="99" y="662"/>
                  </a:lnTo>
                  <a:lnTo>
                    <a:pt x="120" y="660"/>
                  </a:lnTo>
                  <a:lnTo>
                    <a:pt x="122" y="631"/>
                  </a:lnTo>
                  <a:lnTo>
                    <a:pt x="133" y="611"/>
                  </a:lnTo>
                  <a:lnTo>
                    <a:pt x="105" y="589"/>
                  </a:lnTo>
                  <a:lnTo>
                    <a:pt x="101" y="573"/>
                  </a:lnTo>
                  <a:lnTo>
                    <a:pt x="104" y="547"/>
                  </a:lnTo>
                  <a:lnTo>
                    <a:pt x="125" y="547"/>
                  </a:lnTo>
                  <a:lnTo>
                    <a:pt x="137" y="546"/>
                  </a:lnTo>
                  <a:lnTo>
                    <a:pt x="139" y="547"/>
                  </a:lnTo>
                  <a:lnTo>
                    <a:pt x="154" y="533"/>
                  </a:lnTo>
                  <a:lnTo>
                    <a:pt x="170" y="526"/>
                  </a:lnTo>
                  <a:lnTo>
                    <a:pt x="175" y="526"/>
                  </a:lnTo>
                  <a:lnTo>
                    <a:pt x="185" y="511"/>
                  </a:lnTo>
                  <a:lnTo>
                    <a:pt x="196" y="506"/>
                  </a:lnTo>
                  <a:lnTo>
                    <a:pt x="207" y="479"/>
                  </a:lnTo>
                  <a:lnTo>
                    <a:pt x="214" y="486"/>
                  </a:lnTo>
                  <a:lnTo>
                    <a:pt x="230" y="469"/>
                  </a:lnTo>
                  <a:lnTo>
                    <a:pt x="233" y="469"/>
                  </a:lnTo>
                  <a:lnTo>
                    <a:pt x="251" y="450"/>
                  </a:lnTo>
                  <a:lnTo>
                    <a:pt x="262" y="448"/>
                  </a:lnTo>
                  <a:lnTo>
                    <a:pt x="277" y="448"/>
                  </a:lnTo>
                  <a:lnTo>
                    <a:pt x="287" y="448"/>
                  </a:lnTo>
                  <a:lnTo>
                    <a:pt x="279" y="422"/>
                  </a:lnTo>
                  <a:lnTo>
                    <a:pt x="276" y="404"/>
                  </a:lnTo>
                  <a:lnTo>
                    <a:pt x="272" y="363"/>
                  </a:lnTo>
                  <a:lnTo>
                    <a:pt x="294" y="359"/>
                  </a:lnTo>
                  <a:lnTo>
                    <a:pt x="305" y="352"/>
                  </a:lnTo>
                  <a:lnTo>
                    <a:pt x="300" y="370"/>
                  </a:lnTo>
                  <a:lnTo>
                    <a:pt x="310" y="381"/>
                  </a:lnTo>
                  <a:lnTo>
                    <a:pt x="319" y="397"/>
                  </a:lnTo>
                  <a:lnTo>
                    <a:pt x="325" y="406"/>
                  </a:lnTo>
                  <a:lnTo>
                    <a:pt x="352" y="404"/>
                  </a:lnTo>
                  <a:lnTo>
                    <a:pt x="374" y="366"/>
                  </a:lnTo>
                  <a:lnTo>
                    <a:pt x="391" y="350"/>
                  </a:lnTo>
                  <a:lnTo>
                    <a:pt x="401" y="337"/>
                  </a:lnTo>
                  <a:lnTo>
                    <a:pt x="412" y="323"/>
                  </a:lnTo>
                  <a:lnTo>
                    <a:pt x="423" y="303"/>
                  </a:lnTo>
                  <a:lnTo>
                    <a:pt x="433" y="310"/>
                  </a:lnTo>
                  <a:lnTo>
                    <a:pt x="433" y="299"/>
                  </a:lnTo>
                  <a:lnTo>
                    <a:pt x="438" y="292"/>
                  </a:lnTo>
                  <a:lnTo>
                    <a:pt x="455" y="295"/>
                  </a:lnTo>
                  <a:lnTo>
                    <a:pt x="483" y="328"/>
                  </a:lnTo>
                  <a:lnTo>
                    <a:pt x="478" y="239"/>
                  </a:lnTo>
                  <a:lnTo>
                    <a:pt x="454" y="279"/>
                  </a:lnTo>
                  <a:lnTo>
                    <a:pt x="434" y="276"/>
                  </a:lnTo>
                  <a:lnTo>
                    <a:pt x="429" y="252"/>
                  </a:lnTo>
                  <a:lnTo>
                    <a:pt x="429" y="239"/>
                  </a:lnTo>
                  <a:lnTo>
                    <a:pt x="423" y="232"/>
                  </a:lnTo>
                  <a:lnTo>
                    <a:pt x="438" y="212"/>
                  </a:lnTo>
                  <a:lnTo>
                    <a:pt x="448" y="198"/>
                  </a:lnTo>
                  <a:lnTo>
                    <a:pt x="457" y="194"/>
                  </a:lnTo>
                  <a:lnTo>
                    <a:pt x="465" y="190"/>
                  </a:lnTo>
                  <a:lnTo>
                    <a:pt x="471" y="179"/>
                  </a:lnTo>
                  <a:lnTo>
                    <a:pt x="478" y="176"/>
                  </a:lnTo>
                  <a:lnTo>
                    <a:pt x="488" y="176"/>
                  </a:lnTo>
                  <a:lnTo>
                    <a:pt x="471" y="154"/>
                  </a:lnTo>
                  <a:lnTo>
                    <a:pt x="454" y="160"/>
                  </a:lnTo>
                  <a:lnTo>
                    <a:pt x="441" y="160"/>
                  </a:lnTo>
                  <a:lnTo>
                    <a:pt x="433" y="152"/>
                  </a:lnTo>
                  <a:lnTo>
                    <a:pt x="433" y="167"/>
                  </a:lnTo>
                  <a:lnTo>
                    <a:pt x="423" y="181"/>
                  </a:lnTo>
                  <a:lnTo>
                    <a:pt x="410" y="205"/>
                  </a:lnTo>
                  <a:lnTo>
                    <a:pt x="396" y="216"/>
                  </a:lnTo>
                  <a:lnTo>
                    <a:pt x="387" y="216"/>
                  </a:lnTo>
                  <a:lnTo>
                    <a:pt x="384" y="232"/>
                  </a:lnTo>
                  <a:lnTo>
                    <a:pt x="384" y="239"/>
                  </a:lnTo>
                  <a:lnTo>
                    <a:pt x="375" y="247"/>
                  </a:lnTo>
                  <a:lnTo>
                    <a:pt x="385" y="276"/>
                  </a:lnTo>
                  <a:lnTo>
                    <a:pt x="391" y="292"/>
                  </a:lnTo>
                  <a:lnTo>
                    <a:pt x="380" y="314"/>
                  </a:lnTo>
                  <a:lnTo>
                    <a:pt x="366" y="328"/>
                  </a:lnTo>
                  <a:lnTo>
                    <a:pt x="363" y="350"/>
                  </a:lnTo>
                  <a:lnTo>
                    <a:pt x="354" y="366"/>
                  </a:lnTo>
                  <a:lnTo>
                    <a:pt x="347" y="366"/>
                  </a:lnTo>
                  <a:lnTo>
                    <a:pt x="336" y="370"/>
                  </a:lnTo>
                  <a:lnTo>
                    <a:pt x="325" y="377"/>
                  </a:lnTo>
                  <a:lnTo>
                    <a:pt x="321" y="373"/>
                  </a:lnTo>
                  <a:lnTo>
                    <a:pt x="321" y="363"/>
                  </a:lnTo>
                  <a:lnTo>
                    <a:pt x="319" y="343"/>
                  </a:lnTo>
                  <a:lnTo>
                    <a:pt x="310" y="343"/>
                  </a:lnTo>
                  <a:lnTo>
                    <a:pt x="304" y="330"/>
                  </a:lnTo>
                  <a:lnTo>
                    <a:pt x="305" y="314"/>
                  </a:lnTo>
                  <a:lnTo>
                    <a:pt x="308" y="303"/>
                  </a:lnTo>
                  <a:lnTo>
                    <a:pt x="305" y="299"/>
                  </a:lnTo>
                  <a:lnTo>
                    <a:pt x="298" y="303"/>
                  </a:lnTo>
                  <a:lnTo>
                    <a:pt x="294" y="303"/>
                  </a:lnTo>
                  <a:lnTo>
                    <a:pt x="289" y="301"/>
                  </a:lnTo>
                  <a:lnTo>
                    <a:pt x="284" y="299"/>
                  </a:lnTo>
                  <a:lnTo>
                    <a:pt x="276" y="308"/>
                  </a:lnTo>
                  <a:lnTo>
                    <a:pt x="266" y="321"/>
                  </a:lnTo>
                  <a:lnTo>
                    <a:pt x="256" y="332"/>
                  </a:lnTo>
                  <a:lnTo>
                    <a:pt x="235" y="330"/>
                  </a:lnTo>
                  <a:lnTo>
                    <a:pt x="223" y="328"/>
                  </a:lnTo>
                  <a:lnTo>
                    <a:pt x="213" y="315"/>
                  </a:lnTo>
                  <a:lnTo>
                    <a:pt x="213" y="308"/>
                  </a:lnTo>
                  <a:lnTo>
                    <a:pt x="219" y="299"/>
                  </a:lnTo>
                  <a:lnTo>
                    <a:pt x="227" y="292"/>
                  </a:lnTo>
                  <a:lnTo>
                    <a:pt x="233" y="281"/>
                  </a:lnTo>
                  <a:lnTo>
                    <a:pt x="219" y="286"/>
                  </a:lnTo>
                  <a:lnTo>
                    <a:pt x="213" y="274"/>
                  </a:lnTo>
                  <a:lnTo>
                    <a:pt x="213" y="266"/>
                  </a:lnTo>
                  <a:lnTo>
                    <a:pt x="233" y="265"/>
                  </a:lnTo>
                  <a:lnTo>
                    <a:pt x="249" y="261"/>
                  </a:lnTo>
                  <a:lnTo>
                    <a:pt x="238" y="254"/>
                  </a:lnTo>
                  <a:lnTo>
                    <a:pt x="221" y="257"/>
                  </a:lnTo>
                  <a:lnTo>
                    <a:pt x="221" y="243"/>
                  </a:lnTo>
                  <a:lnTo>
                    <a:pt x="228" y="232"/>
                  </a:lnTo>
                  <a:lnTo>
                    <a:pt x="245" y="223"/>
                  </a:lnTo>
                  <a:lnTo>
                    <a:pt x="251" y="212"/>
                  </a:lnTo>
                  <a:lnTo>
                    <a:pt x="256" y="208"/>
                  </a:lnTo>
                  <a:lnTo>
                    <a:pt x="270" y="205"/>
                  </a:lnTo>
                  <a:lnTo>
                    <a:pt x="282" y="208"/>
                  </a:lnTo>
                  <a:lnTo>
                    <a:pt x="287" y="212"/>
                  </a:lnTo>
                  <a:lnTo>
                    <a:pt x="297" y="205"/>
                  </a:lnTo>
                  <a:lnTo>
                    <a:pt x="287" y="203"/>
                  </a:lnTo>
                  <a:lnTo>
                    <a:pt x="287" y="183"/>
                  </a:lnTo>
                  <a:lnTo>
                    <a:pt x="311" y="161"/>
                  </a:lnTo>
                  <a:lnTo>
                    <a:pt x="325" y="147"/>
                  </a:lnTo>
                  <a:lnTo>
                    <a:pt x="332" y="145"/>
                  </a:lnTo>
                  <a:lnTo>
                    <a:pt x="331" y="138"/>
                  </a:lnTo>
                  <a:lnTo>
                    <a:pt x="342" y="120"/>
                  </a:lnTo>
                  <a:lnTo>
                    <a:pt x="354" y="98"/>
                  </a:lnTo>
                  <a:lnTo>
                    <a:pt x="370" y="89"/>
                  </a:lnTo>
                  <a:lnTo>
                    <a:pt x="359" y="78"/>
                  </a:lnTo>
                  <a:lnTo>
                    <a:pt x="389" y="56"/>
                  </a:lnTo>
                  <a:lnTo>
                    <a:pt x="402" y="58"/>
                  </a:lnTo>
                  <a:lnTo>
                    <a:pt x="401" y="47"/>
                  </a:lnTo>
                  <a:lnTo>
                    <a:pt x="427" y="44"/>
                  </a:lnTo>
                  <a:lnTo>
                    <a:pt x="476" y="5"/>
                  </a:lnTo>
                  <a:lnTo>
                    <a:pt x="483" y="0"/>
                  </a:lnTo>
                  <a:lnTo>
                    <a:pt x="474" y="29"/>
                  </a:lnTo>
                  <a:lnTo>
                    <a:pt x="486" y="15"/>
                  </a:lnTo>
                  <a:lnTo>
                    <a:pt x="499" y="9"/>
                  </a:lnTo>
                  <a:lnTo>
                    <a:pt x="497" y="22"/>
                  </a:lnTo>
                  <a:lnTo>
                    <a:pt x="535" y="7"/>
                  </a:lnTo>
                  <a:lnTo>
                    <a:pt x="553" y="20"/>
                  </a:lnTo>
                  <a:lnTo>
                    <a:pt x="527" y="33"/>
                  </a:lnTo>
                  <a:lnTo>
                    <a:pt x="537" y="47"/>
                  </a:lnTo>
                  <a:lnTo>
                    <a:pt x="574" y="44"/>
                  </a:lnTo>
                  <a:lnTo>
                    <a:pt x="629" y="65"/>
                  </a:lnTo>
                  <a:lnTo>
                    <a:pt x="625" y="91"/>
                  </a:lnTo>
                  <a:lnTo>
                    <a:pt x="602" y="112"/>
                  </a:lnTo>
                  <a:lnTo>
                    <a:pt x="569" y="125"/>
                  </a:lnTo>
                  <a:lnTo>
                    <a:pt x="563" y="152"/>
                  </a:lnTo>
                  <a:lnTo>
                    <a:pt x="565" y="176"/>
                  </a:lnTo>
                  <a:lnTo>
                    <a:pt x="574" y="181"/>
                  </a:lnTo>
                  <a:lnTo>
                    <a:pt x="576" y="194"/>
                  </a:lnTo>
                  <a:lnTo>
                    <a:pt x="580" y="198"/>
                  </a:lnTo>
                  <a:lnTo>
                    <a:pt x="587" y="203"/>
                  </a:lnTo>
                  <a:lnTo>
                    <a:pt x="590" y="218"/>
                  </a:lnTo>
                  <a:lnTo>
                    <a:pt x="601" y="236"/>
                  </a:lnTo>
                  <a:lnTo>
                    <a:pt x="601" y="243"/>
                  </a:lnTo>
                  <a:lnTo>
                    <a:pt x="612" y="243"/>
                  </a:lnTo>
                  <a:lnTo>
                    <a:pt x="616" y="247"/>
                  </a:lnTo>
                  <a:lnTo>
                    <a:pt x="625" y="252"/>
                  </a:lnTo>
                  <a:lnTo>
                    <a:pt x="630" y="245"/>
                  </a:lnTo>
                  <a:lnTo>
                    <a:pt x="637" y="232"/>
                  </a:lnTo>
                  <a:lnTo>
                    <a:pt x="640" y="225"/>
                  </a:lnTo>
                  <a:lnTo>
                    <a:pt x="650" y="230"/>
                  </a:lnTo>
                  <a:lnTo>
                    <a:pt x="661" y="212"/>
                  </a:lnTo>
                  <a:lnTo>
                    <a:pt x="661" y="201"/>
                  </a:lnTo>
                  <a:lnTo>
                    <a:pt x="665" y="190"/>
                  </a:lnTo>
                  <a:lnTo>
                    <a:pt x="667" y="183"/>
                  </a:lnTo>
                  <a:lnTo>
                    <a:pt x="689" y="176"/>
                  </a:lnTo>
                  <a:lnTo>
                    <a:pt x="709" y="169"/>
                  </a:lnTo>
                  <a:lnTo>
                    <a:pt x="733" y="160"/>
                  </a:lnTo>
                  <a:lnTo>
                    <a:pt x="762" y="167"/>
                  </a:lnTo>
                  <a:lnTo>
                    <a:pt x="790" y="167"/>
                  </a:lnTo>
                  <a:lnTo>
                    <a:pt x="838" y="167"/>
                  </a:lnTo>
                  <a:lnTo>
                    <a:pt x="845" y="105"/>
                  </a:lnTo>
                  <a:lnTo>
                    <a:pt x="871" y="107"/>
                  </a:lnTo>
                  <a:lnTo>
                    <a:pt x="890" y="154"/>
                  </a:lnTo>
                  <a:lnTo>
                    <a:pt x="894" y="114"/>
                  </a:lnTo>
                  <a:lnTo>
                    <a:pt x="981" y="7"/>
                  </a:lnTo>
                  <a:lnTo>
                    <a:pt x="1016" y="7"/>
                  </a:lnTo>
                  <a:lnTo>
                    <a:pt x="1045" y="29"/>
                  </a:lnTo>
                  <a:lnTo>
                    <a:pt x="1084" y="27"/>
                  </a:lnTo>
                  <a:lnTo>
                    <a:pt x="1138" y="65"/>
                  </a:lnTo>
                  <a:lnTo>
                    <a:pt x="1198" y="89"/>
                  </a:lnTo>
                  <a:lnTo>
                    <a:pt x="1243" y="83"/>
                  </a:lnTo>
                  <a:lnTo>
                    <a:pt x="1299" y="107"/>
                  </a:lnTo>
                  <a:lnTo>
                    <a:pt x="1346" y="107"/>
                  </a:lnTo>
                  <a:lnTo>
                    <a:pt x="1369" y="91"/>
                  </a:lnTo>
                  <a:lnTo>
                    <a:pt x="1422" y="91"/>
                  </a:lnTo>
                  <a:lnTo>
                    <a:pt x="1450" y="111"/>
                  </a:lnTo>
                  <a:lnTo>
                    <a:pt x="1521" y="111"/>
                  </a:lnTo>
                  <a:lnTo>
                    <a:pt x="1583" y="145"/>
                  </a:lnTo>
                  <a:lnTo>
                    <a:pt x="1694" y="140"/>
                  </a:lnTo>
                  <a:lnTo>
                    <a:pt x="1870" y="154"/>
                  </a:lnTo>
                  <a:lnTo>
                    <a:pt x="1956" y="201"/>
                  </a:lnTo>
                  <a:lnTo>
                    <a:pt x="2027" y="230"/>
                  </a:lnTo>
                  <a:lnTo>
                    <a:pt x="2072" y="254"/>
                  </a:lnTo>
                  <a:lnTo>
                    <a:pt x="2059" y="261"/>
                  </a:lnTo>
                  <a:lnTo>
                    <a:pt x="2027" y="243"/>
                  </a:lnTo>
                  <a:lnTo>
                    <a:pt x="1953" y="236"/>
                  </a:lnTo>
                  <a:lnTo>
                    <a:pt x="1974" y="254"/>
                  </a:lnTo>
                  <a:lnTo>
                    <a:pt x="2006" y="265"/>
                  </a:lnTo>
                  <a:lnTo>
                    <a:pt x="1996" y="295"/>
                  </a:lnTo>
                  <a:lnTo>
                    <a:pt x="1963" y="315"/>
                  </a:lnTo>
                  <a:lnTo>
                    <a:pt x="1952" y="348"/>
                  </a:lnTo>
                  <a:lnTo>
                    <a:pt x="1996" y="377"/>
                  </a:lnTo>
                  <a:lnTo>
                    <a:pt x="2029" y="415"/>
                  </a:lnTo>
                  <a:lnTo>
                    <a:pt x="2045" y="471"/>
                  </a:lnTo>
                  <a:lnTo>
                    <a:pt x="2024" y="477"/>
                  </a:lnTo>
                  <a:lnTo>
                    <a:pt x="1980" y="460"/>
                  </a:lnTo>
                  <a:lnTo>
                    <a:pt x="1932" y="419"/>
                  </a:lnTo>
                  <a:lnTo>
                    <a:pt x="1914" y="397"/>
                  </a:lnTo>
                  <a:lnTo>
                    <a:pt x="1902" y="366"/>
                  </a:lnTo>
                  <a:lnTo>
                    <a:pt x="1891" y="323"/>
                  </a:lnTo>
                  <a:lnTo>
                    <a:pt x="1872" y="308"/>
                  </a:lnTo>
                  <a:lnTo>
                    <a:pt x="1855" y="306"/>
                  </a:lnTo>
                  <a:lnTo>
                    <a:pt x="1839" y="310"/>
                  </a:lnTo>
                  <a:lnTo>
                    <a:pt x="1856" y="344"/>
                  </a:lnTo>
                  <a:lnTo>
                    <a:pt x="1811" y="350"/>
                  </a:lnTo>
                  <a:lnTo>
                    <a:pt x="1790" y="332"/>
                  </a:lnTo>
                  <a:lnTo>
                    <a:pt x="1751" y="343"/>
                  </a:lnTo>
                  <a:lnTo>
                    <a:pt x="1720" y="370"/>
                  </a:lnTo>
                  <a:lnTo>
                    <a:pt x="1720" y="384"/>
                  </a:lnTo>
                  <a:lnTo>
                    <a:pt x="1732" y="408"/>
                  </a:lnTo>
                  <a:lnTo>
                    <a:pt x="1779" y="415"/>
                  </a:lnTo>
                  <a:lnTo>
                    <a:pt x="1817" y="444"/>
                  </a:lnTo>
                  <a:lnTo>
                    <a:pt x="1881" y="526"/>
                  </a:lnTo>
                  <a:lnTo>
                    <a:pt x="1908" y="580"/>
                  </a:lnTo>
                  <a:lnTo>
                    <a:pt x="1911" y="636"/>
                  </a:lnTo>
                  <a:lnTo>
                    <a:pt x="1905" y="682"/>
                  </a:lnTo>
                  <a:lnTo>
                    <a:pt x="1891" y="682"/>
                  </a:lnTo>
                  <a:lnTo>
                    <a:pt x="1873" y="665"/>
                  </a:lnTo>
                  <a:lnTo>
                    <a:pt x="1849" y="687"/>
                  </a:lnTo>
                  <a:lnTo>
                    <a:pt x="1824" y="707"/>
                  </a:lnTo>
                  <a:lnTo>
                    <a:pt x="1821" y="743"/>
                  </a:lnTo>
                  <a:lnTo>
                    <a:pt x="1848" y="783"/>
                  </a:lnTo>
                  <a:lnTo>
                    <a:pt x="1830" y="814"/>
                  </a:lnTo>
                  <a:lnTo>
                    <a:pt x="1824" y="868"/>
                  </a:lnTo>
                  <a:lnTo>
                    <a:pt x="1856" y="903"/>
                  </a:lnTo>
                  <a:lnTo>
                    <a:pt x="1893" y="912"/>
                  </a:lnTo>
                  <a:lnTo>
                    <a:pt x="1931" y="948"/>
                  </a:lnTo>
                  <a:lnTo>
                    <a:pt x="1963" y="997"/>
                  </a:lnTo>
                  <a:lnTo>
                    <a:pt x="1964" y="1071"/>
                  </a:lnTo>
                  <a:lnTo>
                    <a:pt x="1953" y="1106"/>
                  </a:lnTo>
                  <a:lnTo>
                    <a:pt x="1919" y="1135"/>
                  </a:lnTo>
                  <a:lnTo>
                    <a:pt x="1877" y="1149"/>
                  </a:lnTo>
                  <a:lnTo>
                    <a:pt x="1851" y="1171"/>
                  </a:lnTo>
                  <a:lnTo>
                    <a:pt x="1835" y="1158"/>
                  </a:lnTo>
                  <a:lnTo>
                    <a:pt x="1823" y="1171"/>
                  </a:lnTo>
                  <a:lnTo>
                    <a:pt x="1818" y="1225"/>
                  </a:lnTo>
                  <a:lnTo>
                    <a:pt x="1828" y="1256"/>
                  </a:lnTo>
                  <a:lnTo>
                    <a:pt x="1870" y="1292"/>
                  </a:lnTo>
                  <a:lnTo>
                    <a:pt x="1887" y="1330"/>
                  </a:lnTo>
                  <a:lnTo>
                    <a:pt x="1900" y="1352"/>
                  </a:lnTo>
                  <a:lnTo>
                    <a:pt x="1897" y="1390"/>
                  </a:lnTo>
                  <a:lnTo>
                    <a:pt x="1870" y="1423"/>
                  </a:lnTo>
                  <a:lnTo>
                    <a:pt x="1842" y="1423"/>
                  </a:lnTo>
                  <a:lnTo>
                    <a:pt x="1796" y="1376"/>
                  </a:lnTo>
                  <a:lnTo>
                    <a:pt x="1764" y="1359"/>
                  </a:lnTo>
                  <a:lnTo>
                    <a:pt x="1751" y="1349"/>
                  </a:lnTo>
                  <a:lnTo>
                    <a:pt x="1737" y="1374"/>
                  </a:lnTo>
                  <a:lnTo>
                    <a:pt x="1741" y="1408"/>
                  </a:lnTo>
                  <a:lnTo>
                    <a:pt x="1753" y="1436"/>
                  </a:lnTo>
                  <a:lnTo>
                    <a:pt x="1760" y="1475"/>
                  </a:lnTo>
                  <a:lnTo>
                    <a:pt x="1789" y="1492"/>
                  </a:lnTo>
                  <a:lnTo>
                    <a:pt x="1779" y="1514"/>
                  </a:lnTo>
                  <a:lnTo>
                    <a:pt x="1781" y="1544"/>
                  </a:lnTo>
                  <a:lnTo>
                    <a:pt x="1790" y="1577"/>
                  </a:lnTo>
                  <a:lnTo>
                    <a:pt x="1772" y="1573"/>
                  </a:lnTo>
                  <a:lnTo>
                    <a:pt x="1751" y="1537"/>
                  </a:lnTo>
                  <a:lnTo>
                    <a:pt x="1753" y="1499"/>
                  </a:lnTo>
                  <a:lnTo>
                    <a:pt x="1746" y="1486"/>
                  </a:lnTo>
                  <a:lnTo>
                    <a:pt x="1737" y="1443"/>
                  </a:lnTo>
                  <a:lnTo>
                    <a:pt x="1729" y="1430"/>
                  </a:lnTo>
                  <a:lnTo>
                    <a:pt x="1725" y="1369"/>
                  </a:lnTo>
                  <a:lnTo>
                    <a:pt x="1711" y="1330"/>
                  </a:lnTo>
                  <a:lnTo>
                    <a:pt x="1688" y="1296"/>
                  </a:lnTo>
                  <a:lnTo>
                    <a:pt x="1646" y="1276"/>
                  </a:lnTo>
                  <a:lnTo>
                    <a:pt x="1617" y="1243"/>
                  </a:lnTo>
                  <a:lnTo>
                    <a:pt x="1603" y="1220"/>
                  </a:lnTo>
                  <a:lnTo>
                    <a:pt x="1583" y="1193"/>
                  </a:lnTo>
                  <a:lnTo>
                    <a:pt x="1551" y="1131"/>
                  </a:lnTo>
                  <a:lnTo>
                    <a:pt x="1521" y="1137"/>
                  </a:lnTo>
                  <a:lnTo>
                    <a:pt x="1484" y="1166"/>
                  </a:lnTo>
                  <a:lnTo>
                    <a:pt x="1467" y="1191"/>
                  </a:lnTo>
                  <a:lnTo>
                    <a:pt x="1433" y="1236"/>
                  </a:lnTo>
                  <a:lnTo>
                    <a:pt x="1408" y="1285"/>
                  </a:lnTo>
                  <a:lnTo>
                    <a:pt x="1400" y="1303"/>
                  </a:lnTo>
                  <a:lnTo>
                    <a:pt x="1408" y="1361"/>
                  </a:lnTo>
                  <a:lnTo>
                    <a:pt x="1407" y="1417"/>
                  </a:lnTo>
                  <a:lnTo>
                    <a:pt x="1376" y="1457"/>
                  </a:lnTo>
                  <a:lnTo>
                    <a:pt x="1359" y="1459"/>
                  </a:lnTo>
                  <a:lnTo>
                    <a:pt x="1324" y="1379"/>
                  </a:lnTo>
                  <a:lnTo>
                    <a:pt x="1294" y="1320"/>
                  </a:lnTo>
                  <a:lnTo>
                    <a:pt x="1238" y="1213"/>
                  </a:lnTo>
                  <a:lnTo>
                    <a:pt x="1236" y="1171"/>
                  </a:lnTo>
                  <a:lnTo>
                    <a:pt x="1223" y="1151"/>
                  </a:lnTo>
                  <a:lnTo>
                    <a:pt x="1213" y="1178"/>
                  </a:lnTo>
                  <a:lnTo>
                    <a:pt x="1164" y="1117"/>
                  </a:lnTo>
                  <a:lnTo>
                    <a:pt x="1098" y="1071"/>
                  </a:lnTo>
                  <a:lnTo>
                    <a:pt x="1056" y="1080"/>
                  </a:lnTo>
                  <a:lnTo>
                    <a:pt x="996" y="1075"/>
                  </a:lnTo>
                  <a:lnTo>
                    <a:pt x="968" y="1040"/>
                  </a:lnTo>
                  <a:lnTo>
                    <a:pt x="936" y="1046"/>
                  </a:lnTo>
                  <a:lnTo>
                    <a:pt x="890" y="1031"/>
                  </a:lnTo>
                  <a:lnTo>
                    <a:pt x="796" y="917"/>
                  </a:lnTo>
                  <a:lnTo>
                    <a:pt x="801" y="963"/>
                  </a:lnTo>
                  <a:lnTo>
                    <a:pt x="829" y="1030"/>
                  </a:lnTo>
                  <a:lnTo>
                    <a:pt x="862" y="1075"/>
                  </a:lnTo>
                  <a:lnTo>
                    <a:pt x="895" y="1100"/>
                  </a:lnTo>
                  <a:lnTo>
                    <a:pt x="933" y="1080"/>
                  </a:lnTo>
                  <a:lnTo>
                    <a:pt x="964" y="1080"/>
                  </a:lnTo>
                  <a:lnTo>
                    <a:pt x="1003" y="1122"/>
                  </a:lnTo>
                  <a:lnTo>
                    <a:pt x="1027" y="1153"/>
                  </a:lnTo>
                  <a:lnTo>
                    <a:pt x="1023" y="1173"/>
                  </a:lnTo>
                  <a:lnTo>
                    <a:pt x="954" y="1263"/>
                  </a:lnTo>
                  <a:lnTo>
                    <a:pt x="909" y="1298"/>
                  </a:lnTo>
                  <a:lnTo>
                    <a:pt x="814" y="1345"/>
                  </a:lnTo>
                  <a:lnTo>
                    <a:pt x="786" y="1359"/>
                  </a:lnTo>
                  <a:lnTo>
                    <a:pt x="769" y="1345"/>
                  </a:lnTo>
                  <a:lnTo>
                    <a:pt x="764" y="1325"/>
                  </a:lnTo>
                  <a:lnTo>
                    <a:pt x="762" y="1298"/>
                  </a:lnTo>
                  <a:lnTo>
                    <a:pt x="754" y="1271"/>
                  </a:lnTo>
                  <a:lnTo>
                    <a:pt x="741" y="1249"/>
                  </a:lnTo>
                  <a:lnTo>
                    <a:pt x="730" y="1229"/>
                  </a:lnTo>
                  <a:lnTo>
                    <a:pt x="713" y="1202"/>
                  </a:lnTo>
                  <a:lnTo>
                    <a:pt x="703" y="1185"/>
                  </a:lnTo>
                  <a:lnTo>
                    <a:pt x="695" y="1164"/>
                  </a:lnTo>
                  <a:lnTo>
                    <a:pt x="682" y="1144"/>
                  </a:lnTo>
                  <a:lnTo>
                    <a:pt x="661" y="1095"/>
                  </a:lnTo>
                  <a:lnTo>
                    <a:pt x="650" y="1075"/>
                  </a:lnTo>
                  <a:lnTo>
                    <a:pt x="635" y="1048"/>
                  </a:lnTo>
                  <a:lnTo>
                    <a:pt x="611" y="1011"/>
                  </a:lnTo>
                  <a:lnTo>
                    <a:pt x="597" y="990"/>
                  </a:lnTo>
                  <a:lnTo>
                    <a:pt x="586" y="975"/>
                  </a:lnTo>
                  <a:lnTo>
                    <a:pt x="573" y="944"/>
                  </a:lnTo>
                  <a:lnTo>
                    <a:pt x="612" y="914"/>
                  </a:lnTo>
                  <a:lnTo>
                    <a:pt x="629" y="850"/>
                  </a:lnTo>
                  <a:lnTo>
                    <a:pt x="591" y="834"/>
                  </a:lnTo>
                  <a:lnTo>
                    <a:pt x="538" y="843"/>
                  </a:lnTo>
                  <a:lnTo>
                    <a:pt x="527" y="836"/>
                  </a:lnTo>
                  <a:lnTo>
                    <a:pt x="521" y="836"/>
                  </a:lnTo>
                  <a:lnTo>
                    <a:pt x="514" y="836"/>
                  </a:lnTo>
                  <a:lnTo>
                    <a:pt x="509" y="836"/>
                  </a:lnTo>
                  <a:lnTo>
                    <a:pt x="506" y="823"/>
                  </a:lnTo>
                  <a:lnTo>
                    <a:pt x="503" y="814"/>
                  </a:lnTo>
                  <a:lnTo>
                    <a:pt x="503" y="794"/>
                  </a:lnTo>
                  <a:lnTo>
                    <a:pt x="493" y="785"/>
                  </a:lnTo>
                  <a:lnTo>
                    <a:pt x="492" y="772"/>
                  </a:lnTo>
                  <a:lnTo>
                    <a:pt x="486" y="770"/>
                  </a:lnTo>
                  <a:lnTo>
                    <a:pt x="479" y="759"/>
                  </a:lnTo>
                  <a:lnTo>
                    <a:pt x="478" y="750"/>
                  </a:lnTo>
                  <a:lnTo>
                    <a:pt x="474" y="741"/>
                  </a:lnTo>
                  <a:lnTo>
                    <a:pt x="471" y="730"/>
                  </a:lnTo>
                  <a:lnTo>
                    <a:pt x="460" y="730"/>
                  </a:lnTo>
                  <a:lnTo>
                    <a:pt x="451" y="730"/>
                  </a:lnTo>
                  <a:lnTo>
                    <a:pt x="448" y="730"/>
                  </a:lnTo>
                  <a:lnTo>
                    <a:pt x="446" y="749"/>
                  </a:lnTo>
                  <a:lnTo>
                    <a:pt x="446" y="759"/>
                  </a:lnTo>
                  <a:lnTo>
                    <a:pt x="446" y="774"/>
                  </a:lnTo>
                  <a:lnTo>
                    <a:pt x="446" y="790"/>
                  </a:lnTo>
                  <a:lnTo>
                    <a:pt x="446" y="799"/>
                  </a:lnTo>
                  <a:lnTo>
                    <a:pt x="436" y="805"/>
                  </a:lnTo>
                  <a:lnTo>
                    <a:pt x="429" y="814"/>
                  </a:lnTo>
                  <a:lnTo>
                    <a:pt x="417" y="799"/>
                  </a:lnTo>
                  <a:lnTo>
                    <a:pt x="410" y="779"/>
                  </a:lnTo>
                  <a:lnTo>
                    <a:pt x="412" y="758"/>
                  </a:lnTo>
                  <a:lnTo>
                    <a:pt x="401" y="723"/>
                  </a:lnTo>
                  <a:lnTo>
                    <a:pt x="395" y="703"/>
                  </a:lnTo>
                  <a:lnTo>
                    <a:pt x="381" y="692"/>
                  </a:lnTo>
                  <a:lnTo>
                    <a:pt x="366" y="680"/>
                  </a:lnTo>
                  <a:lnTo>
                    <a:pt x="359" y="662"/>
                  </a:lnTo>
                  <a:lnTo>
                    <a:pt x="353" y="651"/>
                  </a:lnTo>
                  <a:lnTo>
                    <a:pt x="340" y="647"/>
                  </a:lnTo>
                  <a:lnTo>
                    <a:pt x="336" y="640"/>
                  </a:lnTo>
                  <a:lnTo>
                    <a:pt x="326" y="640"/>
                  </a:lnTo>
                  <a:lnTo>
                    <a:pt x="319" y="653"/>
                  </a:lnTo>
                  <a:lnTo>
                    <a:pt x="311" y="662"/>
                  </a:lnTo>
                  <a:lnTo>
                    <a:pt x="328" y="674"/>
                  </a:lnTo>
                  <a:lnTo>
                    <a:pt x="338" y="692"/>
                  </a:lnTo>
                  <a:lnTo>
                    <a:pt x="354" y="714"/>
                  </a:lnTo>
                  <a:lnTo>
                    <a:pt x="363" y="723"/>
                  </a:lnTo>
                  <a:lnTo>
                    <a:pt x="375" y="730"/>
                  </a:lnTo>
                  <a:lnTo>
                    <a:pt x="385" y="750"/>
                  </a:lnTo>
                  <a:lnTo>
                    <a:pt x="374" y="767"/>
                  </a:lnTo>
                  <a:lnTo>
                    <a:pt x="373" y="759"/>
                  </a:lnTo>
                  <a:lnTo>
                    <a:pt x="373" y="750"/>
                  </a:lnTo>
                  <a:lnTo>
                    <a:pt x="366" y="772"/>
                  </a:lnTo>
                  <a:lnTo>
                    <a:pt x="364" y="792"/>
                  </a:lnTo>
                  <a:lnTo>
                    <a:pt x="353" y="798"/>
                  </a:lnTo>
                  <a:lnTo>
                    <a:pt x="357" y="772"/>
                  </a:lnTo>
                  <a:lnTo>
                    <a:pt x="354" y="759"/>
                  </a:lnTo>
                  <a:lnTo>
                    <a:pt x="342" y="752"/>
                  </a:lnTo>
                  <a:lnTo>
                    <a:pt x="336" y="749"/>
                  </a:lnTo>
                  <a:lnTo>
                    <a:pt x="331" y="738"/>
                  </a:lnTo>
                  <a:lnTo>
                    <a:pt x="319" y="729"/>
                  </a:lnTo>
                  <a:lnTo>
                    <a:pt x="311" y="721"/>
                  </a:lnTo>
                  <a:lnTo>
                    <a:pt x="304" y="707"/>
                  </a:lnTo>
                  <a:lnTo>
                    <a:pt x="294" y="700"/>
                  </a:lnTo>
                  <a:lnTo>
                    <a:pt x="289" y="685"/>
                  </a:lnTo>
                  <a:lnTo>
                    <a:pt x="287" y="672"/>
                  </a:lnTo>
                  <a:lnTo>
                    <a:pt x="279" y="667"/>
                  </a:lnTo>
                  <a:lnTo>
                    <a:pt x="272" y="660"/>
                  </a:lnTo>
                  <a:lnTo>
                    <a:pt x="256" y="660"/>
                  </a:lnTo>
                  <a:lnTo>
                    <a:pt x="244" y="662"/>
                  </a:lnTo>
                  <a:lnTo>
                    <a:pt x="228" y="660"/>
                  </a:lnTo>
                  <a:lnTo>
                    <a:pt x="202" y="662"/>
                  </a:lnTo>
                  <a:lnTo>
                    <a:pt x="184" y="665"/>
                  </a:lnTo>
                  <a:lnTo>
                    <a:pt x="177" y="671"/>
                  </a:lnTo>
                  <a:lnTo>
                    <a:pt x="175" y="685"/>
                  </a:lnTo>
                  <a:lnTo>
                    <a:pt x="175" y="701"/>
                  </a:lnTo>
                  <a:lnTo>
                    <a:pt x="164" y="718"/>
                  </a:lnTo>
                  <a:lnTo>
                    <a:pt x="157" y="727"/>
                  </a:lnTo>
                  <a:lnTo>
                    <a:pt x="153" y="730"/>
                  </a:lnTo>
                  <a:lnTo>
                    <a:pt x="147" y="749"/>
                  </a:lnTo>
                  <a:lnTo>
                    <a:pt x="143" y="758"/>
                  </a:lnTo>
                  <a:lnTo>
                    <a:pt x="149" y="765"/>
                  </a:lnTo>
                  <a:lnTo>
                    <a:pt x="149" y="779"/>
                  </a:lnTo>
                  <a:lnTo>
                    <a:pt x="147" y="787"/>
                  </a:lnTo>
                  <a:lnTo>
                    <a:pt x="143" y="798"/>
                  </a:lnTo>
                  <a:lnTo>
                    <a:pt x="133" y="814"/>
                  </a:lnTo>
                  <a:lnTo>
                    <a:pt x="127" y="807"/>
                  </a:lnTo>
                  <a:lnTo>
                    <a:pt x="122" y="812"/>
                  </a:lnTo>
                  <a:lnTo>
                    <a:pt x="115" y="819"/>
                  </a:lnTo>
                  <a:lnTo>
                    <a:pt x="104" y="821"/>
                  </a:lnTo>
                  <a:lnTo>
                    <a:pt x="92" y="834"/>
                  </a:lnTo>
                  <a:lnTo>
                    <a:pt x="81" y="836"/>
                  </a:lnTo>
                  <a:lnTo>
                    <a:pt x="70" y="836"/>
                  </a:lnTo>
                  <a:lnTo>
                    <a:pt x="57" y="836"/>
                  </a:lnTo>
                  <a:lnTo>
                    <a:pt x="34" y="843"/>
                  </a:lnTo>
                  <a:lnTo>
                    <a:pt x="22" y="843"/>
                  </a:lnTo>
                  <a:lnTo>
                    <a:pt x="17" y="827"/>
                  </a:lnTo>
                  <a:lnTo>
                    <a:pt x="11" y="805"/>
                  </a:lnTo>
                  <a:lnTo>
                    <a:pt x="7" y="785"/>
                  </a:lnTo>
                  <a:lnTo>
                    <a:pt x="6" y="765"/>
                  </a:lnTo>
                  <a:lnTo>
                    <a:pt x="6" y="741"/>
                  </a:lnTo>
                  <a:lnTo>
                    <a:pt x="0" y="707"/>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241200" y="1193760"/>
              <a:ext cx="1957320" cy="2174760"/>
            </a:xfrm>
            <a:custGeom>
              <a:avLst/>
              <a:gdLst/>
              <a:ahLst/>
              <a:rect l="l" t="t" r="r" b="b"/>
              <a:pathLst>
                <a:path w="1233" h="1370">
                  <a:moveTo>
                    <a:pt x="0" y="352"/>
                  </a:moveTo>
                  <a:lnTo>
                    <a:pt x="59" y="306"/>
                  </a:lnTo>
                  <a:lnTo>
                    <a:pt x="93" y="286"/>
                  </a:lnTo>
                  <a:lnTo>
                    <a:pt x="98" y="257"/>
                  </a:lnTo>
                  <a:lnTo>
                    <a:pt x="71" y="239"/>
                  </a:lnTo>
                  <a:lnTo>
                    <a:pt x="70" y="207"/>
                  </a:lnTo>
                  <a:lnTo>
                    <a:pt x="81" y="196"/>
                  </a:lnTo>
                  <a:lnTo>
                    <a:pt x="80" y="181"/>
                  </a:lnTo>
                  <a:lnTo>
                    <a:pt x="125" y="176"/>
                  </a:lnTo>
                  <a:lnTo>
                    <a:pt x="136" y="150"/>
                  </a:lnTo>
                  <a:lnTo>
                    <a:pt x="139" y="125"/>
                  </a:lnTo>
                  <a:lnTo>
                    <a:pt x="177" y="118"/>
                  </a:lnTo>
                  <a:lnTo>
                    <a:pt x="179" y="94"/>
                  </a:lnTo>
                  <a:lnTo>
                    <a:pt x="144" y="87"/>
                  </a:lnTo>
                  <a:lnTo>
                    <a:pt x="161" y="69"/>
                  </a:lnTo>
                  <a:lnTo>
                    <a:pt x="220" y="69"/>
                  </a:lnTo>
                  <a:lnTo>
                    <a:pt x="237" y="49"/>
                  </a:lnTo>
                  <a:lnTo>
                    <a:pt x="261" y="47"/>
                  </a:lnTo>
                  <a:lnTo>
                    <a:pt x="276" y="29"/>
                  </a:lnTo>
                  <a:lnTo>
                    <a:pt x="296" y="60"/>
                  </a:lnTo>
                  <a:lnTo>
                    <a:pt x="369" y="54"/>
                  </a:lnTo>
                  <a:lnTo>
                    <a:pt x="404" y="83"/>
                  </a:lnTo>
                  <a:lnTo>
                    <a:pt x="513" y="76"/>
                  </a:lnTo>
                  <a:lnTo>
                    <a:pt x="530" y="62"/>
                  </a:lnTo>
                  <a:lnTo>
                    <a:pt x="572" y="87"/>
                  </a:lnTo>
                  <a:lnTo>
                    <a:pt x="615" y="109"/>
                  </a:lnTo>
                  <a:lnTo>
                    <a:pt x="636" y="98"/>
                  </a:lnTo>
                  <a:lnTo>
                    <a:pt x="649" y="87"/>
                  </a:lnTo>
                  <a:lnTo>
                    <a:pt x="685" y="94"/>
                  </a:lnTo>
                  <a:lnTo>
                    <a:pt x="660" y="76"/>
                  </a:lnTo>
                  <a:lnTo>
                    <a:pt x="638" y="78"/>
                  </a:lnTo>
                  <a:lnTo>
                    <a:pt x="604" y="83"/>
                  </a:lnTo>
                  <a:lnTo>
                    <a:pt x="587" y="60"/>
                  </a:lnTo>
                  <a:lnTo>
                    <a:pt x="568" y="47"/>
                  </a:lnTo>
                  <a:lnTo>
                    <a:pt x="568" y="25"/>
                  </a:lnTo>
                  <a:lnTo>
                    <a:pt x="573" y="4"/>
                  </a:lnTo>
                  <a:lnTo>
                    <a:pt x="589" y="0"/>
                  </a:lnTo>
                  <a:lnTo>
                    <a:pt x="610" y="20"/>
                  </a:lnTo>
                  <a:lnTo>
                    <a:pt x="615" y="11"/>
                  </a:lnTo>
                  <a:lnTo>
                    <a:pt x="632" y="0"/>
                  </a:lnTo>
                  <a:lnTo>
                    <a:pt x="653" y="15"/>
                  </a:lnTo>
                  <a:lnTo>
                    <a:pt x="664" y="4"/>
                  </a:lnTo>
                  <a:lnTo>
                    <a:pt x="676" y="22"/>
                  </a:lnTo>
                  <a:lnTo>
                    <a:pt x="677" y="38"/>
                  </a:lnTo>
                  <a:lnTo>
                    <a:pt x="708" y="54"/>
                  </a:lnTo>
                  <a:lnTo>
                    <a:pt x="697" y="69"/>
                  </a:lnTo>
                  <a:lnTo>
                    <a:pt x="697" y="89"/>
                  </a:lnTo>
                  <a:lnTo>
                    <a:pt x="747" y="94"/>
                  </a:lnTo>
                  <a:lnTo>
                    <a:pt x="761" y="69"/>
                  </a:lnTo>
                  <a:lnTo>
                    <a:pt x="751" y="56"/>
                  </a:lnTo>
                  <a:lnTo>
                    <a:pt x="729" y="60"/>
                  </a:lnTo>
                  <a:lnTo>
                    <a:pt x="734" y="29"/>
                  </a:lnTo>
                  <a:lnTo>
                    <a:pt x="779" y="47"/>
                  </a:lnTo>
                  <a:lnTo>
                    <a:pt x="789" y="67"/>
                  </a:lnTo>
                  <a:lnTo>
                    <a:pt x="827" y="67"/>
                  </a:lnTo>
                  <a:lnTo>
                    <a:pt x="865" y="91"/>
                  </a:lnTo>
                  <a:lnTo>
                    <a:pt x="884" y="87"/>
                  </a:lnTo>
                  <a:lnTo>
                    <a:pt x="904" y="109"/>
                  </a:lnTo>
                  <a:lnTo>
                    <a:pt x="884" y="138"/>
                  </a:lnTo>
                  <a:lnTo>
                    <a:pt x="866" y="116"/>
                  </a:lnTo>
                  <a:lnTo>
                    <a:pt x="855" y="123"/>
                  </a:lnTo>
                  <a:lnTo>
                    <a:pt x="838" y="140"/>
                  </a:lnTo>
                  <a:lnTo>
                    <a:pt x="812" y="154"/>
                  </a:lnTo>
                  <a:lnTo>
                    <a:pt x="826" y="176"/>
                  </a:lnTo>
                  <a:lnTo>
                    <a:pt x="803" y="180"/>
                  </a:lnTo>
                  <a:lnTo>
                    <a:pt x="783" y="209"/>
                  </a:lnTo>
                  <a:lnTo>
                    <a:pt x="765" y="245"/>
                  </a:lnTo>
                  <a:lnTo>
                    <a:pt x="793" y="277"/>
                  </a:lnTo>
                  <a:lnTo>
                    <a:pt x="816" y="314"/>
                  </a:lnTo>
                  <a:lnTo>
                    <a:pt x="859" y="319"/>
                  </a:lnTo>
                  <a:lnTo>
                    <a:pt x="897" y="314"/>
                  </a:lnTo>
                  <a:lnTo>
                    <a:pt x="914" y="334"/>
                  </a:lnTo>
                  <a:lnTo>
                    <a:pt x="907" y="343"/>
                  </a:lnTo>
                  <a:lnTo>
                    <a:pt x="896" y="363"/>
                  </a:lnTo>
                  <a:lnTo>
                    <a:pt x="912" y="397"/>
                  </a:lnTo>
                  <a:lnTo>
                    <a:pt x="918" y="421"/>
                  </a:lnTo>
                  <a:lnTo>
                    <a:pt x="939" y="433"/>
                  </a:lnTo>
                  <a:lnTo>
                    <a:pt x="967" y="412"/>
                  </a:lnTo>
                  <a:lnTo>
                    <a:pt x="960" y="379"/>
                  </a:lnTo>
                  <a:lnTo>
                    <a:pt x="935" y="352"/>
                  </a:lnTo>
                  <a:lnTo>
                    <a:pt x="963" y="321"/>
                  </a:lnTo>
                  <a:lnTo>
                    <a:pt x="939" y="267"/>
                  </a:lnTo>
                  <a:lnTo>
                    <a:pt x="917" y="245"/>
                  </a:lnTo>
                  <a:lnTo>
                    <a:pt x="935" y="225"/>
                  </a:lnTo>
                  <a:lnTo>
                    <a:pt x="931" y="196"/>
                  </a:lnTo>
                  <a:lnTo>
                    <a:pt x="945" y="180"/>
                  </a:lnTo>
                  <a:lnTo>
                    <a:pt x="967" y="196"/>
                  </a:lnTo>
                  <a:lnTo>
                    <a:pt x="1020" y="259"/>
                  </a:lnTo>
                  <a:lnTo>
                    <a:pt x="1053" y="270"/>
                  </a:lnTo>
                  <a:lnTo>
                    <a:pt x="1062" y="252"/>
                  </a:lnTo>
                  <a:lnTo>
                    <a:pt x="1054" y="218"/>
                  </a:lnTo>
                  <a:lnTo>
                    <a:pt x="1074" y="223"/>
                  </a:lnTo>
                  <a:lnTo>
                    <a:pt x="1106" y="263"/>
                  </a:lnTo>
                  <a:lnTo>
                    <a:pt x="1111" y="285"/>
                  </a:lnTo>
                  <a:lnTo>
                    <a:pt x="1130" y="299"/>
                  </a:lnTo>
                  <a:lnTo>
                    <a:pt x="1168" y="316"/>
                  </a:lnTo>
                  <a:lnTo>
                    <a:pt x="1187" y="348"/>
                  </a:lnTo>
                  <a:lnTo>
                    <a:pt x="1215" y="370"/>
                  </a:lnTo>
                  <a:lnTo>
                    <a:pt x="1231" y="377"/>
                  </a:lnTo>
                  <a:lnTo>
                    <a:pt x="1232" y="397"/>
                  </a:lnTo>
                  <a:lnTo>
                    <a:pt x="1210" y="408"/>
                  </a:lnTo>
                  <a:lnTo>
                    <a:pt x="1196" y="393"/>
                  </a:lnTo>
                  <a:lnTo>
                    <a:pt x="1184" y="397"/>
                  </a:lnTo>
                  <a:lnTo>
                    <a:pt x="1182" y="428"/>
                  </a:lnTo>
                  <a:lnTo>
                    <a:pt x="1162" y="435"/>
                  </a:lnTo>
                  <a:lnTo>
                    <a:pt x="1141" y="419"/>
                  </a:lnTo>
                  <a:lnTo>
                    <a:pt x="1097" y="419"/>
                  </a:lnTo>
                  <a:lnTo>
                    <a:pt x="1092" y="455"/>
                  </a:lnTo>
                  <a:lnTo>
                    <a:pt x="1103" y="477"/>
                  </a:lnTo>
                  <a:lnTo>
                    <a:pt x="1120" y="464"/>
                  </a:lnTo>
                  <a:lnTo>
                    <a:pt x="1138" y="461"/>
                  </a:lnTo>
                  <a:lnTo>
                    <a:pt x="1155" y="473"/>
                  </a:lnTo>
                  <a:lnTo>
                    <a:pt x="1131" y="499"/>
                  </a:lnTo>
                  <a:lnTo>
                    <a:pt x="1155" y="524"/>
                  </a:lnTo>
                  <a:lnTo>
                    <a:pt x="1184" y="531"/>
                  </a:lnTo>
                  <a:lnTo>
                    <a:pt x="1182" y="546"/>
                  </a:lnTo>
                  <a:lnTo>
                    <a:pt x="1169" y="548"/>
                  </a:lnTo>
                  <a:lnTo>
                    <a:pt x="1141" y="631"/>
                  </a:lnTo>
                  <a:lnTo>
                    <a:pt x="1144" y="578"/>
                  </a:lnTo>
                  <a:lnTo>
                    <a:pt x="1156" y="551"/>
                  </a:lnTo>
                  <a:lnTo>
                    <a:pt x="1141" y="539"/>
                  </a:lnTo>
                  <a:lnTo>
                    <a:pt x="1124" y="555"/>
                  </a:lnTo>
                  <a:lnTo>
                    <a:pt x="1134" y="569"/>
                  </a:lnTo>
                  <a:lnTo>
                    <a:pt x="1120" y="580"/>
                  </a:lnTo>
                  <a:lnTo>
                    <a:pt x="1107" y="593"/>
                  </a:lnTo>
                  <a:lnTo>
                    <a:pt x="1109" y="629"/>
                  </a:lnTo>
                  <a:lnTo>
                    <a:pt x="1090" y="644"/>
                  </a:lnTo>
                  <a:lnTo>
                    <a:pt x="1064" y="649"/>
                  </a:lnTo>
                  <a:lnTo>
                    <a:pt x="1074" y="667"/>
                  </a:lnTo>
                  <a:lnTo>
                    <a:pt x="1064" y="691"/>
                  </a:lnTo>
                  <a:lnTo>
                    <a:pt x="1074" y="707"/>
                  </a:lnTo>
                  <a:lnTo>
                    <a:pt x="1058" y="743"/>
                  </a:lnTo>
                  <a:lnTo>
                    <a:pt x="1053" y="778"/>
                  </a:lnTo>
                  <a:lnTo>
                    <a:pt x="1030" y="798"/>
                  </a:lnTo>
                  <a:lnTo>
                    <a:pt x="1001" y="852"/>
                  </a:lnTo>
                  <a:lnTo>
                    <a:pt x="998" y="888"/>
                  </a:lnTo>
                  <a:lnTo>
                    <a:pt x="1006" y="918"/>
                  </a:lnTo>
                  <a:lnTo>
                    <a:pt x="1020" y="954"/>
                  </a:lnTo>
                  <a:lnTo>
                    <a:pt x="1027" y="994"/>
                  </a:lnTo>
                  <a:lnTo>
                    <a:pt x="1015" y="1010"/>
                  </a:lnTo>
                  <a:lnTo>
                    <a:pt x="998" y="997"/>
                  </a:lnTo>
                  <a:lnTo>
                    <a:pt x="1001" y="979"/>
                  </a:lnTo>
                  <a:lnTo>
                    <a:pt x="992" y="934"/>
                  </a:lnTo>
                  <a:lnTo>
                    <a:pt x="980" y="927"/>
                  </a:lnTo>
                  <a:lnTo>
                    <a:pt x="973" y="899"/>
                  </a:lnTo>
                  <a:lnTo>
                    <a:pt x="957" y="899"/>
                  </a:lnTo>
                  <a:lnTo>
                    <a:pt x="940" y="885"/>
                  </a:lnTo>
                  <a:lnTo>
                    <a:pt x="922" y="890"/>
                  </a:lnTo>
                  <a:lnTo>
                    <a:pt x="904" y="881"/>
                  </a:lnTo>
                  <a:lnTo>
                    <a:pt x="884" y="892"/>
                  </a:lnTo>
                  <a:lnTo>
                    <a:pt x="847" y="883"/>
                  </a:lnTo>
                  <a:lnTo>
                    <a:pt x="870" y="916"/>
                  </a:lnTo>
                  <a:lnTo>
                    <a:pt x="838" y="912"/>
                  </a:lnTo>
                  <a:lnTo>
                    <a:pt x="816" y="888"/>
                  </a:lnTo>
                  <a:lnTo>
                    <a:pt x="778" y="888"/>
                  </a:lnTo>
                  <a:lnTo>
                    <a:pt x="783" y="927"/>
                  </a:lnTo>
                  <a:lnTo>
                    <a:pt x="755" y="916"/>
                  </a:lnTo>
                  <a:lnTo>
                    <a:pt x="740" y="954"/>
                  </a:lnTo>
                  <a:lnTo>
                    <a:pt x="751" y="972"/>
                  </a:lnTo>
                  <a:lnTo>
                    <a:pt x="740" y="1017"/>
                  </a:lnTo>
                  <a:lnTo>
                    <a:pt x="753" y="1072"/>
                  </a:lnTo>
                  <a:lnTo>
                    <a:pt x="768" y="1108"/>
                  </a:lnTo>
                  <a:lnTo>
                    <a:pt x="785" y="1142"/>
                  </a:lnTo>
                  <a:lnTo>
                    <a:pt x="838" y="1141"/>
                  </a:lnTo>
                  <a:lnTo>
                    <a:pt x="861" y="1133"/>
                  </a:lnTo>
                  <a:lnTo>
                    <a:pt x="865" y="1108"/>
                  </a:lnTo>
                  <a:lnTo>
                    <a:pt x="854" y="1088"/>
                  </a:lnTo>
                  <a:lnTo>
                    <a:pt x="855" y="1072"/>
                  </a:lnTo>
                  <a:lnTo>
                    <a:pt x="887" y="1077"/>
                  </a:lnTo>
                  <a:lnTo>
                    <a:pt x="919" y="1066"/>
                  </a:lnTo>
                  <a:lnTo>
                    <a:pt x="919" y="1088"/>
                  </a:lnTo>
                  <a:lnTo>
                    <a:pt x="911" y="1121"/>
                  </a:lnTo>
                  <a:lnTo>
                    <a:pt x="896" y="1144"/>
                  </a:lnTo>
                  <a:lnTo>
                    <a:pt x="891" y="1179"/>
                  </a:lnTo>
                  <a:lnTo>
                    <a:pt x="912" y="1193"/>
                  </a:lnTo>
                  <a:lnTo>
                    <a:pt x="940" y="1189"/>
                  </a:lnTo>
                  <a:lnTo>
                    <a:pt x="957" y="1200"/>
                  </a:lnTo>
                  <a:lnTo>
                    <a:pt x="973" y="1197"/>
                  </a:lnTo>
                  <a:lnTo>
                    <a:pt x="978" y="1219"/>
                  </a:lnTo>
                  <a:lnTo>
                    <a:pt x="966" y="1253"/>
                  </a:lnTo>
                  <a:lnTo>
                    <a:pt x="977" y="1271"/>
                  </a:lnTo>
                  <a:lnTo>
                    <a:pt x="978" y="1311"/>
                  </a:lnTo>
                  <a:lnTo>
                    <a:pt x="998" y="1338"/>
                  </a:lnTo>
                  <a:lnTo>
                    <a:pt x="1022" y="1345"/>
                  </a:lnTo>
                  <a:lnTo>
                    <a:pt x="1039" y="1338"/>
                  </a:lnTo>
                  <a:lnTo>
                    <a:pt x="1047" y="1340"/>
                  </a:lnTo>
                  <a:lnTo>
                    <a:pt x="1079" y="1340"/>
                  </a:lnTo>
                  <a:lnTo>
                    <a:pt x="1107" y="1344"/>
                  </a:lnTo>
                  <a:lnTo>
                    <a:pt x="1114" y="1325"/>
                  </a:lnTo>
                  <a:lnTo>
                    <a:pt x="1090" y="1354"/>
                  </a:lnTo>
                  <a:lnTo>
                    <a:pt x="1074" y="1353"/>
                  </a:lnTo>
                  <a:lnTo>
                    <a:pt x="1055" y="1354"/>
                  </a:lnTo>
                  <a:lnTo>
                    <a:pt x="1022" y="1369"/>
                  </a:lnTo>
                  <a:lnTo>
                    <a:pt x="994" y="1351"/>
                  </a:lnTo>
                  <a:lnTo>
                    <a:pt x="967" y="1338"/>
                  </a:lnTo>
                  <a:lnTo>
                    <a:pt x="956" y="1340"/>
                  </a:lnTo>
                  <a:lnTo>
                    <a:pt x="957" y="1324"/>
                  </a:lnTo>
                  <a:lnTo>
                    <a:pt x="956" y="1296"/>
                  </a:lnTo>
                  <a:lnTo>
                    <a:pt x="933" y="1271"/>
                  </a:lnTo>
                  <a:lnTo>
                    <a:pt x="886" y="1257"/>
                  </a:lnTo>
                  <a:lnTo>
                    <a:pt x="879" y="1246"/>
                  </a:lnTo>
                  <a:lnTo>
                    <a:pt x="865" y="1248"/>
                  </a:lnTo>
                  <a:lnTo>
                    <a:pt x="852" y="1235"/>
                  </a:lnTo>
                  <a:lnTo>
                    <a:pt x="831" y="1222"/>
                  </a:lnTo>
                  <a:lnTo>
                    <a:pt x="809" y="1189"/>
                  </a:lnTo>
                  <a:lnTo>
                    <a:pt x="782" y="1179"/>
                  </a:lnTo>
                  <a:lnTo>
                    <a:pt x="767" y="1200"/>
                  </a:lnTo>
                  <a:lnTo>
                    <a:pt x="750" y="1184"/>
                  </a:lnTo>
                  <a:lnTo>
                    <a:pt x="729" y="1184"/>
                  </a:lnTo>
                  <a:lnTo>
                    <a:pt x="687" y="1171"/>
                  </a:lnTo>
                  <a:lnTo>
                    <a:pt x="611" y="1113"/>
                  </a:lnTo>
                  <a:lnTo>
                    <a:pt x="605" y="1052"/>
                  </a:lnTo>
                  <a:lnTo>
                    <a:pt x="598" y="1028"/>
                  </a:lnTo>
                  <a:lnTo>
                    <a:pt x="584" y="1010"/>
                  </a:lnTo>
                  <a:lnTo>
                    <a:pt x="568" y="976"/>
                  </a:lnTo>
                  <a:lnTo>
                    <a:pt x="488" y="859"/>
                  </a:lnTo>
                  <a:lnTo>
                    <a:pt x="488" y="903"/>
                  </a:lnTo>
                  <a:lnTo>
                    <a:pt x="538" y="981"/>
                  </a:lnTo>
                  <a:lnTo>
                    <a:pt x="558" y="1046"/>
                  </a:lnTo>
                  <a:lnTo>
                    <a:pt x="528" y="1032"/>
                  </a:lnTo>
                  <a:lnTo>
                    <a:pt x="523" y="994"/>
                  </a:lnTo>
                  <a:lnTo>
                    <a:pt x="482" y="968"/>
                  </a:lnTo>
                  <a:lnTo>
                    <a:pt x="506" y="954"/>
                  </a:lnTo>
                  <a:lnTo>
                    <a:pt x="453" y="912"/>
                  </a:lnTo>
                  <a:lnTo>
                    <a:pt x="474" y="888"/>
                  </a:lnTo>
                  <a:lnTo>
                    <a:pt x="454" y="840"/>
                  </a:lnTo>
                  <a:lnTo>
                    <a:pt x="390" y="736"/>
                  </a:lnTo>
                  <a:lnTo>
                    <a:pt x="383" y="678"/>
                  </a:lnTo>
                  <a:lnTo>
                    <a:pt x="387" y="629"/>
                  </a:lnTo>
                  <a:lnTo>
                    <a:pt x="404" y="580"/>
                  </a:lnTo>
                  <a:lnTo>
                    <a:pt x="404" y="531"/>
                  </a:lnTo>
                  <a:lnTo>
                    <a:pt x="390" y="502"/>
                  </a:lnTo>
                  <a:lnTo>
                    <a:pt x="426" y="491"/>
                  </a:lnTo>
                  <a:lnTo>
                    <a:pt x="383" y="433"/>
                  </a:lnTo>
                  <a:lnTo>
                    <a:pt x="384" y="406"/>
                  </a:lnTo>
                  <a:lnTo>
                    <a:pt x="366" y="370"/>
                  </a:lnTo>
                  <a:lnTo>
                    <a:pt x="373" y="348"/>
                  </a:lnTo>
                  <a:lnTo>
                    <a:pt x="360" y="335"/>
                  </a:lnTo>
                  <a:lnTo>
                    <a:pt x="357" y="312"/>
                  </a:lnTo>
                  <a:lnTo>
                    <a:pt x="345" y="292"/>
                  </a:lnTo>
                  <a:lnTo>
                    <a:pt x="360" y="274"/>
                  </a:lnTo>
                  <a:lnTo>
                    <a:pt x="339" y="263"/>
                  </a:lnTo>
                  <a:lnTo>
                    <a:pt x="322" y="279"/>
                  </a:lnTo>
                  <a:lnTo>
                    <a:pt x="297" y="245"/>
                  </a:lnTo>
                  <a:lnTo>
                    <a:pt x="271" y="236"/>
                  </a:lnTo>
                  <a:lnTo>
                    <a:pt x="233" y="236"/>
                  </a:lnTo>
                  <a:lnTo>
                    <a:pt x="209" y="267"/>
                  </a:lnTo>
                  <a:lnTo>
                    <a:pt x="198" y="257"/>
                  </a:lnTo>
                  <a:lnTo>
                    <a:pt x="217" y="216"/>
                  </a:lnTo>
                  <a:lnTo>
                    <a:pt x="199" y="223"/>
                  </a:lnTo>
                  <a:lnTo>
                    <a:pt x="161" y="267"/>
                  </a:lnTo>
                  <a:lnTo>
                    <a:pt x="122" y="306"/>
                  </a:lnTo>
                  <a:lnTo>
                    <a:pt x="85" y="316"/>
                  </a:lnTo>
                  <a:lnTo>
                    <a:pt x="25" y="355"/>
                  </a:lnTo>
                  <a:lnTo>
                    <a:pt x="0" y="352"/>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1641600" y="990720"/>
              <a:ext cx="666720" cy="571320"/>
            </a:xfrm>
            <a:custGeom>
              <a:avLst/>
              <a:gdLst/>
              <a:ahLst/>
              <a:rect l="l" t="t" r="r" b="b"/>
              <a:pathLst>
                <a:path w="420" h="360">
                  <a:moveTo>
                    <a:pt x="0" y="73"/>
                  </a:moveTo>
                  <a:lnTo>
                    <a:pt x="10" y="45"/>
                  </a:lnTo>
                  <a:lnTo>
                    <a:pt x="10" y="27"/>
                  </a:lnTo>
                  <a:lnTo>
                    <a:pt x="25" y="0"/>
                  </a:lnTo>
                  <a:lnTo>
                    <a:pt x="101" y="16"/>
                  </a:lnTo>
                  <a:lnTo>
                    <a:pt x="231" y="49"/>
                  </a:lnTo>
                  <a:lnTo>
                    <a:pt x="282" y="76"/>
                  </a:lnTo>
                  <a:lnTo>
                    <a:pt x="350" y="100"/>
                  </a:lnTo>
                  <a:lnTo>
                    <a:pt x="384" y="147"/>
                  </a:lnTo>
                  <a:lnTo>
                    <a:pt x="419" y="170"/>
                  </a:lnTo>
                  <a:lnTo>
                    <a:pt x="405" y="189"/>
                  </a:lnTo>
                  <a:lnTo>
                    <a:pt x="405" y="210"/>
                  </a:lnTo>
                  <a:lnTo>
                    <a:pt x="392" y="216"/>
                  </a:lnTo>
                  <a:lnTo>
                    <a:pt x="381" y="234"/>
                  </a:lnTo>
                  <a:lnTo>
                    <a:pt x="392" y="254"/>
                  </a:lnTo>
                  <a:lnTo>
                    <a:pt x="390" y="268"/>
                  </a:lnTo>
                  <a:lnTo>
                    <a:pt x="377" y="288"/>
                  </a:lnTo>
                  <a:lnTo>
                    <a:pt x="378" y="308"/>
                  </a:lnTo>
                  <a:lnTo>
                    <a:pt x="401" y="328"/>
                  </a:lnTo>
                  <a:lnTo>
                    <a:pt x="404" y="346"/>
                  </a:lnTo>
                  <a:lnTo>
                    <a:pt x="398" y="357"/>
                  </a:lnTo>
                  <a:lnTo>
                    <a:pt x="376" y="359"/>
                  </a:lnTo>
                  <a:lnTo>
                    <a:pt x="357" y="350"/>
                  </a:lnTo>
                  <a:lnTo>
                    <a:pt x="339" y="325"/>
                  </a:lnTo>
                  <a:lnTo>
                    <a:pt x="332" y="325"/>
                  </a:lnTo>
                  <a:lnTo>
                    <a:pt x="322" y="315"/>
                  </a:lnTo>
                  <a:lnTo>
                    <a:pt x="312" y="286"/>
                  </a:lnTo>
                  <a:lnTo>
                    <a:pt x="301" y="276"/>
                  </a:lnTo>
                  <a:lnTo>
                    <a:pt x="276" y="261"/>
                  </a:lnTo>
                  <a:lnTo>
                    <a:pt x="256" y="252"/>
                  </a:lnTo>
                  <a:lnTo>
                    <a:pt x="226" y="225"/>
                  </a:lnTo>
                  <a:lnTo>
                    <a:pt x="212" y="205"/>
                  </a:lnTo>
                  <a:lnTo>
                    <a:pt x="214" y="190"/>
                  </a:lnTo>
                  <a:lnTo>
                    <a:pt x="227" y="178"/>
                  </a:lnTo>
                  <a:lnTo>
                    <a:pt x="216" y="161"/>
                  </a:lnTo>
                  <a:lnTo>
                    <a:pt x="205" y="170"/>
                  </a:lnTo>
                  <a:lnTo>
                    <a:pt x="186" y="147"/>
                  </a:lnTo>
                  <a:lnTo>
                    <a:pt x="182" y="158"/>
                  </a:lnTo>
                  <a:lnTo>
                    <a:pt x="165" y="158"/>
                  </a:lnTo>
                  <a:lnTo>
                    <a:pt x="161" y="149"/>
                  </a:lnTo>
                  <a:lnTo>
                    <a:pt x="161" y="132"/>
                  </a:lnTo>
                  <a:lnTo>
                    <a:pt x="154" y="121"/>
                  </a:lnTo>
                  <a:lnTo>
                    <a:pt x="143" y="125"/>
                  </a:lnTo>
                  <a:lnTo>
                    <a:pt x="128" y="98"/>
                  </a:lnTo>
                  <a:lnTo>
                    <a:pt x="116" y="94"/>
                  </a:lnTo>
                  <a:lnTo>
                    <a:pt x="98" y="83"/>
                  </a:lnTo>
                  <a:lnTo>
                    <a:pt x="63" y="85"/>
                  </a:lnTo>
                  <a:lnTo>
                    <a:pt x="27" y="83"/>
                  </a:lnTo>
                  <a:lnTo>
                    <a:pt x="0" y="73"/>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1500120" y="1192320"/>
              <a:ext cx="433440" cy="296640"/>
            </a:xfrm>
            <a:custGeom>
              <a:avLst/>
              <a:gdLst/>
              <a:ahLst/>
              <a:rect l="l" t="t" r="r" b="b"/>
              <a:pathLst>
                <a:path w="273" h="187">
                  <a:moveTo>
                    <a:pt x="10" y="0"/>
                  </a:moveTo>
                  <a:lnTo>
                    <a:pt x="0" y="15"/>
                  </a:lnTo>
                  <a:lnTo>
                    <a:pt x="0" y="31"/>
                  </a:lnTo>
                  <a:lnTo>
                    <a:pt x="18" y="51"/>
                  </a:lnTo>
                  <a:lnTo>
                    <a:pt x="29" y="47"/>
                  </a:lnTo>
                  <a:lnTo>
                    <a:pt x="34" y="55"/>
                  </a:lnTo>
                  <a:lnTo>
                    <a:pt x="49" y="57"/>
                  </a:lnTo>
                  <a:lnTo>
                    <a:pt x="56" y="44"/>
                  </a:lnTo>
                  <a:lnTo>
                    <a:pt x="83" y="47"/>
                  </a:lnTo>
                  <a:lnTo>
                    <a:pt x="87" y="58"/>
                  </a:lnTo>
                  <a:lnTo>
                    <a:pt x="97" y="64"/>
                  </a:lnTo>
                  <a:lnTo>
                    <a:pt x="119" y="62"/>
                  </a:lnTo>
                  <a:lnTo>
                    <a:pt x="126" y="69"/>
                  </a:lnTo>
                  <a:lnTo>
                    <a:pt x="137" y="77"/>
                  </a:lnTo>
                  <a:lnTo>
                    <a:pt x="147" y="91"/>
                  </a:lnTo>
                  <a:lnTo>
                    <a:pt x="147" y="111"/>
                  </a:lnTo>
                  <a:lnTo>
                    <a:pt x="140" y="115"/>
                  </a:lnTo>
                  <a:lnTo>
                    <a:pt x="143" y="122"/>
                  </a:lnTo>
                  <a:lnTo>
                    <a:pt x="132" y="135"/>
                  </a:lnTo>
                  <a:lnTo>
                    <a:pt x="132" y="153"/>
                  </a:lnTo>
                  <a:lnTo>
                    <a:pt x="149" y="155"/>
                  </a:lnTo>
                  <a:lnTo>
                    <a:pt x="158" y="150"/>
                  </a:lnTo>
                  <a:lnTo>
                    <a:pt x="163" y="142"/>
                  </a:lnTo>
                  <a:lnTo>
                    <a:pt x="168" y="150"/>
                  </a:lnTo>
                  <a:lnTo>
                    <a:pt x="178" y="146"/>
                  </a:lnTo>
                  <a:lnTo>
                    <a:pt x="199" y="155"/>
                  </a:lnTo>
                  <a:lnTo>
                    <a:pt x="212" y="171"/>
                  </a:lnTo>
                  <a:lnTo>
                    <a:pt x="216" y="171"/>
                  </a:lnTo>
                  <a:lnTo>
                    <a:pt x="217" y="182"/>
                  </a:lnTo>
                  <a:lnTo>
                    <a:pt x="231" y="186"/>
                  </a:lnTo>
                  <a:lnTo>
                    <a:pt x="245" y="186"/>
                  </a:lnTo>
                  <a:lnTo>
                    <a:pt x="237" y="177"/>
                  </a:lnTo>
                  <a:lnTo>
                    <a:pt x="240" y="168"/>
                  </a:lnTo>
                  <a:lnTo>
                    <a:pt x="251" y="177"/>
                  </a:lnTo>
                  <a:lnTo>
                    <a:pt x="265" y="179"/>
                  </a:lnTo>
                  <a:lnTo>
                    <a:pt x="266" y="164"/>
                  </a:lnTo>
                  <a:lnTo>
                    <a:pt x="254" y="153"/>
                  </a:lnTo>
                  <a:lnTo>
                    <a:pt x="244" y="153"/>
                  </a:lnTo>
                  <a:lnTo>
                    <a:pt x="231" y="140"/>
                  </a:lnTo>
                  <a:lnTo>
                    <a:pt x="244" y="140"/>
                  </a:lnTo>
                  <a:lnTo>
                    <a:pt x="254" y="148"/>
                  </a:lnTo>
                  <a:lnTo>
                    <a:pt x="272" y="148"/>
                  </a:lnTo>
                  <a:lnTo>
                    <a:pt x="269" y="133"/>
                  </a:lnTo>
                  <a:lnTo>
                    <a:pt x="251" y="119"/>
                  </a:lnTo>
                  <a:lnTo>
                    <a:pt x="240" y="115"/>
                  </a:lnTo>
                  <a:lnTo>
                    <a:pt x="223" y="98"/>
                  </a:lnTo>
                  <a:lnTo>
                    <a:pt x="202" y="93"/>
                  </a:lnTo>
                  <a:lnTo>
                    <a:pt x="185" y="86"/>
                  </a:lnTo>
                  <a:lnTo>
                    <a:pt x="172" y="64"/>
                  </a:lnTo>
                  <a:lnTo>
                    <a:pt x="163" y="35"/>
                  </a:lnTo>
                  <a:lnTo>
                    <a:pt x="149" y="35"/>
                  </a:lnTo>
                  <a:lnTo>
                    <a:pt x="146" y="27"/>
                  </a:lnTo>
                  <a:lnTo>
                    <a:pt x="137" y="29"/>
                  </a:lnTo>
                  <a:lnTo>
                    <a:pt x="125" y="16"/>
                  </a:lnTo>
                  <a:lnTo>
                    <a:pt x="102" y="13"/>
                  </a:lnTo>
                  <a:lnTo>
                    <a:pt x="93" y="20"/>
                  </a:lnTo>
                  <a:lnTo>
                    <a:pt x="72" y="13"/>
                  </a:lnTo>
                  <a:lnTo>
                    <a:pt x="59" y="13"/>
                  </a:lnTo>
                  <a:lnTo>
                    <a:pt x="53" y="2"/>
                  </a:lnTo>
                  <a:lnTo>
                    <a:pt x="45" y="0"/>
                  </a:lnTo>
                  <a:lnTo>
                    <a:pt x="34" y="2"/>
                  </a:lnTo>
                  <a:lnTo>
                    <a:pt x="10" y="0"/>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1747800" y="2830320"/>
              <a:ext cx="304920" cy="133560"/>
            </a:xfrm>
            <a:custGeom>
              <a:avLst/>
              <a:gdLst/>
              <a:ahLst/>
              <a:rect l="l" t="t" r="r" b="b"/>
              <a:pathLst>
                <a:path w="192" h="84">
                  <a:moveTo>
                    <a:pt x="0" y="42"/>
                  </a:moveTo>
                  <a:lnTo>
                    <a:pt x="17" y="16"/>
                  </a:lnTo>
                  <a:lnTo>
                    <a:pt x="24" y="16"/>
                  </a:lnTo>
                  <a:lnTo>
                    <a:pt x="38" y="5"/>
                  </a:lnTo>
                  <a:lnTo>
                    <a:pt x="52" y="5"/>
                  </a:lnTo>
                  <a:lnTo>
                    <a:pt x="56" y="2"/>
                  </a:lnTo>
                  <a:lnTo>
                    <a:pt x="62" y="0"/>
                  </a:lnTo>
                  <a:lnTo>
                    <a:pt x="81" y="14"/>
                  </a:lnTo>
                  <a:lnTo>
                    <a:pt x="87" y="23"/>
                  </a:lnTo>
                  <a:lnTo>
                    <a:pt x="90" y="20"/>
                  </a:lnTo>
                  <a:lnTo>
                    <a:pt x="105" y="29"/>
                  </a:lnTo>
                  <a:lnTo>
                    <a:pt x="115" y="29"/>
                  </a:lnTo>
                  <a:lnTo>
                    <a:pt x="122" y="36"/>
                  </a:lnTo>
                  <a:lnTo>
                    <a:pt x="136" y="42"/>
                  </a:lnTo>
                  <a:lnTo>
                    <a:pt x="136" y="54"/>
                  </a:lnTo>
                  <a:lnTo>
                    <a:pt x="160" y="54"/>
                  </a:lnTo>
                  <a:lnTo>
                    <a:pt x="166" y="65"/>
                  </a:lnTo>
                  <a:lnTo>
                    <a:pt x="181" y="65"/>
                  </a:lnTo>
                  <a:lnTo>
                    <a:pt x="191" y="79"/>
                  </a:lnTo>
                  <a:lnTo>
                    <a:pt x="185" y="83"/>
                  </a:lnTo>
                  <a:lnTo>
                    <a:pt x="181" y="78"/>
                  </a:lnTo>
                  <a:lnTo>
                    <a:pt x="180" y="76"/>
                  </a:lnTo>
                  <a:lnTo>
                    <a:pt x="166" y="78"/>
                  </a:lnTo>
                  <a:lnTo>
                    <a:pt x="163" y="79"/>
                  </a:lnTo>
                  <a:lnTo>
                    <a:pt x="152" y="83"/>
                  </a:lnTo>
                  <a:lnTo>
                    <a:pt x="133" y="83"/>
                  </a:lnTo>
                  <a:lnTo>
                    <a:pt x="122" y="83"/>
                  </a:lnTo>
                  <a:lnTo>
                    <a:pt x="122" y="76"/>
                  </a:lnTo>
                  <a:lnTo>
                    <a:pt x="105" y="56"/>
                  </a:lnTo>
                  <a:lnTo>
                    <a:pt x="105" y="43"/>
                  </a:lnTo>
                  <a:lnTo>
                    <a:pt x="87" y="43"/>
                  </a:lnTo>
                  <a:lnTo>
                    <a:pt x="79" y="36"/>
                  </a:lnTo>
                  <a:lnTo>
                    <a:pt x="73" y="43"/>
                  </a:lnTo>
                  <a:lnTo>
                    <a:pt x="67" y="34"/>
                  </a:lnTo>
                  <a:lnTo>
                    <a:pt x="62" y="34"/>
                  </a:lnTo>
                  <a:lnTo>
                    <a:pt x="62" y="22"/>
                  </a:lnTo>
                  <a:lnTo>
                    <a:pt x="56" y="16"/>
                  </a:lnTo>
                  <a:lnTo>
                    <a:pt x="39" y="20"/>
                  </a:lnTo>
                  <a:lnTo>
                    <a:pt x="28" y="34"/>
                  </a:lnTo>
                  <a:lnTo>
                    <a:pt x="14" y="36"/>
                  </a:lnTo>
                  <a:lnTo>
                    <a:pt x="0" y="42"/>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2014560" y="2927160"/>
              <a:ext cx="192240" cy="114480"/>
            </a:xfrm>
            <a:custGeom>
              <a:avLst/>
              <a:gdLst/>
              <a:ahLst/>
              <a:rect l="l" t="t" r="r" b="b"/>
              <a:pathLst>
                <a:path w="121" h="72">
                  <a:moveTo>
                    <a:pt x="0" y="53"/>
                  </a:moveTo>
                  <a:lnTo>
                    <a:pt x="11" y="56"/>
                  </a:lnTo>
                  <a:lnTo>
                    <a:pt x="38" y="53"/>
                  </a:lnTo>
                  <a:lnTo>
                    <a:pt x="49" y="67"/>
                  </a:lnTo>
                  <a:lnTo>
                    <a:pt x="64" y="71"/>
                  </a:lnTo>
                  <a:lnTo>
                    <a:pt x="71" y="53"/>
                  </a:lnTo>
                  <a:lnTo>
                    <a:pt x="67" y="49"/>
                  </a:lnTo>
                  <a:lnTo>
                    <a:pt x="75" y="42"/>
                  </a:lnTo>
                  <a:lnTo>
                    <a:pt x="89" y="53"/>
                  </a:lnTo>
                  <a:lnTo>
                    <a:pt x="102" y="53"/>
                  </a:lnTo>
                  <a:lnTo>
                    <a:pt x="102" y="46"/>
                  </a:lnTo>
                  <a:lnTo>
                    <a:pt x="109" y="46"/>
                  </a:lnTo>
                  <a:lnTo>
                    <a:pt x="120" y="35"/>
                  </a:lnTo>
                  <a:lnTo>
                    <a:pt x="113" y="31"/>
                  </a:lnTo>
                  <a:lnTo>
                    <a:pt x="113" y="18"/>
                  </a:lnTo>
                  <a:lnTo>
                    <a:pt x="113" y="9"/>
                  </a:lnTo>
                  <a:lnTo>
                    <a:pt x="96" y="7"/>
                  </a:lnTo>
                  <a:lnTo>
                    <a:pt x="82" y="9"/>
                  </a:lnTo>
                  <a:lnTo>
                    <a:pt x="71" y="9"/>
                  </a:lnTo>
                  <a:lnTo>
                    <a:pt x="54" y="7"/>
                  </a:lnTo>
                  <a:lnTo>
                    <a:pt x="40" y="0"/>
                  </a:lnTo>
                  <a:lnTo>
                    <a:pt x="38" y="7"/>
                  </a:lnTo>
                  <a:lnTo>
                    <a:pt x="35" y="22"/>
                  </a:lnTo>
                  <a:lnTo>
                    <a:pt x="22" y="22"/>
                  </a:lnTo>
                  <a:lnTo>
                    <a:pt x="18" y="35"/>
                  </a:lnTo>
                  <a:lnTo>
                    <a:pt x="11" y="38"/>
                  </a:lnTo>
                  <a:lnTo>
                    <a:pt x="0" y="53"/>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1889280" y="3255840"/>
              <a:ext cx="1236600" cy="2373480"/>
            </a:xfrm>
            <a:custGeom>
              <a:avLst/>
              <a:gdLst/>
              <a:ahLst/>
              <a:rect l="l" t="t" r="r" b="b"/>
              <a:pathLst>
                <a:path w="779" h="1495">
                  <a:moveTo>
                    <a:pt x="62" y="67"/>
                  </a:moveTo>
                  <a:lnTo>
                    <a:pt x="70" y="49"/>
                  </a:lnTo>
                  <a:lnTo>
                    <a:pt x="90" y="25"/>
                  </a:lnTo>
                  <a:lnTo>
                    <a:pt x="118" y="11"/>
                  </a:lnTo>
                  <a:lnTo>
                    <a:pt x="133" y="0"/>
                  </a:lnTo>
                  <a:lnTo>
                    <a:pt x="149" y="4"/>
                  </a:lnTo>
                  <a:lnTo>
                    <a:pt x="144" y="15"/>
                  </a:lnTo>
                  <a:lnTo>
                    <a:pt x="128" y="27"/>
                  </a:lnTo>
                  <a:lnTo>
                    <a:pt x="123" y="53"/>
                  </a:lnTo>
                  <a:lnTo>
                    <a:pt x="128" y="71"/>
                  </a:lnTo>
                  <a:lnTo>
                    <a:pt x="143" y="71"/>
                  </a:lnTo>
                  <a:lnTo>
                    <a:pt x="149" y="49"/>
                  </a:lnTo>
                  <a:lnTo>
                    <a:pt x="151" y="27"/>
                  </a:lnTo>
                  <a:lnTo>
                    <a:pt x="161" y="34"/>
                  </a:lnTo>
                  <a:lnTo>
                    <a:pt x="172" y="47"/>
                  </a:lnTo>
                  <a:lnTo>
                    <a:pt x="192" y="42"/>
                  </a:lnTo>
                  <a:lnTo>
                    <a:pt x="203" y="53"/>
                  </a:lnTo>
                  <a:lnTo>
                    <a:pt x="206" y="63"/>
                  </a:lnTo>
                  <a:lnTo>
                    <a:pt x="236" y="60"/>
                  </a:lnTo>
                  <a:lnTo>
                    <a:pt x="292" y="53"/>
                  </a:lnTo>
                  <a:lnTo>
                    <a:pt x="313" y="91"/>
                  </a:lnTo>
                  <a:lnTo>
                    <a:pt x="349" y="111"/>
                  </a:lnTo>
                  <a:lnTo>
                    <a:pt x="346" y="127"/>
                  </a:lnTo>
                  <a:lnTo>
                    <a:pt x="362" y="118"/>
                  </a:lnTo>
                  <a:lnTo>
                    <a:pt x="378" y="118"/>
                  </a:lnTo>
                  <a:lnTo>
                    <a:pt x="400" y="134"/>
                  </a:lnTo>
                  <a:lnTo>
                    <a:pt x="425" y="132"/>
                  </a:lnTo>
                  <a:lnTo>
                    <a:pt x="446" y="134"/>
                  </a:lnTo>
                  <a:lnTo>
                    <a:pt x="479" y="167"/>
                  </a:lnTo>
                  <a:lnTo>
                    <a:pt x="516" y="207"/>
                  </a:lnTo>
                  <a:lnTo>
                    <a:pt x="530" y="250"/>
                  </a:lnTo>
                  <a:lnTo>
                    <a:pt x="521" y="285"/>
                  </a:lnTo>
                  <a:lnTo>
                    <a:pt x="565" y="296"/>
                  </a:lnTo>
                  <a:lnTo>
                    <a:pt x="636" y="314"/>
                  </a:lnTo>
                  <a:lnTo>
                    <a:pt x="711" y="334"/>
                  </a:lnTo>
                  <a:lnTo>
                    <a:pt x="757" y="372"/>
                  </a:lnTo>
                  <a:lnTo>
                    <a:pt x="778" y="408"/>
                  </a:lnTo>
                  <a:lnTo>
                    <a:pt x="778" y="455"/>
                  </a:lnTo>
                  <a:lnTo>
                    <a:pt x="760" y="497"/>
                  </a:lnTo>
                  <a:lnTo>
                    <a:pt x="739" y="519"/>
                  </a:lnTo>
                  <a:lnTo>
                    <a:pt x="725" y="533"/>
                  </a:lnTo>
                  <a:lnTo>
                    <a:pt x="711" y="566"/>
                  </a:lnTo>
                  <a:lnTo>
                    <a:pt x="708" y="593"/>
                  </a:lnTo>
                  <a:lnTo>
                    <a:pt x="711" y="626"/>
                  </a:lnTo>
                  <a:lnTo>
                    <a:pt x="702" y="660"/>
                  </a:lnTo>
                  <a:lnTo>
                    <a:pt x="691" y="667"/>
                  </a:lnTo>
                  <a:lnTo>
                    <a:pt x="687" y="687"/>
                  </a:lnTo>
                  <a:lnTo>
                    <a:pt x="674" y="702"/>
                  </a:lnTo>
                  <a:lnTo>
                    <a:pt x="673" y="720"/>
                  </a:lnTo>
                  <a:lnTo>
                    <a:pt x="655" y="738"/>
                  </a:lnTo>
                  <a:lnTo>
                    <a:pt x="629" y="772"/>
                  </a:lnTo>
                  <a:lnTo>
                    <a:pt x="606" y="783"/>
                  </a:lnTo>
                  <a:lnTo>
                    <a:pt x="592" y="780"/>
                  </a:lnTo>
                  <a:lnTo>
                    <a:pt x="562" y="798"/>
                  </a:lnTo>
                  <a:lnTo>
                    <a:pt x="534" y="836"/>
                  </a:lnTo>
                  <a:lnTo>
                    <a:pt x="528" y="850"/>
                  </a:lnTo>
                  <a:lnTo>
                    <a:pt x="528" y="870"/>
                  </a:lnTo>
                  <a:lnTo>
                    <a:pt x="534" y="892"/>
                  </a:lnTo>
                  <a:lnTo>
                    <a:pt x="521" y="916"/>
                  </a:lnTo>
                  <a:lnTo>
                    <a:pt x="521" y="932"/>
                  </a:lnTo>
                  <a:lnTo>
                    <a:pt x="498" y="952"/>
                  </a:lnTo>
                  <a:lnTo>
                    <a:pt x="481" y="966"/>
                  </a:lnTo>
                  <a:lnTo>
                    <a:pt x="468" y="988"/>
                  </a:lnTo>
                  <a:lnTo>
                    <a:pt x="463" y="1010"/>
                  </a:lnTo>
                  <a:lnTo>
                    <a:pt x="443" y="1037"/>
                  </a:lnTo>
                  <a:lnTo>
                    <a:pt x="436" y="1032"/>
                  </a:lnTo>
                  <a:lnTo>
                    <a:pt x="421" y="1032"/>
                  </a:lnTo>
                  <a:lnTo>
                    <a:pt x="402" y="1043"/>
                  </a:lnTo>
                  <a:lnTo>
                    <a:pt x="415" y="1053"/>
                  </a:lnTo>
                  <a:lnTo>
                    <a:pt x="415" y="1079"/>
                  </a:lnTo>
                  <a:lnTo>
                    <a:pt x="414" y="1099"/>
                  </a:lnTo>
                  <a:lnTo>
                    <a:pt x="404" y="1113"/>
                  </a:lnTo>
                  <a:lnTo>
                    <a:pt x="378" y="1115"/>
                  </a:lnTo>
                  <a:lnTo>
                    <a:pt x="360" y="1122"/>
                  </a:lnTo>
                  <a:lnTo>
                    <a:pt x="350" y="1137"/>
                  </a:lnTo>
                  <a:lnTo>
                    <a:pt x="350" y="1162"/>
                  </a:lnTo>
                  <a:lnTo>
                    <a:pt x="328" y="1169"/>
                  </a:lnTo>
                  <a:lnTo>
                    <a:pt x="308" y="1162"/>
                  </a:lnTo>
                  <a:lnTo>
                    <a:pt x="303" y="1177"/>
                  </a:lnTo>
                  <a:lnTo>
                    <a:pt x="313" y="1186"/>
                  </a:lnTo>
                  <a:lnTo>
                    <a:pt x="307" y="1222"/>
                  </a:lnTo>
                  <a:lnTo>
                    <a:pt x="300" y="1255"/>
                  </a:lnTo>
                  <a:lnTo>
                    <a:pt x="275" y="1255"/>
                  </a:lnTo>
                  <a:lnTo>
                    <a:pt x="268" y="1267"/>
                  </a:lnTo>
                  <a:lnTo>
                    <a:pt x="269" y="1291"/>
                  </a:lnTo>
                  <a:lnTo>
                    <a:pt x="282" y="1291"/>
                  </a:lnTo>
                  <a:lnTo>
                    <a:pt x="292" y="1305"/>
                  </a:lnTo>
                  <a:lnTo>
                    <a:pt x="286" y="1331"/>
                  </a:lnTo>
                  <a:lnTo>
                    <a:pt x="273" y="1333"/>
                  </a:lnTo>
                  <a:lnTo>
                    <a:pt x="252" y="1342"/>
                  </a:lnTo>
                  <a:lnTo>
                    <a:pt x="247" y="1362"/>
                  </a:lnTo>
                  <a:lnTo>
                    <a:pt x="244" y="1391"/>
                  </a:lnTo>
                  <a:lnTo>
                    <a:pt x="231" y="1407"/>
                  </a:lnTo>
                  <a:lnTo>
                    <a:pt x="279" y="1454"/>
                  </a:lnTo>
                  <a:lnTo>
                    <a:pt x="292" y="1479"/>
                  </a:lnTo>
                  <a:lnTo>
                    <a:pt x="285" y="1494"/>
                  </a:lnTo>
                  <a:lnTo>
                    <a:pt x="264" y="1485"/>
                  </a:lnTo>
                  <a:lnTo>
                    <a:pt x="247" y="1465"/>
                  </a:lnTo>
                  <a:lnTo>
                    <a:pt x="221" y="1450"/>
                  </a:lnTo>
                  <a:lnTo>
                    <a:pt x="199" y="1425"/>
                  </a:lnTo>
                  <a:lnTo>
                    <a:pt x="184" y="1396"/>
                  </a:lnTo>
                  <a:lnTo>
                    <a:pt x="182" y="1373"/>
                  </a:lnTo>
                  <a:lnTo>
                    <a:pt x="186" y="1353"/>
                  </a:lnTo>
                  <a:lnTo>
                    <a:pt x="184" y="1193"/>
                  </a:lnTo>
                  <a:lnTo>
                    <a:pt x="178" y="1162"/>
                  </a:lnTo>
                  <a:lnTo>
                    <a:pt x="161" y="1133"/>
                  </a:lnTo>
                  <a:lnTo>
                    <a:pt x="161" y="1106"/>
                  </a:lnTo>
                  <a:lnTo>
                    <a:pt x="172" y="1073"/>
                  </a:lnTo>
                  <a:lnTo>
                    <a:pt x="182" y="1035"/>
                  </a:lnTo>
                  <a:lnTo>
                    <a:pt x="178" y="995"/>
                  </a:lnTo>
                  <a:lnTo>
                    <a:pt x="177" y="979"/>
                  </a:lnTo>
                  <a:lnTo>
                    <a:pt x="175" y="956"/>
                  </a:lnTo>
                  <a:lnTo>
                    <a:pt x="181" y="946"/>
                  </a:lnTo>
                  <a:lnTo>
                    <a:pt x="184" y="903"/>
                  </a:lnTo>
                  <a:lnTo>
                    <a:pt x="181" y="881"/>
                  </a:lnTo>
                  <a:lnTo>
                    <a:pt x="188" y="827"/>
                  </a:lnTo>
                  <a:lnTo>
                    <a:pt x="181" y="780"/>
                  </a:lnTo>
                  <a:lnTo>
                    <a:pt x="186" y="756"/>
                  </a:lnTo>
                  <a:lnTo>
                    <a:pt x="195" y="709"/>
                  </a:lnTo>
                  <a:lnTo>
                    <a:pt x="186" y="680"/>
                  </a:lnTo>
                  <a:lnTo>
                    <a:pt x="167" y="658"/>
                  </a:lnTo>
                  <a:lnTo>
                    <a:pt x="161" y="633"/>
                  </a:lnTo>
                  <a:lnTo>
                    <a:pt x="140" y="611"/>
                  </a:lnTo>
                  <a:lnTo>
                    <a:pt x="118" y="597"/>
                  </a:lnTo>
                  <a:lnTo>
                    <a:pt x="86" y="589"/>
                  </a:lnTo>
                  <a:lnTo>
                    <a:pt x="70" y="555"/>
                  </a:lnTo>
                  <a:lnTo>
                    <a:pt x="49" y="524"/>
                  </a:lnTo>
                  <a:lnTo>
                    <a:pt x="48" y="497"/>
                  </a:lnTo>
                  <a:lnTo>
                    <a:pt x="46" y="471"/>
                  </a:lnTo>
                  <a:lnTo>
                    <a:pt x="41" y="455"/>
                  </a:lnTo>
                  <a:lnTo>
                    <a:pt x="29" y="435"/>
                  </a:lnTo>
                  <a:lnTo>
                    <a:pt x="14" y="426"/>
                  </a:lnTo>
                  <a:lnTo>
                    <a:pt x="3" y="406"/>
                  </a:lnTo>
                  <a:lnTo>
                    <a:pt x="15" y="390"/>
                  </a:lnTo>
                  <a:lnTo>
                    <a:pt x="15" y="348"/>
                  </a:lnTo>
                  <a:lnTo>
                    <a:pt x="8" y="326"/>
                  </a:lnTo>
                  <a:lnTo>
                    <a:pt x="0" y="303"/>
                  </a:lnTo>
                  <a:lnTo>
                    <a:pt x="8" y="272"/>
                  </a:lnTo>
                  <a:lnTo>
                    <a:pt x="38" y="194"/>
                  </a:lnTo>
                  <a:lnTo>
                    <a:pt x="41" y="160"/>
                  </a:lnTo>
                  <a:lnTo>
                    <a:pt x="57" y="123"/>
                  </a:lnTo>
                  <a:lnTo>
                    <a:pt x="57" y="103"/>
                  </a:lnTo>
                  <a:lnTo>
                    <a:pt x="62" y="67"/>
                  </a:lnTo>
                </a:path>
              </a:pathLst>
            </a:custGeom>
            <a:solidFill>
              <a:srgbClr val="d3dcff"/>
            </a:solidFill>
            <a:ln w="0">
              <a:noFill/>
            </a:ln>
            <a:effectLst>
              <a:outerShdw dist="17819" dir="2700000" blurRad="0" rotWithShape="0">
                <a:srgbClr val="7e8398"/>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2" name=""/>
          <p:cNvSpPr/>
          <p:nvPr/>
        </p:nvSpPr>
        <p:spPr>
          <a:xfrm>
            <a:off x="882360" y="1692360"/>
            <a:ext cx="7403040" cy="4240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Enron U. S. Domestic Employee Transfers:</a:t>
            </a:r>
            <a:br>
              <a:rPr sz="2800"/>
            </a:br>
            <a:r>
              <a:rPr b="1" lang="en-US" sz="2800" strike="noStrike" u="none">
                <a:solidFill>
                  <a:srgbClr val="000000"/>
                </a:solidFill>
                <a:effectLst/>
                <a:uFillTx/>
                <a:latin typeface="Arial"/>
              </a:rPr>
              <a:t>Excess OASDI Payment and</a:t>
            </a:r>
            <a:br>
              <a:rPr sz="2800"/>
            </a:br>
            <a:r>
              <a:rPr b="1" lang="en-US" sz="2800" strike="noStrike" u="none">
                <a:solidFill>
                  <a:srgbClr val="000000"/>
                </a:solidFill>
                <a:effectLst/>
                <a:uFillTx/>
                <a:latin typeface="Arial"/>
              </a:rPr>
              <a:t>Employee Withholding Situation </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800"/>
            </a:br>
            <a:br>
              <a:rPr sz="2800"/>
            </a:br>
            <a:r>
              <a:rPr b="1" lang="en-US" sz="2400" strike="noStrike" u="none">
                <a:solidFill>
                  <a:srgbClr val="000000"/>
                </a:solidFill>
                <a:effectLst/>
                <a:uFillTx/>
                <a:latin typeface="Arial"/>
              </a:rPr>
              <a:t>Issues, Options, and Potential Solution </a:t>
            </a:r>
            <a:br>
              <a:rPr sz="2400"/>
            </a:br>
            <a:r>
              <a:rPr b="1" lang="en-US" sz="2400" strike="noStrike" u="none">
                <a:solidFill>
                  <a:srgbClr val="000000"/>
                </a:solidFill>
                <a:effectLst/>
                <a:uFillTx/>
                <a:latin typeface="Arial"/>
              </a:rPr>
              <a:t>to Address Excess OASDI Payment by Enron</a:t>
            </a:r>
            <a:br>
              <a:rPr sz="2400"/>
            </a:br>
            <a:r>
              <a:rPr b="1" lang="en-US" sz="2400" strike="noStrike" u="none">
                <a:solidFill>
                  <a:srgbClr val="000000"/>
                </a:solidFill>
                <a:effectLst/>
                <a:uFillTx/>
                <a:latin typeface="Arial"/>
              </a:rPr>
              <a:t>and Employee Withholding</a:t>
            </a:r>
            <a:r>
              <a:rPr b="1" lang="en-US" sz="2000" strike="noStrike" u="none">
                <a:solidFill>
                  <a:srgbClr val="000000"/>
                </a:solidFill>
                <a:effectLst/>
                <a:uFillTx/>
                <a:latin typeface="Arial"/>
              </a:rPr>
              <a:t> </a:t>
            </a:r>
            <a:br>
              <a:rPr sz="2000"/>
            </a:br>
            <a:br>
              <a:rPr sz="2000"/>
            </a:br>
            <a:r>
              <a:rPr b="1" lang="en-US" sz="2000" strike="noStrike" u="none">
                <a:solidFill>
                  <a:srgbClr val="000000"/>
                </a:solidFill>
                <a:effectLst/>
                <a:uFillTx/>
                <a:latin typeface="Arial"/>
              </a:rPr>
              <a:t>Discussion Document </a:t>
            </a:r>
            <a:br>
              <a:rPr sz="2000"/>
            </a:br>
            <a:r>
              <a:rPr b="1" lang="en-US" sz="2000" strike="noStrike" u="none">
                <a:solidFill>
                  <a:srgbClr val="000000"/>
                </a:solidFill>
                <a:effectLst/>
                <a:uFillTx/>
                <a:latin typeface="Arial"/>
              </a:rPr>
              <a:t>September 2000</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533520" y="12952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Corp</a:t>
            </a:r>
            <a:endParaRPr b="0" lang="en-US" sz="1000" strike="noStrike" u="none">
              <a:solidFill>
                <a:srgbClr val="000000"/>
              </a:solidFill>
              <a:effectLst/>
              <a:uFillTx/>
              <a:latin typeface="Times New Roman"/>
            </a:endParaRPr>
          </a:p>
        </p:txBody>
      </p:sp>
      <p:sp>
        <p:nvSpPr>
          <p:cNvPr id="44" name=""/>
          <p:cNvSpPr/>
          <p:nvPr/>
        </p:nvSpPr>
        <p:spPr>
          <a:xfrm>
            <a:off x="533520" y="16002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ENA</a:t>
            </a:r>
            <a:endParaRPr b="0" lang="en-US" sz="1000" strike="noStrike" u="none">
              <a:solidFill>
                <a:srgbClr val="000000"/>
              </a:solidFill>
              <a:effectLst/>
              <a:uFillTx/>
              <a:latin typeface="Times New Roman"/>
            </a:endParaRPr>
          </a:p>
        </p:txBody>
      </p:sp>
      <p:sp>
        <p:nvSpPr>
          <p:cNvPr id="45" name=""/>
          <p:cNvSpPr/>
          <p:nvPr/>
        </p:nvSpPr>
        <p:spPr>
          <a:xfrm>
            <a:off x="533520" y="19051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EEL</a:t>
            </a:r>
            <a:endParaRPr b="0" lang="en-US" sz="1000" strike="noStrike" u="none">
              <a:solidFill>
                <a:srgbClr val="000000"/>
              </a:solidFill>
              <a:effectLst/>
              <a:uFillTx/>
              <a:latin typeface="Times New Roman"/>
            </a:endParaRPr>
          </a:p>
        </p:txBody>
      </p:sp>
      <p:sp>
        <p:nvSpPr>
          <p:cNvPr id="46" name=""/>
          <p:cNvSpPr/>
          <p:nvPr/>
        </p:nvSpPr>
        <p:spPr>
          <a:xfrm>
            <a:off x="533520" y="22096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EES</a:t>
            </a:r>
            <a:endParaRPr b="0" lang="en-US" sz="1000" strike="noStrike" u="none">
              <a:solidFill>
                <a:srgbClr val="000000"/>
              </a:solidFill>
              <a:effectLst/>
              <a:uFillTx/>
              <a:latin typeface="Times New Roman"/>
            </a:endParaRPr>
          </a:p>
        </p:txBody>
      </p:sp>
      <p:sp>
        <p:nvSpPr>
          <p:cNvPr id="47" name=""/>
          <p:cNvSpPr/>
          <p:nvPr/>
        </p:nvSpPr>
        <p:spPr>
          <a:xfrm>
            <a:off x="762120" y="25146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EFS</a:t>
            </a:r>
            <a:endParaRPr b="0" lang="en-US" sz="1000" strike="noStrike" u="none">
              <a:solidFill>
                <a:srgbClr val="000000"/>
              </a:solidFill>
              <a:effectLst/>
              <a:uFillTx/>
              <a:latin typeface="Times New Roman"/>
            </a:endParaRPr>
          </a:p>
        </p:txBody>
      </p:sp>
      <p:sp>
        <p:nvSpPr>
          <p:cNvPr id="48" name=""/>
          <p:cNvSpPr/>
          <p:nvPr/>
        </p:nvSpPr>
        <p:spPr>
          <a:xfrm>
            <a:off x="533520" y="28195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EBS</a:t>
            </a:r>
            <a:endParaRPr b="0" lang="en-US" sz="1000" strike="noStrike" u="none">
              <a:solidFill>
                <a:srgbClr val="000000"/>
              </a:solidFill>
              <a:effectLst/>
              <a:uFillTx/>
              <a:latin typeface="Times New Roman"/>
            </a:endParaRPr>
          </a:p>
        </p:txBody>
      </p:sp>
      <p:sp>
        <p:nvSpPr>
          <p:cNvPr id="49" name=""/>
          <p:cNvSpPr/>
          <p:nvPr/>
        </p:nvSpPr>
        <p:spPr>
          <a:xfrm>
            <a:off x="533520" y="37339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EE&amp;CC</a:t>
            </a:r>
            <a:endParaRPr b="0" lang="en-US" sz="1000" strike="noStrike" u="none">
              <a:solidFill>
                <a:srgbClr val="000000"/>
              </a:solidFill>
              <a:effectLst/>
              <a:uFillTx/>
              <a:latin typeface="Times New Roman"/>
            </a:endParaRPr>
          </a:p>
        </p:txBody>
      </p:sp>
      <p:sp>
        <p:nvSpPr>
          <p:cNvPr id="50" name=""/>
          <p:cNvSpPr/>
          <p:nvPr/>
        </p:nvSpPr>
        <p:spPr>
          <a:xfrm>
            <a:off x="762120" y="40384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NEPCO</a:t>
            </a:r>
            <a:endParaRPr b="0" lang="en-US" sz="1000" strike="noStrike" u="none">
              <a:solidFill>
                <a:srgbClr val="000000"/>
              </a:solidFill>
              <a:effectLst/>
              <a:uFillTx/>
              <a:latin typeface="Times New Roman"/>
            </a:endParaRPr>
          </a:p>
        </p:txBody>
      </p:sp>
      <p:sp>
        <p:nvSpPr>
          <p:cNvPr id="51" name=""/>
          <p:cNvSpPr/>
          <p:nvPr/>
        </p:nvSpPr>
        <p:spPr>
          <a:xfrm>
            <a:off x="533520" y="31240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ENW</a:t>
            </a:r>
            <a:endParaRPr b="0" lang="en-US" sz="1000" strike="noStrike" u="none">
              <a:solidFill>
                <a:srgbClr val="000000"/>
              </a:solidFill>
              <a:effectLst/>
              <a:uFillTx/>
              <a:latin typeface="Times New Roman"/>
            </a:endParaRPr>
          </a:p>
        </p:txBody>
      </p:sp>
      <p:sp>
        <p:nvSpPr>
          <p:cNvPr id="52" name=""/>
          <p:cNvSpPr/>
          <p:nvPr/>
        </p:nvSpPr>
        <p:spPr>
          <a:xfrm>
            <a:off x="533520" y="43434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EGEP</a:t>
            </a:r>
            <a:endParaRPr b="0" lang="en-US" sz="1000" strike="noStrike" u="none">
              <a:solidFill>
                <a:srgbClr val="000000"/>
              </a:solidFill>
              <a:effectLst/>
              <a:uFillTx/>
              <a:latin typeface="Times New Roman"/>
            </a:endParaRPr>
          </a:p>
        </p:txBody>
      </p:sp>
      <p:sp>
        <p:nvSpPr>
          <p:cNvPr id="53" name=""/>
          <p:cNvSpPr/>
          <p:nvPr/>
        </p:nvSpPr>
        <p:spPr>
          <a:xfrm>
            <a:off x="533520" y="46483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ESA</a:t>
            </a:r>
            <a:endParaRPr b="0" lang="en-US" sz="1000" strike="noStrike" u="none">
              <a:solidFill>
                <a:srgbClr val="000000"/>
              </a:solidFill>
              <a:effectLst/>
              <a:uFillTx/>
              <a:latin typeface="Times New Roman"/>
            </a:endParaRPr>
          </a:p>
        </p:txBody>
      </p:sp>
      <p:sp>
        <p:nvSpPr>
          <p:cNvPr id="54" name=""/>
          <p:cNvSpPr/>
          <p:nvPr/>
        </p:nvSpPr>
        <p:spPr>
          <a:xfrm>
            <a:off x="533520" y="49528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APACHI</a:t>
            </a:r>
            <a:endParaRPr b="0" lang="en-US" sz="1000" strike="noStrike" u="none">
              <a:solidFill>
                <a:srgbClr val="000000"/>
              </a:solidFill>
              <a:effectLst/>
              <a:uFillTx/>
              <a:latin typeface="Times New Roman"/>
            </a:endParaRPr>
          </a:p>
        </p:txBody>
      </p:sp>
      <p:sp>
        <p:nvSpPr>
          <p:cNvPr id="55" name=""/>
          <p:cNvSpPr/>
          <p:nvPr/>
        </p:nvSpPr>
        <p:spPr>
          <a:xfrm>
            <a:off x="533520" y="52578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CALME</a:t>
            </a:r>
            <a:endParaRPr b="0" lang="en-US" sz="1000" strike="noStrike" u="none">
              <a:solidFill>
                <a:srgbClr val="000000"/>
              </a:solidFill>
              <a:effectLst/>
              <a:uFillTx/>
              <a:latin typeface="Times New Roman"/>
            </a:endParaRPr>
          </a:p>
        </p:txBody>
      </p:sp>
      <p:sp>
        <p:nvSpPr>
          <p:cNvPr id="56" name=""/>
          <p:cNvSpPr/>
          <p:nvPr/>
        </p:nvSpPr>
        <p:spPr>
          <a:xfrm>
            <a:off x="533520" y="55627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India</a:t>
            </a:r>
            <a:endParaRPr b="0" lang="en-US" sz="1000" strike="noStrike" u="none">
              <a:solidFill>
                <a:srgbClr val="000000"/>
              </a:solidFill>
              <a:effectLst/>
              <a:uFillTx/>
              <a:latin typeface="Times New Roman"/>
            </a:endParaRPr>
          </a:p>
        </p:txBody>
      </p:sp>
      <p:sp>
        <p:nvSpPr>
          <p:cNvPr id="57" name=""/>
          <p:cNvSpPr/>
          <p:nvPr/>
        </p:nvSpPr>
        <p:spPr>
          <a:xfrm>
            <a:off x="533520" y="58672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WIND</a:t>
            </a:r>
            <a:endParaRPr b="0" lang="en-US" sz="1000" strike="noStrike" u="none">
              <a:solidFill>
                <a:srgbClr val="000000"/>
              </a:solidFill>
              <a:effectLst/>
              <a:uFillTx/>
              <a:latin typeface="Times New Roman"/>
            </a:endParaRPr>
          </a:p>
        </p:txBody>
      </p:sp>
      <p:sp>
        <p:nvSpPr>
          <p:cNvPr id="58" name=""/>
          <p:cNvSpPr/>
          <p:nvPr/>
        </p:nvSpPr>
        <p:spPr>
          <a:xfrm>
            <a:off x="533520" y="34290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ETS</a:t>
            </a:r>
            <a:endParaRPr b="0" lang="en-US" sz="1000" strike="noStrike" u="none">
              <a:solidFill>
                <a:srgbClr val="000000"/>
              </a:solidFill>
              <a:effectLst/>
              <a:uFillTx/>
              <a:latin typeface="Times New Roman"/>
            </a:endParaRPr>
          </a:p>
        </p:txBody>
      </p:sp>
      <p:sp>
        <p:nvSpPr>
          <p:cNvPr id="59" name=""/>
          <p:cNvSpPr/>
          <p:nvPr/>
        </p:nvSpPr>
        <p:spPr>
          <a:xfrm>
            <a:off x="7391520" y="12952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Corp</a:t>
            </a:r>
            <a:endParaRPr b="0" lang="en-US" sz="1000" strike="noStrike" u="none">
              <a:solidFill>
                <a:srgbClr val="000000"/>
              </a:solidFill>
              <a:effectLst/>
              <a:uFillTx/>
              <a:latin typeface="Times New Roman"/>
            </a:endParaRPr>
          </a:p>
        </p:txBody>
      </p:sp>
      <p:sp>
        <p:nvSpPr>
          <p:cNvPr id="60" name=""/>
          <p:cNvSpPr/>
          <p:nvPr/>
        </p:nvSpPr>
        <p:spPr>
          <a:xfrm>
            <a:off x="7391520" y="16002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ENA</a:t>
            </a:r>
            <a:endParaRPr b="0" lang="en-US" sz="1000" strike="noStrike" u="none">
              <a:solidFill>
                <a:srgbClr val="000000"/>
              </a:solidFill>
              <a:effectLst/>
              <a:uFillTx/>
              <a:latin typeface="Times New Roman"/>
            </a:endParaRPr>
          </a:p>
        </p:txBody>
      </p:sp>
      <p:sp>
        <p:nvSpPr>
          <p:cNvPr id="61" name=""/>
          <p:cNvSpPr/>
          <p:nvPr/>
        </p:nvSpPr>
        <p:spPr>
          <a:xfrm>
            <a:off x="7391520" y="19051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EEL</a:t>
            </a:r>
            <a:endParaRPr b="0" lang="en-US" sz="1000" strike="noStrike" u="none">
              <a:solidFill>
                <a:srgbClr val="000000"/>
              </a:solidFill>
              <a:effectLst/>
              <a:uFillTx/>
              <a:latin typeface="Times New Roman"/>
            </a:endParaRPr>
          </a:p>
        </p:txBody>
      </p:sp>
      <p:sp>
        <p:nvSpPr>
          <p:cNvPr id="62" name=""/>
          <p:cNvSpPr/>
          <p:nvPr/>
        </p:nvSpPr>
        <p:spPr>
          <a:xfrm>
            <a:off x="7391520" y="22096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EES</a:t>
            </a:r>
            <a:endParaRPr b="0" lang="en-US" sz="1000" strike="noStrike" u="none">
              <a:solidFill>
                <a:srgbClr val="000000"/>
              </a:solidFill>
              <a:effectLst/>
              <a:uFillTx/>
              <a:latin typeface="Times New Roman"/>
            </a:endParaRPr>
          </a:p>
        </p:txBody>
      </p:sp>
      <p:sp>
        <p:nvSpPr>
          <p:cNvPr id="63" name=""/>
          <p:cNvSpPr/>
          <p:nvPr/>
        </p:nvSpPr>
        <p:spPr>
          <a:xfrm>
            <a:off x="7620120" y="25146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EFS</a:t>
            </a:r>
            <a:endParaRPr b="0" lang="en-US" sz="1000" strike="noStrike" u="none">
              <a:solidFill>
                <a:srgbClr val="000000"/>
              </a:solidFill>
              <a:effectLst/>
              <a:uFillTx/>
              <a:latin typeface="Times New Roman"/>
            </a:endParaRPr>
          </a:p>
        </p:txBody>
      </p:sp>
      <p:sp>
        <p:nvSpPr>
          <p:cNvPr id="64" name=""/>
          <p:cNvSpPr/>
          <p:nvPr/>
        </p:nvSpPr>
        <p:spPr>
          <a:xfrm>
            <a:off x="7391520" y="28195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EBS</a:t>
            </a:r>
            <a:endParaRPr b="0" lang="en-US" sz="1000" strike="noStrike" u="none">
              <a:solidFill>
                <a:srgbClr val="000000"/>
              </a:solidFill>
              <a:effectLst/>
              <a:uFillTx/>
              <a:latin typeface="Times New Roman"/>
            </a:endParaRPr>
          </a:p>
        </p:txBody>
      </p:sp>
      <p:sp>
        <p:nvSpPr>
          <p:cNvPr id="65" name=""/>
          <p:cNvSpPr/>
          <p:nvPr/>
        </p:nvSpPr>
        <p:spPr>
          <a:xfrm>
            <a:off x="7391520" y="37339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EE&amp;CC</a:t>
            </a:r>
            <a:endParaRPr b="0" lang="en-US" sz="1000" strike="noStrike" u="none">
              <a:solidFill>
                <a:srgbClr val="000000"/>
              </a:solidFill>
              <a:effectLst/>
              <a:uFillTx/>
              <a:latin typeface="Times New Roman"/>
            </a:endParaRPr>
          </a:p>
        </p:txBody>
      </p:sp>
      <p:sp>
        <p:nvSpPr>
          <p:cNvPr id="66" name=""/>
          <p:cNvSpPr/>
          <p:nvPr/>
        </p:nvSpPr>
        <p:spPr>
          <a:xfrm>
            <a:off x="7620120" y="40384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NEPCO</a:t>
            </a:r>
            <a:endParaRPr b="0" lang="en-US" sz="1000" strike="noStrike" u="none">
              <a:solidFill>
                <a:srgbClr val="000000"/>
              </a:solidFill>
              <a:effectLst/>
              <a:uFillTx/>
              <a:latin typeface="Times New Roman"/>
            </a:endParaRPr>
          </a:p>
        </p:txBody>
      </p:sp>
      <p:sp>
        <p:nvSpPr>
          <p:cNvPr id="67" name=""/>
          <p:cNvSpPr/>
          <p:nvPr/>
        </p:nvSpPr>
        <p:spPr>
          <a:xfrm>
            <a:off x="7391520" y="31240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ENW</a:t>
            </a:r>
            <a:endParaRPr b="0" lang="en-US" sz="1000" strike="noStrike" u="none">
              <a:solidFill>
                <a:srgbClr val="000000"/>
              </a:solidFill>
              <a:effectLst/>
              <a:uFillTx/>
              <a:latin typeface="Times New Roman"/>
            </a:endParaRPr>
          </a:p>
        </p:txBody>
      </p:sp>
      <p:sp>
        <p:nvSpPr>
          <p:cNvPr id="68" name=""/>
          <p:cNvSpPr/>
          <p:nvPr/>
        </p:nvSpPr>
        <p:spPr>
          <a:xfrm>
            <a:off x="7391520" y="43434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EGEP</a:t>
            </a:r>
            <a:endParaRPr b="0" lang="en-US" sz="1000" strike="noStrike" u="none">
              <a:solidFill>
                <a:srgbClr val="000000"/>
              </a:solidFill>
              <a:effectLst/>
              <a:uFillTx/>
              <a:latin typeface="Times New Roman"/>
            </a:endParaRPr>
          </a:p>
        </p:txBody>
      </p:sp>
      <p:sp>
        <p:nvSpPr>
          <p:cNvPr id="69" name=""/>
          <p:cNvSpPr/>
          <p:nvPr/>
        </p:nvSpPr>
        <p:spPr>
          <a:xfrm>
            <a:off x="7391520" y="46483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ESA</a:t>
            </a:r>
            <a:endParaRPr b="0" lang="en-US" sz="1000" strike="noStrike" u="none">
              <a:solidFill>
                <a:srgbClr val="000000"/>
              </a:solidFill>
              <a:effectLst/>
              <a:uFillTx/>
              <a:latin typeface="Times New Roman"/>
            </a:endParaRPr>
          </a:p>
        </p:txBody>
      </p:sp>
      <p:sp>
        <p:nvSpPr>
          <p:cNvPr id="70" name=""/>
          <p:cNvSpPr/>
          <p:nvPr/>
        </p:nvSpPr>
        <p:spPr>
          <a:xfrm>
            <a:off x="7391520" y="49528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APACHI</a:t>
            </a:r>
            <a:endParaRPr b="0" lang="en-US" sz="1000" strike="noStrike" u="none">
              <a:solidFill>
                <a:srgbClr val="000000"/>
              </a:solidFill>
              <a:effectLst/>
              <a:uFillTx/>
              <a:latin typeface="Times New Roman"/>
            </a:endParaRPr>
          </a:p>
        </p:txBody>
      </p:sp>
      <p:sp>
        <p:nvSpPr>
          <p:cNvPr id="71" name=""/>
          <p:cNvSpPr/>
          <p:nvPr/>
        </p:nvSpPr>
        <p:spPr>
          <a:xfrm>
            <a:off x="7391520" y="52578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CALME</a:t>
            </a:r>
            <a:endParaRPr b="0" lang="en-US" sz="1000" strike="noStrike" u="none">
              <a:solidFill>
                <a:srgbClr val="000000"/>
              </a:solidFill>
              <a:effectLst/>
              <a:uFillTx/>
              <a:latin typeface="Times New Roman"/>
            </a:endParaRPr>
          </a:p>
        </p:txBody>
      </p:sp>
      <p:sp>
        <p:nvSpPr>
          <p:cNvPr id="72" name=""/>
          <p:cNvSpPr/>
          <p:nvPr/>
        </p:nvSpPr>
        <p:spPr>
          <a:xfrm>
            <a:off x="7391520" y="55627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India</a:t>
            </a:r>
            <a:endParaRPr b="0" lang="en-US" sz="1000" strike="noStrike" u="none">
              <a:solidFill>
                <a:srgbClr val="000000"/>
              </a:solidFill>
              <a:effectLst/>
              <a:uFillTx/>
              <a:latin typeface="Times New Roman"/>
            </a:endParaRPr>
          </a:p>
        </p:txBody>
      </p:sp>
      <p:sp>
        <p:nvSpPr>
          <p:cNvPr id="73" name=""/>
          <p:cNvSpPr/>
          <p:nvPr/>
        </p:nvSpPr>
        <p:spPr>
          <a:xfrm>
            <a:off x="7391520" y="58672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WIND</a:t>
            </a:r>
            <a:endParaRPr b="0" lang="en-US" sz="1000" strike="noStrike" u="none">
              <a:solidFill>
                <a:srgbClr val="000000"/>
              </a:solidFill>
              <a:effectLst/>
              <a:uFillTx/>
              <a:latin typeface="Times New Roman"/>
            </a:endParaRPr>
          </a:p>
        </p:txBody>
      </p:sp>
      <p:sp>
        <p:nvSpPr>
          <p:cNvPr id="74" name=""/>
          <p:cNvSpPr/>
          <p:nvPr/>
        </p:nvSpPr>
        <p:spPr>
          <a:xfrm>
            <a:off x="7391520" y="34290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ETS</a:t>
            </a:r>
            <a:endParaRPr b="0" lang="en-US" sz="1000" strike="noStrike" u="none">
              <a:solidFill>
                <a:srgbClr val="000000"/>
              </a:solidFill>
              <a:effectLst/>
              <a:uFillTx/>
              <a:latin typeface="Times New Roman"/>
            </a:endParaRPr>
          </a:p>
        </p:txBody>
      </p:sp>
      <p:sp>
        <p:nvSpPr>
          <p:cNvPr id="75" name=""/>
          <p:cNvSpPr/>
          <p:nvPr/>
        </p:nvSpPr>
        <p:spPr>
          <a:xfrm>
            <a:off x="457200" y="0"/>
            <a:ext cx="82296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Current Situation:  When an Enron U. S. domestic employee transfers from one Enron entity to another during the year, the withholding clock restarts for employee OASDI portion of the FICA withholding since the Enron entities are generally separate tax entities (i.e., have different FEIN)</a:t>
            </a:r>
            <a:endParaRPr b="0" lang="en-US" sz="1800" strike="noStrike" u="none">
              <a:solidFill>
                <a:srgbClr val="000000"/>
              </a:solidFill>
              <a:effectLst/>
              <a:uFillTx/>
              <a:latin typeface="Times New Roman"/>
            </a:endParaRPr>
          </a:p>
        </p:txBody>
      </p:sp>
      <p:sp>
        <p:nvSpPr>
          <p:cNvPr id="76" name=""/>
          <p:cNvSpPr/>
          <p:nvPr/>
        </p:nvSpPr>
        <p:spPr>
          <a:xfrm>
            <a:off x="1600200" y="142236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1600200" y="172728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1600200" y="203184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1600200" y="233676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1600200" y="294624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1600200" y="325116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1600200" y="355608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1600200" y="386064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1600200" y="447048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1600200" y="477504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1600200" y="507996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1600200" y="538488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1600200" y="568944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1600200" y="599436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1828800" y="2641680"/>
            <a:ext cx="380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1828800" y="4165560"/>
            <a:ext cx="380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6781680" y="142236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6781680" y="172728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6781680" y="203184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6781680" y="233676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6781680" y="294624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6781680" y="325116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6781680" y="355608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6781680" y="386064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6781680" y="447048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6781680" y="477504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6781680" y="507996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6781680" y="538488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6781680" y="568944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6781680" y="599436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6781680" y="2641680"/>
            <a:ext cx="8384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6781680" y="4165560"/>
            <a:ext cx="8384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2209680" y="1295280"/>
            <a:ext cx="4572000" cy="500400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marL="169920" indent="-169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Impacts to:</a:t>
            </a:r>
            <a:endParaRPr b="0" lang="en-US" sz="1400" strike="noStrike" u="none">
              <a:solidFill>
                <a:srgbClr val="000000"/>
              </a:solidFill>
              <a:effectLst/>
              <a:uFillTx/>
              <a:latin typeface="Times New Roman"/>
            </a:endParaRPr>
          </a:p>
          <a:p>
            <a:pPr marL="169920" indent="-16992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Employees:</a:t>
            </a:r>
            <a:endParaRPr b="0" lang="en-US" sz="14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OASDI withholding restarts on transfer from one Enron entity to another</a:t>
            </a:r>
            <a:endParaRPr b="0" lang="en-US" sz="14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Employee has the option to file an amended W-4 to mitigate the impact of excess OASDI withholding by reducing their FIT withholding</a:t>
            </a:r>
            <a:endParaRPr b="0" lang="en-US" sz="14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Employee loses time value of money for any excess OASDI withholding until offset can be claimed on personal tax return</a:t>
            </a:r>
            <a:endParaRPr b="0" lang="en-US" sz="1400" strike="noStrike" u="none">
              <a:solidFill>
                <a:srgbClr val="000000"/>
              </a:solidFill>
              <a:effectLst/>
              <a:uFillTx/>
              <a:latin typeface="Times New Roman"/>
            </a:endParaRPr>
          </a:p>
          <a:p>
            <a:pPr marL="169920" indent="-16992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69920" indent="-16992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Overall “Corporate” entity:</a:t>
            </a:r>
            <a:endParaRPr b="0" lang="en-US" sz="14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entities pay “duplicate” matching amounts on OASDI withholdings for transferred employees</a:t>
            </a:r>
            <a:endParaRPr b="0" lang="en-US" sz="14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 additional OASDI benefit accrues to the employee for whom “duplicate” matching amounts are paid</a:t>
            </a:r>
            <a:endParaRPr b="0" lang="en-US" sz="14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Creates additional work for HR Generalists and Corporate Services (e.g., Payroll, Benefits)</a:t>
            </a:r>
            <a:endParaRPr b="0" lang="en-US" sz="14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OASDI overwithholding causes ill will with employees</a:t>
            </a:r>
            <a:endParaRPr b="0" lang="en-US" sz="14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also has similar issues surrounding SUI payments</a:t>
            </a:r>
            <a:endParaRPr b="0" lang="en-US" sz="1400" strike="noStrike" u="none">
              <a:solidFill>
                <a:srgbClr val="000000"/>
              </a:solidFill>
              <a:effectLst/>
              <a:uFillTx/>
              <a:latin typeface="Times New Roman"/>
            </a:endParaRPr>
          </a:p>
        </p:txBody>
      </p:sp>
      <p:sp>
        <p:nvSpPr>
          <p:cNvPr id="109" name=""/>
          <p:cNvSpPr/>
          <p:nvPr/>
        </p:nvSpPr>
        <p:spPr>
          <a:xfrm flipH="1">
            <a:off x="457200" y="1143000"/>
            <a:ext cx="82296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
          <p:cNvSpPr/>
          <p:nvPr/>
        </p:nvSpPr>
        <p:spPr>
          <a:xfrm>
            <a:off x="457200" y="0"/>
            <a:ext cx="82296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800"/>
            </a:br>
            <a:r>
              <a:rPr b="1" lang="en-US" sz="1800" strike="noStrike" u="none">
                <a:solidFill>
                  <a:srgbClr val="000000"/>
                </a:solidFill>
                <a:effectLst/>
                <a:uFillTx/>
                <a:latin typeface="Arial"/>
              </a:rPr>
              <a:t>Possible Solution:  Create Enron entities (Enron People Companies - regulated, non-regulated, and union entities) to “hold” Enron’s U. S. domestic employees for tax and payroll purposes </a:t>
            </a:r>
            <a:endParaRPr b="0" lang="en-US" sz="1800" strike="noStrike" u="none">
              <a:solidFill>
                <a:srgbClr val="000000"/>
              </a:solidFill>
              <a:effectLst/>
              <a:uFillTx/>
              <a:latin typeface="Times New Roman"/>
            </a:endParaRPr>
          </a:p>
        </p:txBody>
      </p:sp>
      <p:sp>
        <p:nvSpPr>
          <p:cNvPr id="111" name=""/>
          <p:cNvSpPr/>
          <p:nvPr/>
        </p:nvSpPr>
        <p:spPr>
          <a:xfrm>
            <a:off x="457200" y="1295280"/>
            <a:ext cx="3809880" cy="4800600"/>
          </a:xfrm>
          <a:prstGeom prst="rect">
            <a:avLst/>
          </a:prstGeom>
          <a:noFill/>
          <a:ln w="0">
            <a:noFill/>
          </a:ln>
        </p:spPr>
        <p:style>
          <a:lnRef idx="0"/>
          <a:fillRef idx="0"/>
          <a:effectRef idx="0"/>
          <a:fontRef idx="minor"/>
        </p:style>
        <p:txBody>
          <a:bodyPr lIns="90000" rIns="90000" tIns="46800" bIns="46800" anchor="t">
            <a:noAutofit/>
          </a:bodyPr>
          <a:p>
            <a:pPr marL="169920" indent="-169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“Enron People Companies” Concept</a:t>
            </a:r>
            <a:endParaRPr b="0" lang="en-US" sz="1400" strike="noStrike" u="none">
              <a:solidFill>
                <a:srgbClr val="000000"/>
              </a:solidFill>
              <a:effectLst/>
              <a:uFillTx/>
              <a:latin typeface="Times New Roman"/>
            </a:endParaRPr>
          </a:p>
          <a:p>
            <a:pPr marL="169920" indent="-16992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Enron People Companies:</a:t>
            </a:r>
            <a:endParaRPr b="0" lang="en-US" sz="14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Three companies: one regulated to maintain separation for rate base and other regulatory issues; one unionized to maintain separation for union and related issues; and one non-regulated for all management, non-union, and non-regulatory employees</a:t>
            </a:r>
            <a:endParaRPr b="0" lang="en-US" sz="12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Own the employees, and “leases” employees to BUs</a:t>
            </a:r>
            <a:endParaRPr b="0" lang="en-US" sz="12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Assign human resources as requested to BUs, and handles all reassignments at BU direction</a:t>
            </a:r>
            <a:endParaRPr b="0" lang="en-US" sz="12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Make all employee payments and related deductions </a:t>
            </a:r>
            <a:endParaRPr b="0" lang="en-US" sz="12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Bill the Enron entities for employee and related costs</a:t>
            </a:r>
            <a:endParaRPr b="0" lang="en-US" sz="12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 payment of “duplicate” matching amounts on OASDI withholdings</a:t>
            </a:r>
            <a:endParaRPr b="0" lang="en-US" sz="12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69920" indent="-16992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 the overall “Corporate” entity:</a:t>
            </a:r>
            <a:endParaRPr b="0" lang="en-US" sz="14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 payment of “duplicate” matching amounts on OASDI withholdings and SUI</a:t>
            </a:r>
            <a:endParaRPr b="0" lang="en-US" sz="12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69920" indent="-16992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 the employee:</a:t>
            </a:r>
            <a:endParaRPr b="0" lang="en-US" sz="1400" strike="noStrike" u="none">
              <a:solidFill>
                <a:srgbClr val="000000"/>
              </a:solidFill>
              <a:effectLst/>
              <a:uFillTx/>
              <a:latin typeface="Times New Roman"/>
            </a:endParaRPr>
          </a:p>
          <a:p>
            <a:pPr lvl="1" marL="444600" indent="-160560">
              <a:lnSpc>
                <a:spcPct val="100000"/>
              </a:lnSpc>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 excess OASDI withholding issues</a:t>
            </a:r>
            <a:endParaRPr b="0" lang="en-US" sz="1200" strike="noStrike" u="none">
              <a:solidFill>
                <a:srgbClr val="000000"/>
              </a:solidFill>
              <a:effectLst/>
              <a:uFillTx/>
              <a:latin typeface="Times New Roman"/>
            </a:endParaRPr>
          </a:p>
          <a:p>
            <a:pPr marL="169920" indent="-169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12" name=""/>
          <p:cNvSpPr txBox="1"/>
          <p:nvPr/>
        </p:nvSpPr>
        <p:spPr>
          <a:xfrm rot="17281200">
            <a:off x="4119480" y="3623760"/>
            <a:ext cx="4305240" cy="25704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pc="3" strike="noStrike" u="none">
                <a:ln w="9360">
                  <a:solidFill>
                    <a:srgbClr val="000000"/>
                  </a:solidFill>
                  <a:miter/>
                </a:ln>
                <a:solidFill>
                  <a:srgbClr val="ffffff"/>
                </a:solidFill>
                <a:uFillTx/>
                <a:latin typeface="Arial Black"/>
              </a:rPr>
              <a:t>"Place" Employees to Appropriate Entity, "Lease" to BUs</a:t>
            </a:r>
            <a:endParaRPr b="0" lang="en-US" sz="1400" spc="3" strike="noStrike" u="none">
              <a:ln w="9360">
                <a:solidFill>
                  <a:srgbClr val="000000"/>
                </a:solidFill>
                <a:miter/>
              </a:ln>
              <a:solidFill>
                <a:srgbClr val="ffffff"/>
              </a:solidFill>
              <a:uFillTx/>
              <a:latin typeface="Arial Black"/>
              <a:ea typeface="Arial Black"/>
            </a:endParaRPr>
          </a:p>
        </p:txBody>
      </p:sp>
      <p:sp>
        <p:nvSpPr>
          <p:cNvPr id="113" name=""/>
          <p:cNvSpPr/>
          <p:nvPr/>
        </p:nvSpPr>
        <p:spPr>
          <a:xfrm>
            <a:off x="4267080" y="2438280"/>
            <a:ext cx="1295640" cy="762120"/>
          </a:xfrm>
          <a:prstGeom prst="rect">
            <a:avLst/>
          </a:prstGeom>
          <a:noFill/>
          <a:ln w="9360">
            <a:solidFill>
              <a:srgbClr val="000000"/>
            </a:solidFill>
            <a:miter/>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Non-regulated</a:t>
            </a:r>
            <a:endParaRPr b="0" lang="en-US" sz="1000" strike="noStrike" u="none">
              <a:solidFill>
                <a:srgbClr val="000000"/>
              </a:solidFill>
              <a:effectLst/>
              <a:uFillTx/>
              <a:latin typeface="Times New Roman"/>
            </a:endParaRPr>
          </a:p>
        </p:txBody>
      </p:sp>
      <p:sp>
        <p:nvSpPr>
          <p:cNvPr id="114" name=""/>
          <p:cNvSpPr/>
          <p:nvPr/>
        </p:nvSpPr>
        <p:spPr>
          <a:xfrm>
            <a:off x="4267080" y="3352680"/>
            <a:ext cx="1295640" cy="762120"/>
          </a:xfrm>
          <a:prstGeom prst="rect">
            <a:avLst/>
          </a:prstGeom>
          <a:noFill/>
          <a:ln w="9360">
            <a:solidFill>
              <a:srgbClr val="3366ff"/>
            </a:solidFill>
            <a:miter/>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9900"/>
                </a:solidFill>
                <a:effectLst/>
                <a:uFillTx/>
                <a:latin typeface="Arial"/>
              </a:rPr>
              <a:t>Enron Regulated</a:t>
            </a:r>
            <a:endParaRPr b="0" lang="en-US" sz="1000" strike="noStrike" u="none">
              <a:solidFill>
                <a:srgbClr val="000000"/>
              </a:solidFill>
              <a:effectLst/>
              <a:uFillTx/>
              <a:latin typeface="Times New Roman"/>
            </a:endParaRPr>
          </a:p>
        </p:txBody>
      </p:sp>
      <p:sp>
        <p:nvSpPr>
          <p:cNvPr id="115" name=""/>
          <p:cNvSpPr/>
          <p:nvPr/>
        </p:nvSpPr>
        <p:spPr>
          <a:xfrm>
            <a:off x="4267080" y="4267080"/>
            <a:ext cx="1295640" cy="762120"/>
          </a:xfrm>
          <a:prstGeom prst="rect">
            <a:avLst/>
          </a:prstGeom>
          <a:noFill/>
          <a:ln w="9360">
            <a:solidFill>
              <a:srgbClr val="ff0000"/>
            </a:solidFill>
            <a:miter/>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6600"/>
                </a:solidFill>
                <a:effectLst/>
                <a:uFillTx/>
                <a:latin typeface="Arial"/>
              </a:rPr>
              <a:t>Enron Unionized</a:t>
            </a:r>
            <a:r>
              <a:rPr b="0" lang="en-US" sz="1000" strike="noStrike" u="none">
                <a:solidFill>
                  <a:srgbClr val="ff6600"/>
                </a:solidFill>
                <a:effectLst/>
                <a:uFillTx/>
                <a:latin typeface="Arial"/>
              </a:rPr>
              <a:t> </a:t>
            </a:r>
            <a:endParaRPr b="0" lang="en-US" sz="1000" strike="noStrike" u="none">
              <a:solidFill>
                <a:srgbClr val="000000"/>
              </a:solidFill>
              <a:effectLst/>
              <a:uFillTx/>
              <a:latin typeface="Times New Roman"/>
            </a:endParaRPr>
          </a:p>
        </p:txBody>
      </p:sp>
      <p:sp>
        <p:nvSpPr>
          <p:cNvPr id="116" name=""/>
          <p:cNvSpPr/>
          <p:nvPr/>
        </p:nvSpPr>
        <p:spPr>
          <a:xfrm>
            <a:off x="7391520" y="12952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Corp</a:t>
            </a:r>
            <a:endParaRPr b="0" lang="en-US" sz="1000" strike="noStrike" u="none">
              <a:solidFill>
                <a:srgbClr val="000000"/>
              </a:solidFill>
              <a:effectLst/>
              <a:uFillTx/>
              <a:latin typeface="Times New Roman"/>
            </a:endParaRPr>
          </a:p>
        </p:txBody>
      </p:sp>
      <p:sp>
        <p:nvSpPr>
          <p:cNvPr id="117" name=""/>
          <p:cNvSpPr/>
          <p:nvPr/>
        </p:nvSpPr>
        <p:spPr>
          <a:xfrm>
            <a:off x="7391520" y="16002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ENA</a:t>
            </a:r>
            <a:endParaRPr b="0" lang="en-US" sz="1000" strike="noStrike" u="none">
              <a:solidFill>
                <a:srgbClr val="000000"/>
              </a:solidFill>
              <a:effectLst/>
              <a:uFillTx/>
              <a:latin typeface="Times New Roman"/>
            </a:endParaRPr>
          </a:p>
        </p:txBody>
      </p:sp>
      <p:sp>
        <p:nvSpPr>
          <p:cNvPr id="118" name=""/>
          <p:cNvSpPr/>
          <p:nvPr/>
        </p:nvSpPr>
        <p:spPr>
          <a:xfrm>
            <a:off x="7391520" y="19051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EEL</a:t>
            </a:r>
            <a:endParaRPr b="0" lang="en-US" sz="1000" strike="noStrike" u="none">
              <a:solidFill>
                <a:srgbClr val="000000"/>
              </a:solidFill>
              <a:effectLst/>
              <a:uFillTx/>
              <a:latin typeface="Times New Roman"/>
            </a:endParaRPr>
          </a:p>
        </p:txBody>
      </p:sp>
      <p:sp>
        <p:nvSpPr>
          <p:cNvPr id="119" name=""/>
          <p:cNvSpPr/>
          <p:nvPr/>
        </p:nvSpPr>
        <p:spPr>
          <a:xfrm>
            <a:off x="7391520" y="22096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EES</a:t>
            </a:r>
            <a:endParaRPr b="0" lang="en-US" sz="1000" strike="noStrike" u="none">
              <a:solidFill>
                <a:srgbClr val="000000"/>
              </a:solidFill>
              <a:effectLst/>
              <a:uFillTx/>
              <a:latin typeface="Times New Roman"/>
            </a:endParaRPr>
          </a:p>
        </p:txBody>
      </p:sp>
      <p:sp>
        <p:nvSpPr>
          <p:cNvPr id="120" name=""/>
          <p:cNvSpPr/>
          <p:nvPr/>
        </p:nvSpPr>
        <p:spPr>
          <a:xfrm>
            <a:off x="7620120" y="25146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EFS</a:t>
            </a:r>
            <a:endParaRPr b="0" lang="en-US" sz="1000" strike="noStrike" u="none">
              <a:solidFill>
                <a:srgbClr val="000000"/>
              </a:solidFill>
              <a:effectLst/>
              <a:uFillTx/>
              <a:latin typeface="Times New Roman"/>
            </a:endParaRPr>
          </a:p>
        </p:txBody>
      </p:sp>
      <p:sp>
        <p:nvSpPr>
          <p:cNvPr id="121" name=""/>
          <p:cNvSpPr/>
          <p:nvPr/>
        </p:nvSpPr>
        <p:spPr>
          <a:xfrm>
            <a:off x="7391520" y="28195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EBS</a:t>
            </a:r>
            <a:endParaRPr b="0" lang="en-US" sz="1000" strike="noStrike" u="none">
              <a:solidFill>
                <a:srgbClr val="000000"/>
              </a:solidFill>
              <a:effectLst/>
              <a:uFillTx/>
              <a:latin typeface="Times New Roman"/>
            </a:endParaRPr>
          </a:p>
        </p:txBody>
      </p:sp>
      <p:sp>
        <p:nvSpPr>
          <p:cNvPr id="122" name=""/>
          <p:cNvSpPr/>
          <p:nvPr/>
        </p:nvSpPr>
        <p:spPr>
          <a:xfrm>
            <a:off x="7391520" y="37339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EE&amp;CC</a:t>
            </a:r>
            <a:endParaRPr b="0" lang="en-US" sz="1000" strike="noStrike" u="none">
              <a:solidFill>
                <a:srgbClr val="000000"/>
              </a:solidFill>
              <a:effectLst/>
              <a:uFillTx/>
              <a:latin typeface="Times New Roman"/>
            </a:endParaRPr>
          </a:p>
        </p:txBody>
      </p:sp>
      <p:sp>
        <p:nvSpPr>
          <p:cNvPr id="123" name=""/>
          <p:cNvSpPr/>
          <p:nvPr/>
        </p:nvSpPr>
        <p:spPr>
          <a:xfrm>
            <a:off x="7620120" y="40384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NEPCO</a:t>
            </a:r>
            <a:endParaRPr b="0" lang="en-US" sz="1000" strike="noStrike" u="none">
              <a:solidFill>
                <a:srgbClr val="000000"/>
              </a:solidFill>
              <a:effectLst/>
              <a:uFillTx/>
              <a:latin typeface="Times New Roman"/>
            </a:endParaRPr>
          </a:p>
        </p:txBody>
      </p:sp>
      <p:sp>
        <p:nvSpPr>
          <p:cNvPr id="124" name=""/>
          <p:cNvSpPr/>
          <p:nvPr/>
        </p:nvSpPr>
        <p:spPr>
          <a:xfrm>
            <a:off x="7391520" y="31240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ENW</a:t>
            </a:r>
            <a:endParaRPr b="0" lang="en-US" sz="1000" strike="noStrike" u="none">
              <a:solidFill>
                <a:srgbClr val="000000"/>
              </a:solidFill>
              <a:effectLst/>
              <a:uFillTx/>
              <a:latin typeface="Times New Roman"/>
            </a:endParaRPr>
          </a:p>
        </p:txBody>
      </p:sp>
      <p:sp>
        <p:nvSpPr>
          <p:cNvPr id="125" name=""/>
          <p:cNvSpPr/>
          <p:nvPr/>
        </p:nvSpPr>
        <p:spPr>
          <a:xfrm>
            <a:off x="7391520" y="43434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EGEP</a:t>
            </a:r>
            <a:endParaRPr b="0" lang="en-US" sz="1000" strike="noStrike" u="none">
              <a:solidFill>
                <a:srgbClr val="000000"/>
              </a:solidFill>
              <a:effectLst/>
              <a:uFillTx/>
              <a:latin typeface="Times New Roman"/>
            </a:endParaRPr>
          </a:p>
        </p:txBody>
      </p:sp>
      <p:sp>
        <p:nvSpPr>
          <p:cNvPr id="126" name=""/>
          <p:cNvSpPr/>
          <p:nvPr/>
        </p:nvSpPr>
        <p:spPr>
          <a:xfrm>
            <a:off x="7391520" y="46483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ESA</a:t>
            </a:r>
            <a:endParaRPr b="0" lang="en-US" sz="1000" strike="noStrike" u="none">
              <a:solidFill>
                <a:srgbClr val="000000"/>
              </a:solidFill>
              <a:effectLst/>
              <a:uFillTx/>
              <a:latin typeface="Times New Roman"/>
            </a:endParaRPr>
          </a:p>
        </p:txBody>
      </p:sp>
      <p:sp>
        <p:nvSpPr>
          <p:cNvPr id="127" name=""/>
          <p:cNvSpPr/>
          <p:nvPr/>
        </p:nvSpPr>
        <p:spPr>
          <a:xfrm>
            <a:off x="7391520" y="49528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APACHI</a:t>
            </a:r>
            <a:endParaRPr b="0" lang="en-US" sz="1000" strike="noStrike" u="none">
              <a:solidFill>
                <a:srgbClr val="000000"/>
              </a:solidFill>
              <a:effectLst/>
              <a:uFillTx/>
              <a:latin typeface="Times New Roman"/>
            </a:endParaRPr>
          </a:p>
        </p:txBody>
      </p:sp>
      <p:sp>
        <p:nvSpPr>
          <p:cNvPr id="128" name=""/>
          <p:cNvSpPr/>
          <p:nvPr/>
        </p:nvSpPr>
        <p:spPr>
          <a:xfrm>
            <a:off x="7391520" y="52578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CALME</a:t>
            </a:r>
            <a:endParaRPr b="0" lang="en-US" sz="1000" strike="noStrike" u="none">
              <a:solidFill>
                <a:srgbClr val="000000"/>
              </a:solidFill>
              <a:effectLst/>
              <a:uFillTx/>
              <a:latin typeface="Times New Roman"/>
            </a:endParaRPr>
          </a:p>
        </p:txBody>
      </p:sp>
      <p:sp>
        <p:nvSpPr>
          <p:cNvPr id="129" name=""/>
          <p:cNvSpPr/>
          <p:nvPr/>
        </p:nvSpPr>
        <p:spPr>
          <a:xfrm>
            <a:off x="7391520" y="556272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India</a:t>
            </a:r>
            <a:endParaRPr b="0" lang="en-US" sz="1000" strike="noStrike" u="none">
              <a:solidFill>
                <a:srgbClr val="000000"/>
              </a:solidFill>
              <a:effectLst/>
              <a:uFillTx/>
              <a:latin typeface="Times New Roman"/>
            </a:endParaRPr>
          </a:p>
        </p:txBody>
      </p:sp>
      <p:sp>
        <p:nvSpPr>
          <p:cNvPr id="130" name=""/>
          <p:cNvSpPr/>
          <p:nvPr/>
        </p:nvSpPr>
        <p:spPr>
          <a:xfrm>
            <a:off x="7391520" y="586728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WIND</a:t>
            </a:r>
            <a:endParaRPr b="0" lang="en-US" sz="1000" strike="noStrike" u="none">
              <a:solidFill>
                <a:srgbClr val="000000"/>
              </a:solidFill>
              <a:effectLst/>
              <a:uFillTx/>
              <a:latin typeface="Times New Roman"/>
            </a:endParaRPr>
          </a:p>
        </p:txBody>
      </p:sp>
      <p:sp>
        <p:nvSpPr>
          <p:cNvPr id="131" name=""/>
          <p:cNvSpPr/>
          <p:nvPr/>
        </p:nvSpPr>
        <p:spPr>
          <a:xfrm>
            <a:off x="7391520" y="3429000"/>
            <a:ext cx="1066680" cy="228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ETS</a:t>
            </a:r>
            <a:endParaRPr b="0" lang="en-US" sz="1000" strike="noStrike" u="none">
              <a:solidFill>
                <a:srgbClr val="000000"/>
              </a:solidFill>
              <a:effectLst/>
              <a:uFillTx/>
              <a:latin typeface="Times New Roman"/>
            </a:endParaRPr>
          </a:p>
        </p:txBody>
      </p:sp>
      <p:sp>
        <p:nvSpPr>
          <p:cNvPr id="132" name=""/>
          <p:cNvSpPr/>
          <p:nvPr/>
        </p:nvSpPr>
        <p:spPr>
          <a:xfrm>
            <a:off x="7162920" y="594360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7162920" y="563868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7162920" y="53341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7162920" y="502920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7162920" y="472428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7162920" y="44197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7162920" y="4114800"/>
            <a:ext cx="457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7162920" y="380988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7162920" y="35053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7162920" y="320040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7162920" y="289548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7162920" y="2590920"/>
            <a:ext cx="457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7162920" y="228600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7162920" y="198108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7162920" y="16765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7162920" y="137160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7162920" y="1371600"/>
            <a:ext cx="0" cy="457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6858000" y="4191120"/>
            <a:ext cx="762120" cy="0"/>
          </a:xfrm>
          <a:prstGeom prst="line">
            <a:avLst/>
          </a:prstGeom>
          <a:ln w="9360">
            <a:solidFill>
              <a:srgbClr val="ff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6858000" y="2666880"/>
            <a:ext cx="762120" cy="0"/>
          </a:xfrm>
          <a:prstGeom prst="line">
            <a:avLst/>
          </a:prstGeom>
          <a:ln w="9360">
            <a:solidFill>
              <a:srgbClr val="ff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5562720" y="3581280"/>
            <a:ext cx="1828800" cy="0"/>
          </a:xfrm>
          <a:prstGeom prst="line">
            <a:avLst/>
          </a:prstGeom>
          <a:ln w="9360">
            <a:solidFill>
              <a:srgbClr val="3366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6858000" y="2666880"/>
            <a:ext cx="0" cy="3353040"/>
          </a:xfrm>
          <a:prstGeom prst="line">
            <a:avLst/>
          </a:prstGeom>
          <a:ln w="9360">
            <a:solidFill>
              <a:srgbClr val="ff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5562720" y="4648320"/>
            <a:ext cx="1295280" cy="0"/>
          </a:xfrm>
          <a:prstGeom prst="line">
            <a:avLst/>
          </a:prstGeom>
          <a:ln w="9360">
            <a:solidFill>
              <a:srgbClr val="ff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6858000" y="6019920"/>
            <a:ext cx="533520" cy="0"/>
          </a:xfrm>
          <a:prstGeom prst="line">
            <a:avLst/>
          </a:prstGeom>
          <a:ln w="9360">
            <a:solidFill>
              <a:srgbClr val="ff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5562720" y="2819520"/>
            <a:ext cx="1600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flipH="1">
            <a:off x="457200" y="1143000"/>
            <a:ext cx="82296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 name=""/>
          <p:cNvSpPr/>
          <p:nvPr/>
        </p:nvSpPr>
        <p:spPr>
          <a:xfrm>
            <a:off x="457200" y="0"/>
            <a:ext cx="82296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Potential Annual Savings Opportunity:  Assuming recent experience, the current employee transfer situation costs Enron approximately $ 4 million per year in excess OASDI match and considerable ill will with employees who are impacted by OASDI excess withholdings</a:t>
            </a:r>
            <a:endParaRPr b="0" lang="en-US" sz="1800" strike="noStrike" u="none">
              <a:solidFill>
                <a:srgbClr val="000000"/>
              </a:solidFill>
              <a:effectLst/>
              <a:uFillTx/>
              <a:latin typeface="Times New Roman"/>
            </a:endParaRPr>
          </a:p>
        </p:txBody>
      </p:sp>
      <p:graphicFrame>
        <p:nvGraphicFramePr>
          <p:cNvPr id="158" name=""/>
          <p:cNvGraphicFramePr/>
          <p:nvPr/>
        </p:nvGraphicFramePr>
        <p:xfrm>
          <a:off x="2635200" y="1969920"/>
          <a:ext cx="5049720" cy="4319640"/>
        </p:xfrm>
        <a:graphic>
          <a:graphicData uri="http://schemas.openxmlformats.org/presentationml/2006/ole">
            <p:oleObj progId="Excel.Sheet.12" r:id="rId1" spid="">
              <p:embed/>
              <p:pic>
                <p:nvPicPr>
                  <p:cNvPr id="159" name="" descr=""/>
                  <p:cNvPicPr/>
                  <p:nvPr/>
                </p:nvPicPr>
                <p:blipFill>
                  <a:blip r:embed="rId2"/>
                  <a:stretch/>
                </p:blipFill>
                <p:spPr>
                  <a:xfrm>
                    <a:off x="2635200" y="1969920"/>
                    <a:ext cx="5049720" cy="4319640"/>
                  </a:xfrm>
                  <a:prstGeom prst="rect">
                    <a:avLst/>
                  </a:prstGeom>
                  <a:noFill/>
                  <a:ln w="0">
                    <a:noFill/>
                  </a:ln>
                </p:spPr>
              </p:pic>
            </p:oleObj>
          </a:graphicData>
        </a:graphic>
      </p:graphicFrame>
      <p:sp>
        <p:nvSpPr>
          <p:cNvPr id="160" name=""/>
          <p:cNvSpPr/>
          <p:nvPr/>
        </p:nvSpPr>
        <p:spPr>
          <a:xfrm>
            <a:off x="2583000" y="1535040"/>
            <a:ext cx="38563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Estimated Annual Additional Cost to Enron</a:t>
            </a:r>
            <a:br>
              <a:rPr sz="1400"/>
            </a:br>
            <a:r>
              <a:rPr b="1" lang="en-US" sz="1400" strike="noStrike" u="none">
                <a:solidFill>
                  <a:srgbClr val="000000"/>
                </a:solidFill>
                <a:effectLst/>
                <a:uFillTx/>
                <a:latin typeface="Arial"/>
              </a:rPr>
              <a:t>Under Current Employee Transfer Situation</a:t>
            </a:r>
            <a:endParaRPr b="0" lang="en-US" sz="1400" strike="noStrike" u="none">
              <a:solidFill>
                <a:srgbClr val="000000"/>
              </a:solidFill>
              <a:effectLst/>
              <a:uFillTx/>
              <a:latin typeface="Times New Roman"/>
            </a:endParaRPr>
          </a:p>
        </p:txBody>
      </p:sp>
      <p:sp>
        <p:nvSpPr>
          <p:cNvPr id="161" name=""/>
          <p:cNvSpPr/>
          <p:nvPr/>
        </p:nvSpPr>
        <p:spPr>
          <a:xfrm flipH="1">
            <a:off x="457200" y="1143000"/>
            <a:ext cx="82296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 name=""/>
          <p:cNvSpPr/>
          <p:nvPr/>
        </p:nvSpPr>
        <p:spPr>
          <a:xfrm>
            <a:off x="457200" y="0"/>
            <a:ext cx="82296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800"/>
            </a:br>
            <a:r>
              <a:rPr b="1" lang="en-US" sz="1800" strike="noStrike" u="none">
                <a:solidFill>
                  <a:srgbClr val="000000"/>
                </a:solidFill>
                <a:effectLst/>
                <a:uFillTx/>
                <a:latin typeface="Arial"/>
              </a:rPr>
              <a:t>Enron Options: Do nothing,  implement the potential solution or a similar solution, or to put additional HR and payroll tax processes in place to mitigate the impact to employees</a:t>
            </a:r>
            <a:endParaRPr b="0" lang="en-US" sz="1800" strike="noStrike" u="none">
              <a:solidFill>
                <a:srgbClr val="000000"/>
              </a:solidFill>
              <a:effectLst/>
              <a:uFillTx/>
              <a:latin typeface="Times New Roman"/>
            </a:endParaRPr>
          </a:p>
        </p:txBody>
      </p:sp>
      <p:graphicFrame>
        <p:nvGraphicFramePr>
          <p:cNvPr id="163" name=""/>
          <p:cNvGraphicFramePr/>
          <p:nvPr/>
        </p:nvGraphicFramePr>
        <p:xfrm>
          <a:off x="560520" y="1295280"/>
          <a:ext cx="8507160" cy="4253040"/>
        </p:xfrm>
        <a:graphic>
          <a:graphicData uri="http://schemas.openxmlformats.org/presentationml/2006/ole">
            <p:oleObj progId="Word.Document.12" r:id="rId1" spid="">
              <p:embed/>
              <p:pic>
                <p:nvPicPr>
                  <p:cNvPr id="164" name="" descr=""/>
                  <p:cNvPicPr/>
                  <p:nvPr/>
                </p:nvPicPr>
                <p:blipFill>
                  <a:blip r:embed="rId2"/>
                  <a:stretch/>
                </p:blipFill>
                <p:spPr>
                  <a:xfrm>
                    <a:off x="560520" y="1295280"/>
                    <a:ext cx="8507160" cy="4253040"/>
                  </a:xfrm>
                  <a:prstGeom prst="rect">
                    <a:avLst/>
                  </a:prstGeom>
                  <a:noFill/>
                  <a:ln w="0">
                    <a:noFill/>
                  </a:ln>
                </p:spPr>
              </p:pic>
            </p:oleObj>
          </a:graphicData>
        </a:graphic>
      </p:graphicFrame>
      <p:sp>
        <p:nvSpPr>
          <p:cNvPr id="165" name=""/>
          <p:cNvSpPr/>
          <p:nvPr/>
        </p:nvSpPr>
        <p:spPr>
          <a:xfrm>
            <a:off x="457200" y="5532480"/>
            <a:ext cx="8381880" cy="642600"/>
          </a:xfrm>
          <a:prstGeom prst="rect">
            <a:avLst/>
          </a:prstGeom>
          <a:noFill/>
          <a:ln w="0">
            <a:noFill/>
          </a:ln>
        </p:spPr>
        <p:style>
          <a:lnRef idx="0"/>
          <a:fillRef idx="0"/>
          <a:effectRef idx="0"/>
          <a:fontRef idx="minor"/>
        </p:style>
        <p:txBody>
          <a:bodyPr lIns="90000" rIns="90000" tIns="46800" bIns="46800" anchor="t">
            <a:spAutoFit/>
          </a:bodyPr>
          <a:p>
            <a:pPr marL="1604880" indent="-160488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Recommendation</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 Implement Potential or Similar Solution, if feasible (after Legal and Tax review)</a:t>
            </a:r>
            <a:br>
              <a:rPr sz="1200"/>
            </a:br>
            <a:br>
              <a:rPr sz="1200"/>
            </a:br>
            <a:r>
              <a:rPr b="0" lang="en-US" sz="1200" strike="noStrike" u="none">
                <a:solidFill>
                  <a:srgbClr val="000000"/>
                </a:solidFill>
                <a:effectLst/>
                <a:uFillTx/>
                <a:latin typeface="Arial"/>
              </a:rPr>
              <a:t>2. If not feasible, implement additional processes and systems to mitigate impacts to employees</a:t>
            </a:r>
            <a:endParaRPr b="0" lang="en-US" sz="1200" strike="noStrike" u="none">
              <a:solidFill>
                <a:srgbClr val="000000"/>
              </a:solidFill>
              <a:effectLst/>
              <a:uFillTx/>
              <a:latin typeface="Times New Roman"/>
            </a:endParaRPr>
          </a:p>
        </p:txBody>
      </p:sp>
      <p:sp>
        <p:nvSpPr>
          <p:cNvPr id="166" name=""/>
          <p:cNvSpPr/>
          <p:nvPr/>
        </p:nvSpPr>
        <p:spPr>
          <a:xfrm flipH="1">
            <a:off x="457200" y="1143000"/>
            <a:ext cx="82296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487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2000-04-10T14:47:23Z</dcterms:created>
  <dc:creator>Bob Sparger</dc:creator>
  <dc:description/>
  <dc:language>en-US</dc:language>
  <cp:lastModifiedBy>Bob Sparger</cp:lastModifiedBy>
  <cp:lastPrinted>2000-09-29T12:01:28Z</cp:lastPrinted>
  <dcterms:modified xsi:type="dcterms:W3CDTF">2000-09-29T13:36:01Z</dcterms:modified>
  <cp:revision>24</cp:revision>
  <dc:subject/>
  <dc:title>No Slide Title</dc:title>
</cp:coreProperties>
</file>