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3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28.wmf" ContentType="image/x-wmf"/>
  <Override PartName="/ppt/media/image3.jpeg" ContentType="image/jpeg"/>
  <Override PartName="/ppt/media/image27.wmf" ContentType="image/x-wmf"/>
  <Override PartName="/ppt/media/image24.wmf" ContentType="image/x-wmf"/>
  <Override PartName="/ppt/media/image23.wmf" ContentType="image/x-wmf"/>
  <Override PartName="/ppt/media/image22.wmf" ContentType="image/x-wmf"/>
  <Override PartName="/ppt/media/image21.wmf" ContentType="image/x-wmf"/>
  <Override PartName="/ppt/media/image18.wmf" ContentType="image/x-wmf"/>
  <Override PartName="/ppt/media/image9.wmf" ContentType="image/x-wmf"/>
  <Override PartName="/ppt/media/image20.wmf" ContentType="image/x-wmf"/>
  <Override PartName="/ppt/media/image13.wmf" ContentType="image/x-wmf"/>
  <Override PartName="/ppt/media/image8.wmf" ContentType="image/x-wmf"/>
  <Override PartName="/ppt/media/image25.png" ContentType="image/png"/>
  <Override PartName="/ppt/media/image10.wmf" ContentType="image/x-wmf"/>
  <Override PartName="/ppt/media/image30.wmf" ContentType="image/x-wmf"/>
  <Override PartName="/ppt/media/image31.jpeg" ContentType="image/jpeg"/>
  <Override PartName="/ppt/media/image32.wmf" ContentType="image/x-wmf"/>
  <Override PartName="/ppt/media/image12.png" ContentType="image/png"/>
  <Override PartName="/ppt/media/image33.wmf" ContentType="image/x-wmf"/>
  <Override PartName="/ppt/media/image4.png" ContentType="image/png"/>
  <Override PartName="/ppt/media/image34.wmf" ContentType="image/x-wmf"/>
  <Override PartName="/ppt/media/image14.png" ContentType="image/png"/>
  <Override PartName="/ppt/media/image35.wmf" ContentType="image/x-wmf"/>
  <Override PartName="/ppt/media/image6.png" ContentType="image/png"/>
  <Override PartName="/ppt/media/image11.wmf" ContentType="image/x-wmf"/>
  <Override PartName="/ppt/media/image26.png" ContentType="image/png"/>
  <Override PartName="/ppt/media/image7.wmf" ContentType="image/x-wmf"/>
  <Override PartName="/ppt/media/image16.wmf" ContentType="image/x-wmf"/>
  <Override PartName="/ppt/media/image15.png" ContentType="image/png"/>
  <Override PartName="/ppt/media/image36.jpeg" ContentType="image/jpeg"/>
  <Override PartName="/ppt/media/image2.png" ContentType="image/png"/>
  <Override PartName="/ppt/media/image29.wmf" ContentType="image/x-wmf"/>
  <Override PartName="/ppt/media/image5.wmf" ContentType="image/x-wmf"/>
  <Override PartName="/ppt/media/image1.jpeg" ContentType="image/jpeg"/>
  <Override PartName="/ppt/media/image17.jpeg" ContentType="image/jpeg"/>
  <Override PartName="/ppt/media/image19.wmf" ContentType="image/x-wmf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1.xlsx" ContentType="application/vnd.openxmlformats-officedocument.spreadsheetml.sheet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37.xml" ContentType="application/vnd.openxmlformats-officedocument.presentationml.slide+xml"/>
  <Override PartName="/ppt/slides/_rels/slide16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35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37.xml.rels" ContentType="application/vnd.openxmlformats-package.relationships+xml"/>
  <Override PartName="/ppt/slides/_rels/slide2.xml.rels" ContentType="application/vnd.openxmlformats-package.relationships+xml"/>
  <Override PartName="/ppt/slides/_rels/slide38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slide38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notesSlides/_rels/notesSlide20.xml.rels" ContentType="application/vnd.openxmlformats-package.relationships+xml"/>
  <Override PartName="/ppt/notesSlides/notesSlide20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</p:sldIdLst>
  <p:sldSz cx="9144000" cy="6858000"/>
  <p:notesSz cx="6983413" cy="92694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"/>
          <p:cNvSpPr/>
          <p:nvPr/>
        </p:nvSpPr>
        <p:spPr>
          <a:xfrm>
            <a:off x="0" y="0"/>
            <a:ext cx="6984000" cy="927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1"/>
          <p:cNvSpPr>
            <a:spLocks noGrp="1"/>
          </p:cNvSpPr>
          <p:nvPr>
            <p:ph type="body"/>
          </p:nvPr>
        </p:nvSpPr>
        <p:spPr>
          <a:xfrm>
            <a:off x="931680" y="4405320"/>
            <a:ext cx="5121000" cy="417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sldImg"/>
          </p:nvPr>
        </p:nvSpPr>
        <p:spPr>
          <a:xfrm>
            <a:off x="1189080" y="701640"/>
            <a:ext cx="4618080" cy="346392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Click to move the slide</a:t>
            </a:r>
            <a:endParaRPr b="1" i="1" lang="en-US" sz="32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sldImg"/>
          </p:nvPr>
        </p:nvSpPr>
        <p:spPr>
          <a:xfrm>
            <a:off x="1173240" y="696960"/>
            <a:ext cx="4635360" cy="3476520"/>
          </a:xfrm>
          <a:prstGeom prst="rect">
            <a:avLst/>
          </a:prstGeom>
          <a:ln w="0">
            <a:noFill/>
          </a:ln>
        </p:spPr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931680" y="4405320"/>
            <a:ext cx="5121000" cy="4168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http://www.cpc.ncep.noaa.gov/products/analysis_monitoring/regional_monitoring/usa.html#seasonal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ar2" descr=""/>
          <p:cNvPicPr/>
          <p:nvPr/>
        </p:nvPicPr>
        <p:blipFill>
          <a:blip r:embed="rId2"/>
          <a:stretch/>
        </p:blipFill>
        <p:spPr>
          <a:xfrm>
            <a:off x="46080" y="0"/>
            <a:ext cx="1231920" cy="6699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"/>
          <p:cNvSpPr/>
          <p:nvPr/>
        </p:nvSpPr>
        <p:spPr>
          <a:xfrm>
            <a:off x="111600" y="6400080"/>
            <a:ext cx="9295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a69a9"/>
                </a:solidFill>
                <a:effectLst/>
                <a:uFillTx/>
                <a:latin typeface="Arial Narrow"/>
              </a:rPr>
              <a:t>CONFIDENTIAL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"/>
          <p:cNvSpPr/>
          <p:nvPr/>
        </p:nvSpPr>
        <p:spPr>
          <a:xfrm>
            <a:off x="8643960" y="6353280"/>
            <a:ext cx="290520" cy="293760"/>
          </a:xfrm>
          <a:custGeom>
            <a:avLst/>
            <a:gdLst>
              <a:gd name="textAreaLeft" fmla="*/ 14040 w 290520"/>
              <a:gd name="textAreaRight" fmla="*/ 276480 w 290520"/>
              <a:gd name="textAreaTop" fmla="*/ 14040 h 293760"/>
              <a:gd name="textAreaBottom" fmla="*/ 279720 h 293760"/>
            </a:gdLst>
            <a:ahLst/>
            <a:cxnLst/>
            <a:rect l="textAreaLeft" t="textAreaTop" r="textAreaRight" b="textAreaBottom"/>
            <a:pathLst>
              <a:path w="21600" h="21841">
                <a:moveTo>
                  <a:pt x="3600" y="0"/>
                </a:moveTo>
                <a:arcTo wR="3600" hR="3600" stAng="16200000" swAng="-5400000"/>
                <a:lnTo>
                  <a:pt x="0" y="18241"/>
                </a:lnTo>
                <a:arcTo wR="3600" hR="3600" stAng="10800000" swAng="-5400000"/>
                <a:lnTo>
                  <a:pt x="18000" y="2184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2844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2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1368360" y="1663560"/>
            <a:ext cx="7578720" cy="435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17604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lnSpc>
                <a:spcPct val="90000"/>
              </a:lnSpc>
              <a:spcBef>
                <a:spcPts val="1463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lnSpc>
                <a:spcPct val="90000"/>
              </a:lnSpc>
              <a:spcBef>
                <a:spcPts val="1463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"/>
          <p:cNvSpPr/>
          <p:nvPr/>
        </p:nvSpPr>
        <p:spPr>
          <a:xfrm>
            <a:off x="1414440" y="1285920"/>
            <a:ext cx="7729560" cy="5220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0" bIns="36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sldNum" idx="1"/>
          </p:nvPr>
        </p:nvSpPr>
        <p:spPr>
          <a:xfrm>
            <a:off x="8523360" y="6380280"/>
            <a:ext cx="396720" cy="2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000" strike="noStrike" u="none">
                <a:solidFill>
                  <a:srgbClr val="91919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D724C3A-4F1C-4F1E-B713-1249BE2C1ABD}" type="slidenum">
              <a:rPr b="1" lang="en-US" sz="1000" strike="noStrike" u="none">
                <a:solidFill>
                  <a:srgbClr val="919191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115920" y="6651000"/>
            <a:ext cx="90280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indent="0">
              <a:spcBef>
                <a:spcPts val="499"/>
              </a:spcBef>
              <a:buNone/>
              <a:tabLst>
                <a:tab algn="l" pos="0"/>
                <a:tab algn="r" pos="857268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This presentation is for discussion purposes only.</a:t>
            </a: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	</a:t>
            </a: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 This presentation is not intended to obligate or commit Enron or its affiliates to execute any transaction or provide additional information. 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r2" descr=""/>
          <p:cNvPicPr/>
          <p:nvPr/>
        </p:nvPicPr>
        <p:blipFill>
          <a:blip r:embed="rId2"/>
          <a:stretch/>
        </p:blipFill>
        <p:spPr>
          <a:xfrm>
            <a:off x="46080" y="0"/>
            <a:ext cx="1231920" cy="6699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"/>
          <p:cNvSpPr/>
          <p:nvPr/>
        </p:nvSpPr>
        <p:spPr>
          <a:xfrm>
            <a:off x="111600" y="6400080"/>
            <a:ext cx="9295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a69a9"/>
                </a:solidFill>
                <a:effectLst/>
                <a:uFillTx/>
                <a:latin typeface="Arial Narrow"/>
              </a:rPr>
              <a:t>CONFIDENTIAL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"/>
          <p:cNvSpPr/>
          <p:nvPr/>
        </p:nvSpPr>
        <p:spPr>
          <a:xfrm>
            <a:off x="8643960" y="6353280"/>
            <a:ext cx="290520" cy="293760"/>
          </a:xfrm>
          <a:custGeom>
            <a:avLst/>
            <a:gdLst>
              <a:gd name="textAreaLeft" fmla="*/ 14040 w 290520"/>
              <a:gd name="textAreaRight" fmla="*/ 276480 w 290520"/>
              <a:gd name="textAreaTop" fmla="*/ 14040 h 293760"/>
              <a:gd name="textAreaBottom" fmla="*/ 279720 h 293760"/>
            </a:gdLst>
            <a:ahLst/>
            <a:cxnLst/>
            <a:rect l="textAreaLeft" t="textAreaTop" r="textAreaRight" b="textAreaBottom"/>
            <a:pathLst>
              <a:path w="21600" h="21841">
                <a:moveTo>
                  <a:pt x="3600" y="0"/>
                </a:moveTo>
                <a:arcTo wR="3600" hR="3600" stAng="16200000" swAng="-5400000"/>
                <a:lnTo>
                  <a:pt x="0" y="18241"/>
                </a:lnTo>
                <a:arcTo wR="3600" hR="3600" stAng="10800000" swAng="-5400000"/>
                <a:lnTo>
                  <a:pt x="18000" y="2184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2844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2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368360" y="1663560"/>
            <a:ext cx="7578720" cy="435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17604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lnSpc>
                <a:spcPct val="90000"/>
              </a:lnSpc>
              <a:spcBef>
                <a:spcPts val="1463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lnSpc>
                <a:spcPct val="90000"/>
              </a:lnSpc>
              <a:spcBef>
                <a:spcPts val="1463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"/>
          <p:cNvSpPr/>
          <p:nvPr/>
        </p:nvSpPr>
        <p:spPr>
          <a:xfrm>
            <a:off x="1414440" y="1285920"/>
            <a:ext cx="7729560" cy="5220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0" bIns="36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sldNum" idx="2"/>
          </p:nvPr>
        </p:nvSpPr>
        <p:spPr>
          <a:xfrm>
            <a:off x="8523360" y="6380280"/>
            <a:ext cx="396720" cy="2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000" strike="noStrike" u="none">
                <a:solidFill>
                  <a:srgbClr val="91919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8DCD277-86AB-4E9B-BBF6-A71CF0FFC4CB}" type="slidenum">
              <a:rPr b="1" lang="en-US" sz="1000" strike="noStrike" u="none">
                <a:solidFill>
                  <a:srgbClr val="919191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115920" y="6651000"/>
            <a:ext cx="90280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indent="0">
              <a:spcBef>
                <a:spcPts val="499"/>
              </a:spcBef>
              <a:buNone/>
              <a:tabLst>
                <a:tab algn="l" pos="0"/>
                <a:tab algn="r" pos="857268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This presentation is for discussion purposes only.</a:t>
            </a: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	</a:t>
            </a: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 This presentation is not intended to obligate or commit Enron or its affiliates to execute any transaction or provide additional information. 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r2" descr=""/>
          <p:cNvPicPr/>
          <p:nvPr/>
        </p:nvPicPr>
        <p:blipFill>
          <a:blip r:embed="rId2"/>
          <a:stretch/>
        </p:blipFill>
        <p:spPr>
          <a:xfrm>
            <a:off x="46080" y="0"/>
            <a:ext cx="1231920" cy="6699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"/>
          <p:cNvSpPr/>
          <p:nvPr/>
        </p:nvSpPr>
        <p:spPr>
          <a:xfrm>
            <a:off x="111600" y="6400080"/>
            <a:ext cx="9295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a69a9"/>
                </a:solidFill>
                <a:effectLst/>
                <a:uFillTx/>
                <a:latin typeface="Arial Narrow"/>
              </a:rPr>
              <a:t>CONFIDENTIAL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"/>
          <p:cNvSpPr/>
          <p:nvPr/>
        </p:nvSpPr>
        <p:spPr>
          <a:xfrm>
            <a:off x="8643960" y="6353280"/>
            <a:ext cx="290520" cy="293760"/>
          </a:xfrm>
          <a:custGeom>
            <a:avLst/>
            <a:gdLst>
              <a:gd name="textAreaLeft" fmla="*/ 14040 w 290520"/>
              <a:gd name="textAreaRight" fmla="*/ 276480 w 290520"/>
              <a:gd name="textAreaTop" fmla="*/ 14040 h 293760"/>
              <a:gd name="textAreaBottom" fmla="*/ 279720 h 293760"/>
            </a:gdLst>
            <a:ahLst/>
            <a:cxnLst/>
            <a:rect l="textAreaLeft" t="textAreaTop" r="textAreaRight" b="textAreaBottom"/>
            <a:pathLst>
              <a:path w="21600" h="21841">
                <a:moveTo>
                  <a:pt x="3600" y="0"/>
                </a:moveTo>
                <a:arcTo wR="3600" hR="3600" stAng="16200000" swAng="-5400000"/>
                <a:lnTo>
                  <a:pt x="0" y="18241"/>
                </a:lnTo>
                <a:arcTo wR="3600" hR="3600" stAng="10800000" swAng="-5400000"/>
                <a:lnTo>
                  <a:pt x="18000" y="2184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2844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2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368360" y="1663560"/>
            <a:ext cx="7578720" cy="435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17604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lnSpc>
                <a:spcPct val="90000"/>
              </a:lnSpc>
              <a:spcBef>
                <a:spcPts val="1463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lnSpc>
                <a:spcPct val="90000"/>
              </a:lnSpc>
              <a:spcBef>
                <a:spcPts val="1463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"/>
          <p:cNvSpPr/>
          <p:nvPr/>
        </p:nvSpPr>
        <p:spPr>
          <a:xfrm>
            <a:off x="1414440" y="1285920"/>
            <a:ext cx="7729560" cy="5220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0" bIns="36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sldNum" idx="3"/>
          </p:nvPr>
        </p:nvSpPr>
        <p:spPr>
          <a:xfrm>
            <a:off x="8523360" y="6380280"/>
            <a:ext cx="396720" cy="2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000" strike="noStrike" u="none">
                <a:solidFill>
                  <a:srgbClr val="91919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32FB243-F372-4A4B-9547-3F79030537A9}" type="slidenum">
              <a:rPr b="1" lang="en-US" sz="1000" strike="noStrike" u="none">
                <a:solidFill>
                  <a:srgbClr val="919191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115920" y="6651000"/>
            <a:ext cx="90280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indent="0">
              <a:spcBef>
                <a:spcPts val="499"/>
              </a:spcBef>
              <a:buNone/>
              <a:tabLst>
                <a:tab algn="l" pos="0"/>
                <a:tab algn="r" pos="857268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This presentation is for discussion purposes only.</a:t>
            </a: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	</a:t>
            </a: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 This presentation is not intended to obligate or commit Enron or its affiliates to execute any transaction or provide additional information. 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ar2" descr=""/>
          <p:cNvPicPr/>
          <p:nvPr/>
        </p:nvPicPr>
        <p:blipFill>
          <a:blip r:embed="rId2"/>
          <a:stretch/>
        </p:blipFill>
        <p:spPr>
          <a:xfrm>
            <a:off x="46080" y="0"/>
            <a:ext cx="1231920" cy="6699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"/>
          <p:cNvSpPr/>
          <p:nvPr/>
        </p:nvSpPr>
        <p:spPr>
          <a:xfrm>
            <a:off x="111600" y="6400080"/>
            <a:ext cx="9295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a69a9"/>
                </a:solidFill>
                <a:effectLst/>
                <a:uFillTx/>
                <a:latin typeface="Arial Narrow"/>
              </a:rPr>
              <a:t>CONFIDENTIAL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"/>
          <p:cNvSpPr/>
          <p:nvPr/>
        </p:nvSpPr>
        <p:spPr>
          <a:xfrm>
            <a:off x="8643960" y="6353280"/>
            <a:ext cx="290520" cy="293760"/>
          </a:xfrm>
          <a:custGeom>
            <a:avLst/>
            <a:gdLst>
              <a:gd name="textAreaLeft" fmla="*/ 14040 w 290520"/>
              <a:gd name="textAreaRight" fmla="*/ 276480 w 290520"/>
              <a:gd name="textAreaTop" fmla="*/ 14040 h 293760"/>
              <a:gd name="textAreaBottom" fmla="*/ 279720 h 293760"/>
            </a:gdLst>
            <a:ahLst/>
            <a:cxnLst/>
            <a:rect l="textAreaLeft" t="textAreaTop" r="textAreaRight" b="textAreaBottom"/>
            <a:pathLst>
              <a:path w="21600" h="21841">
                <a:moveTo>
                  <a:pt x="3600" y="0"/>
                </a:moveTo>
                <a:arcTo wR="3600" hR="3600" stAng="16200000" swAng="-5400000"/>
                <a:lnTo>
                  <a:pt x="0" y="18241"/>
                </a:lnTo>
                <a:arcTo wR="3600" hR="3600" stAng="10800000" swAng="-5400000"/>
                <a:lnTo>
                  <a:pt x="18000" y="2184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2844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2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368360" y="1663560"/>
            <a:ext cx="7578720" cy="435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17604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lnSpc>
                <a:spcPct val="90000"/>
              </a:lnSpc>
              <a:spcBef>
                <a:spcPts val="1463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lnSpc>
                <a:spcPct val="90000"/>
              </a:lnSpc>
              <a:spcBef>
                <a:spcPts val="1463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"/>
          <p:cNvSpPr/>
          <p:nvPr/>
        </p:nvSpPr>
        <p:spPr>
          <a:xfrm>
            <a:off x="1414440" y="1285920"/>
            <a:ext cx="7729560" cy="5220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0" bIns="36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sldNum" idx="4"/>
          </p:nvPr>
        </p:nvSpPr>
        <p:spPr>
          <a:xfrm>
            <a:off x="8523360" y="6380280"/>
            <a:ext cx="396720" cy="2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000" strike="noStrike" u="none">
                <a:solidFill>
                  <a:srgbClr val="91919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6AF3C3C-A9E7-4450-8E8F-611ECA9D45F9}" type="slidenum">
              <a:rPr b="1" lang="en-US" sz="1000" strike="noStrike" u="none">
                <a:solidFill>
                  <a:srgbClr val="919191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115920" y="6651000"/>
            <a:ext cx="90280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indent="0">
              <a:spcBef>
                <a:spcPts val="499"/>
              </a:spcBef>
              <a:buNone/>
              <a:tabLst>
                <a:tab algn="l" pos="0"/>
                <a:tab algn="r" pos="857268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This presentation is for discussion purposes only.</a:t>
            </a: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	</a:t>
            </a: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 This presentation is not intended to obligate or commit Enron or its affiliates to execute any transaction or provide additional information. 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ar2" descr=""/>
          <p:cNvPicPr/>
          <p:nvPr/>
        </p:nvPicPr>
        <p:blipFill>
          <a:blip r:embed="rId2"/>
          <a:stretch/>
        </p:blipFill>
        <p:spPr>
          <a:xfrm>
            <a:off x="46080" y="0"/>
            <a:ext cx="1231920" cy="6699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"/>
          <p:cNvSpPr/>
          <p:nvPr/>
        </p:nvSpPr>
        <p:spPr>
          <a:xfrm>
            <a:off x="115920" y="6665400"/>
            <a:ext cx="90280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spcBef>
                <a:spcPts val="499"/>
              </a:spcBef>
              <a:tabLst>
                <a:tab algn="l" pos="0"/>
                <a:tab algn="r" pos="857268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This presentation is for discussion purposes only.</a:t>
            </a: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	</a:t>
            </a: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 This presentation is not intended to obligate or commit Enron or its affiliates to execute any transaction or provide additional information. 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"/>
          <p:cNvSpPr/>
          <p:nvPr/>
        </p:nvSpPr>
        <p:spPr>
          <a:xfrm>
            <a:off x="111600" y="6400080"/>
            <a:ext cx="9295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a69a9"/>
                </a:solidFill>
                <a:effectLst/>
                <a:uFillTx/>
                <a:latin typeface="Arial Narrow"/>
              </a:rPr>
              <a:t>CONFIDENTIAL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339560" y="466200"/>
            <a:ext cx="71658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2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6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4520" indent="0" algn="ctr">
              <a:lnSpc>
                <a:spcPct val="95000"/>
              </a:lnSpc>
              <a:spcBef>
                <a:spcPts val="10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38360" algn="ctr">
              <a:lnSpc>
                <a:spcPct val="90000"/>
              </a:lnSpc>
              <a:spcBef>
                <a:spcPts val="964"/>
              </a:spcBef>
              <a:buClr>
                <a:srgbClr val="fe000c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algn="ctr">
              <a:spcBef>
                <a:spcPts val="499"/>
              </a:spcBef>
              <a:buClr>
                <a:srgbClr val="fe000c"/>
              </a:buClr>
              <a:buFont typeface="Arial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828800" algn="ctr">
              <a:spcBef>
                <a:spcPts val="499"/>
              </a:spcBef>
              <a:buClr>
                <a:srgbClr val="fe000c"/>
              </a:buClr>
              <a:buFont typeface="Arial"/>
              <a:buChar char="•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8288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8288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hyperlink" Target="http://www.pemex.com/index.html" TargetMode="External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3.wmf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6.wmf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8.wmf"/><Relationship Id="rId3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0.wmf"/><Relationship Id="rId5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1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3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24.wmf"/><Relationship Id="rId9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hyperlink" Target="http://www.noaa.gov/" TargetMode="External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7.wmf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8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9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30.wmf"/><Relationship Id="rId7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2.wmf"/><Relationship Id="rId3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33.wmf"/><Relationship Id="rId3" Type="http://schemas.openxmlformats.org/officeDocument/2006/relationships/slideLayout" Target="../slideLayouts/slideLayout4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34.wmf"/><Relationship Id="rId3" Type="http://schemas.openxmlformats.org/officeDocument/2006/relationships/slideLayout" Target="../slideLayouts/slideLayout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5.wmf"/><Relationship Id="rId3" Type="http://schemas.openxmlformats.org/officeDocument/2006/relationships/slideLayout" Target="../slideLayouts/slideLayout2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7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9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0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1.wmf"/><Relationship Id="rId1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"/>
          <p:cNvSpPr/>
          <p:nvPr/>
        </p:nvSpPr>
        <p:spPr>
          <a:xfrm>
            <a:off x="4971960" y="5646600"/>
            <a:ext cx="356868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October 24, 2001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1898640" y="3365640"/>
            <a:ext cx="6442200" cy="212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Prepared for: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Petr</a:t>
            </a:r>
            <a:r>
              <a:rPr b="1" lang="en-US" sz="2000" strike="noStrike" u="none">
                <a:solidFill>
                  <a:srgbClr val="0a69a9"/>
                </a:solidFill>
                <a:effectLst/>
                <a:uFillTx/>
                <a:latin typeface="Arial"/>
                <a:ea typeface="Times New Roman"/>
              </a:rPr>
              <a:t>ó</a:t>
            </a:r>
            <a:r>
              <a:rPr b="1" lang="en-US" sz="20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leos Mexicanos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Privileged and Confidential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0" name="LogoWh" descr=""/>
          <p:cNvPicPr/>
          <p:nvPr/>
        </p:nvPicPr>
        <p:blipFill>
          <a:blip r:embed="rId1"/>
          <a:stretch/>
        </p:blipFill>
        <p:spPr>
          <a:xfrm>
            <a:off x="4124160" y="309600"/>
            <a:ext cx="1659240" cy="1662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" name=""/>
          <p:cNvSpPr/>
          <p:nvPr/>
        </p:nvSpPr>
        <p:spPr>
          <a:xfrm>
            <a:off x="871560" y="1905120"/>
            <a:ext cx="8069400" cy="16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 </a:t>
            </a: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Overview of U.S. and U.S. West Energy Fundamentals and Business Opportunities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-3957480" y="308628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3" name="logo" descr="Logo Institucional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4697280" y="4264200"/>
            <a:ext cx="822600" cy="59364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Power Prices:  Historical and Forward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17" name=""/>
          <p:cNvGraphicFramePr/>
          <p:nvPr/>
        </p:nvGraphicFramePr>
        <p:xfrm>
          <a:off x="1700280" y="1482840"/>
          <a:ext cx="6607080" cy="50702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1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700280" y="1482840"/>
                    <a:ext cx="6607080" cy="5070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9" name=""/>
          <p:cNvSpPr/>
          <p:nvPr/>
        </p:nvSpPr>
        <p:spPr>
          <a:xfrm>
            <a:off x="2773440" y="2239920"/>
            <a:ext cx="792000" cy="1265400"/>
          </a:xfrm>
          <a:prstGeom prst="ellipse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4330800" y="2355840"/>
            <a:ext cx="2224080" cy="914400"/>
          </a:xfrm>
          <a:prstGeom prst="rect">
            <a:avLst/>
          </a:prstGeom>
          <a:solidFill>
            <a:srgbClr val="0a69a9"/>
          </a:solidFill>
          <a:ln w="12600">
            <a:solidFill>
              <a:srgbClr val="0a69a9"/>
            </a:solidFill>
            <a:miter/>
          </a:ln>
          <a:effectLst>
            <a:outerShdw dist="107932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forward market at that time was pointing to development/transportation as solution and ability to secure a rate of return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 flipH="1">
            <a:off x="3614400" y="2757600"/>
            <a:ext cx="593640" cy="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5443560" y="3454560"/>
            <a:ext cx="0" cy="142236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6C81097-325D-48E4-B862-8713847BE096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371600" y="4917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Western Snowpack Levels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124" name=""/>
          <p:cNvSpPr/>
          <p:nvPr/>
        </p:nvSpPr>
        <p:spPr>
          <a:xfrm>
            <a:off x="0" y="2154240"/>
            <a:ext cx="9144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25" name="snow0105" descr=""/>
          <p:cNvPicPr/>
          <p:nvPr/>
        </p:nvPicPr>
        <p:blipFill>
          <a:blip r:embed="rId1"/>
          <a:stretch/>
        </p:blipFill>
        <p:spPr>
          <a:xfrm>
            <a:off x="1550880" y="1457280"/>
            <a:ext cx="3191040" cy="4470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6" name="snow0005" descr=""/>
          <p:cNvPicPr/>
          <p:nvPr/>
        </p:nvPicPr>
        <p:blipFill>
          <a:blip r:embed="rId2"/>
          <a:stretch/>
        </p:blipFill>
        <p:spPr>
          <a:xfrm>
            <a:off x="5380200" y="1420920"/>
            <a:ext cx="3178080" cy="4451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838B9AB-F699-4DE2-A981-503200243DB5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WSCC Proposed Generation (in MW)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28" name=""/>
          <p:cNvGraphicFramePr/>
          <p:nvPr/>
        </p:nvGraphicFramePr>
        <p:xfrm>
          <a:off x="1600200" y="1689120"/>
          <a:ext cx="6918480" cy="39942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2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600200" y="1689120"/>
                    <a:ext cx="6918480" cy="3994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44DC9BD-363F-47E1-A148-127122900C3F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CEC Generation Report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pic>
        <p:nvPicPr>
          <p:cNvPr id="131" name="CUR-EXP-APP1" descr=""/>
          <p:cNvPicPr/>
          <p:nvPr/>
        </p:nvPicPr>
        <p:blipFill>
          <a:blip r:embed="rId1"/>
          <a:srcRect l="4540" t="7046" r="0" b="0"/>
          <a:stretch/>
        </p:blipFill>
        <p:spPr>
          <a:xfrm>
            <a:off x="2347920" y="1442880"/>
            <a:ext cx="5985000" cy="5096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EECB68E-3EF5-417C-83D7-E8B6CB9E3161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Gas Supply and Transportation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1368360" y="1663200"/>
            <a:ext cx="7578720" cy="5008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had to respond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! Fuel plans for natural gas were also caught up in market sentiment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Pipeline expansions appeared everywhere in the west to support development projects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0">
              <a:lnSpc>
                <a:spcPct val="90000"/>
              </a:lnSpc>
              <a:spcBef>
                <a:spcPts val="112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0">
              <a:lnSpc>
                <a:spcPct val="90000"/>
              </a:lnSpc>
              <a:spcBef>
                <a:spcPts val="112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Most of the contracted expansions were underpinned by generators with 2003 start dates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34" name=""/>
          <p:cNvGraphicFramePr/>
          <p:nvPr/>
        </p:nvGraphicFramePr>
        <p:xfrm>
          <a:off x="1552680" y="3103560"/>
          <a:ext cx="6929280" cy="2781360"/>
        </p:xfrm>
        <a:graphic>
          <a:graphicData uri="http://schemas.openxmlformats.org/drawingml/2006/table">
            <a:tbl>
              <a:tblPr/>
              <a:tblGrid>
                <a:gridCol w="1560240"/>
                <a:gridCol w="1398600"/>
                <a:gridCol w="1039680"/>
                <a:gridCol w="1219320"/>
                <a:gridCol w="1711440"/>
              </a:tblGrid>
              <a:tr h="42300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Open Season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Term/Obligation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Estimated Tariff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Probability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Estimated Start Date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</a:tr>
              <a:tr h="2584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Southern Trails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15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$0.52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&lt; 30%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May 2002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</a:tr>
              <a:tr h="2584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Ruby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15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$0.87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50/50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Late 2004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</a:tr>
              <a:tr h="2584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PGT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30/52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$0.42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90%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Nov. 2002/2003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584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TW – Red Rock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5/15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$0.68/$0.38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90%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June 2002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</a:tr>
              <a:tr h="2584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TW – Sun Devil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15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$0.34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50/50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June 2005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584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Sonoran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20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$0.39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50/50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May 2004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</a:tr>
              <a:tr h="2584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Kern River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10/15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$0.70/$0.57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90%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May 2003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746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North Baja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7/25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$0.29/$0.35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100%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June/Sept 2002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eff1b1"/>
                    </a:solidFill>
                  </a:tcPr>
                </a:tc>
              </a:tr>
              <a:tr h="2743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El Paso (ENA)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2.5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$0.33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100%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Jan 2003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6642C58-3332-4A3F-B776-9DBFBE32DC30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1371600" y="1476360"/>
            <a:ext cx="77724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Dry Gas Production</a:t>
            </a:r>
            <a:br>
              <a:rPr sz="20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(Tcf)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>
            <a:off x="5081760" y="5564880"/>
            <a:ext cx="2311200" cy="6890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8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Domestic production flat with increasing levels of gas drilling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37" name=""/>
          <p:cNvGraphicFramePr/>
          <p:nvPr/>
        </p:nvGraphicFramePr>
        <p:xfrm>
          <a:off x="1797120" y="1523880"/>
          <a:ext cx="7018200" cy="3905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797120" y="1523880"/>
                    <a:ext cx="7018200" cy="3905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39" name=""/>
          <p:cNvGrpSpPr/>
          <p:nvPr/>
        </p:nvGrpSpPr>
        <p:grpSpPr>
          <a:xfrm>
            <a:off x="4971960" y="5261040"/>
            <a:ext cx="2505240" cy="358200"/>
            <a:chOff x="4971960" y="5261040"/>
            <a:chExt cx="2505240" cy="358200"/>
          </a:xfrm>
        </p:grpSpPr>
        <p:sp>
          <p:nvSpPr>
            <p:cNvPr id="140" name=""/>
            <p:cNvSpPr/>
            <p:nvPr/>
          </p:nvSpPr>
          <p:spPr>
            <a:xfrm>
              <a:off x="4971960" y="5439960"/>
              <a:ext cx="2494440" cy="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" name=""/>
            <p:cNvSpPr/>
            <p:nvPr/>
          </p:nvSpPr>
          <p:spPr>
            <a:xfrm>
              <a:off x="7477200" y="5261040"/>
              <a:ext cx="0" cy="35820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4973040" y="5261040"/>
              <a:ext cx="0" cy="35820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43" name=""/>
          <p:cNvSpPr/>
          <p:nvPr/>
        </p:nvSpPr>
        <p:spPr>
          <a:xfrm>
            <a:off x="1328760" y="566640"/>
            <a:ext cx="7561080" cy="93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Slowing Growth in U.S. Gas Supply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DA3511E-7937-4369-9898-505CD0A14957}" type="slidenum">
              <a:t>15</a:t>
            </a:fld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"/>
          <p:cNvSpPr/>
          <p:nvPr/>
        </p:nvSpPr>
        <p:spPr>
          <a:xfrm>
            <a:off x="1177920" y="1598760"/>
            <a:ext cx="549576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marL="235080" indent="-235080">
              <a:lnSpc>
                <a:spcPct val="100000"/>
              </a:lnSpc>
              <a:buClr>
                <a:srgbClr val="0a69a9"/>
              </a:buClr>
              <a:buSzPct val="120000"/>
              <a:buFont typeface="Arial"/>
              <a:buChar char="•"/>
              <a:tabLst>
                <a:tab algn="l" pos="40989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Drilling Has Peaked -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5151600" y="4133880"/>
            <a:ext cx="1023840" cy="8712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6" name=""/>
          <p:cNvGrpSpPr/>
          <p:nvPr/>
        </p:nvGrpSpPr>
        <p:grpSpPr>
          <a:xfrm>
            <a:off x="4970520" y="1407600"/>
            <a:ext cx="3527280" cy="1420560"/>
            <a:chOff x="4970520" y="1407600"/>
            <a:chExt cx="3527280" cy="1420560"/>
          </a:xfrm>
        </p:grpSpPr>
        <p:sp>
          <p:nvSpPr>
            <p:cNvPr id="147" name=""/>
            <p:cNvSpPr/>
            <p:nvPr/>
          </p:nvSpPr>
          <p:spPr>
            <a:xfrm>
              <a:off x="4970520" y="1407600"/>
              <a:ext cx="3527280" cy="138996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U.S. Gas Rigs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    Onshore        Offshore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High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Low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Current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5538600" y="2233440"/>
              <a:ext cx="284328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" name=""/>
            <p:cNvSpPr/>
            <p:nvPr/>
          </p:nvSpPr>
          <p:spPr>
            <a:xfrm>
              <a:off x="5562360" y="2516040"/>
              <a:ext cx="280044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5894280" y="1963440"/>
              <a:ext cx="1800" cy="804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" name=""/>
            <p:cNvSpPr/>
            <p:nvPr/>
          </p:nvSpPr>
          <p:spPr>
            <a:xfrm flipH="1">
              <a:off x="7210440" y="1982520"/>
              <a:ext cx="1440" cy="7923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" name=""/>
            <p:cNvSpPr/>
            <p:nvPr/>
          </p:nvSpPr>
          <p:spPr>
            <a:xfrm>
              <a:off x="6032520" y="1914840"/>
              <a:ext cx="10872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942 (7/13/01)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" name=""/>
            <p:cNvSpPr/>
            <p:nvPr/>
          </p:nvSpPr>
          <p:spPr>
            <a:xfrm>
              <a:off x="6026040" y="2254680"/>
              <a:ext cx="10872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318 (4/23/99)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" name=""/>
            <p:cNvSpPr/>
            <p:nvPr/>
          </p:nvSpPr>
          <p:spPr>
            <a:xfrm>
              <a:off x="6406200" y="2551320"/>
              <a:ext cx="43488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824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" name=""/>
            <p:cNvSpPr/>
            <p:nvPr/>
          </p:nvSpPr>
          <p:spPr>
            <a:xfrm>
              <a:off x="7323120" y="1924200"/>
              <a:ext cx="10872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134 (3/23/00)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" name=""/>
            <p:cNvSpPr/>
            <p:nvPr/>
          </p:nvSpPr>
          <p:spPr>
            <a:xfrm>
              <a:off x="7347240" y="2233800"/>
              <a:ext cx="10026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38 (5/14/99)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7641360" y="2545200"/>
              <a:ext cx="43488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112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58" name=""/>
          <p:cNvSpPr/>
          <p:nvPr/>
        </p:nvSpPr>
        <p:spPr>
          <a:xfrm>
            <a:off x="1177920" y="3693960"/>
            <a:ext cx="39895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5080" indent="-235080">
              <a:lnSpc>
                <a:spcPct val="100000"/>
              </a:lnSpc>
              <a:spcBef>
                <a:spcPts val="1125"/>
              </a:spcBef>
              <a:buClr>
                <a:srgbClr val="0a69a9"/>
              </a:buClr>
              <a:buSzPct val="120000"/>
              <a:buFont typeface="Arial"/>
              <a:buChar char="•"/>
              <a:tabLst>
                <a:tab algn="l" pos="422928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Decline Rates Up -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/>
          <p:nvPr/>
        </p:nvSpPr>
        <p:spPr>
          <a:xfrm>
            <a:off x="1177920" y="5006880"/>
            <a:ext cx="4309920" cy="78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5080" indent="-235080">
              <a:lnSpc>
                <a:spcPct val="100000"/>
              </a:lnSpc>
              <a:spcBef>
                <a:spcPts val="1125"/>
              </a:spcBef>
              <a:buClr>
                <a:srgbClr val="0a69a9"/>
              </a:buClr>
              <a:buSzPct val="120000"/>
              <a:buFont typeface="Arial"/>
              <a:buChar char="•"/>
              <a:tabLst>
                <a:tab algn="l" pos="434484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Numerous Major Plays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434484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Working -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4970520" y="3693960"/>
            <a:ext cx="39891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422928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increasing by double in the major areas over the past decade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4970520" y="2890800"/>
            <a:ext cx="3554280" cy="42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422928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 rig count increases, rig efficiency and initial production rates decrease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1328760" y="566640"/>
            <a:ext cx="7561080" cy="93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More Difficult to Increase U.S. Production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4970520" y="4992840"/>
            <a:ext cx="39891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422928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big plays becoming more remote and capital intensive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B89CAC1-2027-4DF3-A85C-9D9241A983B3}" type="slidenum">
              <a:t>16</a:t>
            </a:fld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1328400" y="304920"/>
            <a:ext cx="7561080" cy="1498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Market Fundamentals: What Happened?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1368360" y="1663560"/>
            <a:ext cx="7578720" cy="435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123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Demand Side Management: Everybody backed off!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23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Pricing Pressure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Industrial load: shut down/bankrupt!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Hydro: peak pressure but made their way through  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regionally—Weather was normal!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California price caps: downward pressure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Conservation: everybody pitched in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Storage response: 10 week record injection of 100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Bcf/week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23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started to believe the shortage was over! Prices fell for term and daily markets… aggressively!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23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23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6" name=""/>
          <p:cNvSpPr/>
          <p:nvPr/>
        </p:nvSpPr>
        <p:spPr>
          <a:xfrm>
            <a:off x="2103480" y="2598840"/>
            <a:ext cx="298440" cy="365040"/>
          </a:xfrm>
          <a:prstGeom prst="downArrow">
            <a:avLst>
              <a:gd name="adj1" fmla="val 50000"/>
              <a:gd name="adj2" fmla="val 30579"/>
            </a:avLst>
          </a:prstGeom>
          <a:solidFill>
            <a:srgbClr val="fe000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2068560" y="4043520"/>
            <a:ext cx="298440" cy="365040"/>
          </a:xfrm>
          <a:prstGeom prst="downArrow">
            <a:avLst>
              <a:gd name="adj1" fmla="val 50000"/>
              <a:gd name="adj2" fmla="val 30579"/>
            </a:avLst>
          </a:prstGeom>
          <a:solidFill>
            <a:srgbClr val="fe000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2060640" y="4545000"/>
            <a:ext cx="298440" cy="365040"/>
          </a:xfrm>
          <a:prstGeom prst="downArrow">
            <a:avLst>
              <a:gd name="adj1" fmla="val 50000"/>
              <a:gd name="adj2" fmla="val 30579"/>
            </a:avLst>
          </a:prstGeom>
          <a:solidFill>
            <a:srgbClr val="fe000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2081160" y="3040200"/>
            <a:ext cx="298440" cy="365040"/>
          </a:xfrm>
          <a:prstGeom prst="downArrow">
            <a:avLst>
              <a:gd name="adj1" fmla="val 50000"/>
              <a:gd name="adj2" fmla="val 30579"/>
            </a:avLst>
          </a:prstGeom>
          <a:solidFill>
            <a:srgbClr val="fe000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>
            <a:off x="2058840" y="3586320"/>
            <a:ext cx="298440" cy="365040"/>
          </a:xfrm>
          <a:prstGeom prst="downArrow">
            <a:avLst>
              <a:gd name="adj1" fmla="val 50000"/>
              <a:gd name="adj2" fmla="val 30579"/>
            </a:avLst>
          </a:prstGeom>
          <a:solidFill>
            <a:srgbClr val="fe000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BB17796-7D54-4608-977C-61D417C41F5C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371600" y="448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U.S. Storage Overview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172" name=""/>
          <p:cNvSpPr/>
          <p:nvPr/>
        </p:nvSpPr>
        <p:spPr>
          <a:xfrm>
            <a:off x="5141880" y="1542960"/>
            <a:ext cx="3352680" cy="47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Rapid Pace Continues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Strong storage levels reflective of weak fundamentals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Unprecedented level of injections have been a critical factor in market declines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As of October 14, the year-over-year storage surplus was 471 Bcf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3,042 Bcf in inventory with 2 weeks left in injection season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High probability of reaching 11/5/98 storage high of 3,094 Bcf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73" name=""/>
          <p:cNvGraphicFramePr/>
          <p:nvPr/>
        </p:nvGraphicFramePr>
        <p:xfrm>
          <a:off x="1103400" y="1444680"/>
          <a:ext cx="3886200" cy="2743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7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03400" y="1444680"/>
                    <a:ext cx="3886200" cy="2743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5" name=""/>
          <p:cNvGraphicFramePr/>
          <p:nvPr/>
        </p:nvGraphicFramePr>
        <p:xfrm>
          <a:off x="1160640" y="4114800"/>
          <a:ext cx="3733560" cy="27432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7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160640" y="4114800"/>
                    <a:ext cx="3733560" cy="2743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E624843-CCDB-4F4C-8BED-1F12B1222742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371600" y="52200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U.S. Electric Power Use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78" name=""/>
          <p:cNvGraphicFramePr/>
          <p:nvPr/>
        </p:nvGraphicFramePr>
        <p:xfrm>
          <a:off x="963720" y="1219320"/>
          <a:ext cx="3628800" cy="2533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7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63720" y="1219320"/>
                    <a:ext cx="3628800" cy="2533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0" name=""/>
          <p:cNvGraphicFramePr/>
          <p:nvPr/>
        </p:nvGraphicFramePr>
        <p:xfrm>
          <a:off x="977760" y="3790800"/>
          <a:ext cx="3629160" cy="25336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8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977760" y="3790800"/>
                    <a:ext cx="3629160" cy="2533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2" name=""/>
          <p:cNvGraphicFramePr/>
          <p:nvPr/>
        </p:nvGraphicFramePr>
        <p:xfrm>
          <a:off x="4741920" y="3733920"/>
          <a:ext cx="3628800" cy="25336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83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741920" y="3733920"/>
                    <a:ext cx="3628800" cy="2533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4" name=""/>
          <p:cNvGraphicFramePr/>
          <p:nvPr/>
        </p:nvGraphicFramePr>
        <p:xfrm>
          <a:off x="4670280" y="1204920"/>
          <a:ext cx="3629160" cy="25336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85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4670280" y="1204920"/>
                    <a:ext cx="3629160" cy="2533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86" name=""/>
          <p:cNvGrpSpPr/>
          <p:nvPr/>
        </p:nvGrpSpPr>
        <p:grpSpPr>
          <a:xfrm>
            <a:off x="7848720" y="630360"/>
            <a:ext cx="990360" cy="581400"/>
            <a:chOff x="7848720" y="630360"/>
            <a:chExt cx="990360" cy="581400"/>
          </a:xfrm>
        </p:grpSpPr>
        <p:grpSp>
          <p:nvGrpSpPr>
            <p:cNvPr id="187" name=""/>
            <p:cNvGrpSpPr/>
            <p:nvPr/>
          </p:nvGrpSpPr>
          <p:grpSpPr>
            <a:xfrm>
              <a:off x="7848720" y="630360"/>
              <a:ext cx="990360" cy="276840"/>
              <a:chOff x="7848720" y="630360"/>
              <a:chExt cx="990360" cy="276840"/>
            </a:xfrm>
          </p:grpSpPr>
          <p:sp>
            <p:nvSpPr>
              <p:cNvPr id="188" name=""/>
              <p:cNvSpPr/>
              <p:nvPr/>
            </p:nvSpPr>
            <p:spPr>
              <a:xfrm>
                <a:off x="7848720" y="782640"/>
                <a:ext cx="380880" cy="0"/>
              </a:xfrm>
              <a:prstGeom prst="line">
                <a:avLst/>
              </a:prstGeom>
              <a:ln w="28440">
                <a:solidFill>
                  <a:srgbClr val="0000ff"/>
                </a:solidFill>
                <a:prstDash val="sysDot"/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9" name=""/>
              <p:cNvSpPr/>
              <p:nvPr/>
            </p:nvSpPr>
            <p:spPr>
              <a:xfrm>
                <a:off x="8229600" y="630360"/>
                <a:ext cx="60948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1999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90" name=""/>
            <p:cNvGrpSpPr/>
            <p:nvPr/>
          </p:nvGrpSpPr>
          <p:grpSpPr>
            <a:xfrm>
              <a:off x="7848720" y="782640"/>
              <a:ext cx="990360" cy="276840"/>
              <a:chOff x="7848720" y="782640"/>
              <a:chExt cx="990360" cy="276840"/>
            </a:xfrm>
          </p:grpSpPr>
          <p:sp>
            <p:nvSpPr>
              <p:cNvPr id="191" name=""/>
              <p:cNvSpPr/>
              <p:nvPr/>
            </p:nvSpPr>
            <p:spPr>
              <a:xfrm>
                <a:off x="7848720" y="934920"/>
                <a:ext cx="380880" cy="0"/>
              </a:xfrm>
              <a:prstGeom prst="line">
                <a:avLst/>
              </a:prstGeom>
              <a:ln w="28440">
                <a:solidFill>
                  <a:srgbClr val="008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2" name=""/>
              <p:cNvSpPr/>
              <p:nvPr/>
            </p:nvSpPr>
            <p:spPr>
              <a:xfrm>
                <a:off x="8229600" y="782640"/>
                <a:ext cx="60948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2000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93" name=""/>
            <p:cNvGrpSpPr/>
            <p:nvPr/>
          </p:nvGrpSpPr>
          <p:grpSpPr>
            <a:xfrm>
              <a:off x="7848720" y="934920"/>
              <a:ext cx="990360" cy="276840"/>
              <a:chOff x="7848720" y="934920"/>
              <a:chExt cx="990360" cy="276840"/>
            </a:xfrm>
          </p:grpSpPr>
          <p:sp>
            <p:nvSpPr>
              <p:cNvPr id="194" name=""/>
              <p:cNvSpPr/>
              <p:nvPr/>
            </p:nvSpPr>
            <p:spPr>
              <a:xfrm>
                <a:off x="7848720" y="1087200"/>
                <a:ext cx="380880" cy="0"/>
              </a:xfrm>
              <a:prstGeom prst="line">
                <a:avLst/>
              </a:prstGeom>
              <a:ln w="2844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" name=""/>
              <p:cNvSpPr/>
              <p:nvPr/>
            </p:nvSpPr>
            <p:spPr>
              <a:xfrm>
                <a:off x="8229600" y="934920"/>
                <a:ext cx="60948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2001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5308FE8-66CB-4B1E-8A98-225FF120AC23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Agenda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1168560" y="1927080"/>
            <a:ext cx="7578720" cy="4091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95360" indent="-495360">
              <a:lnSpc>
                <a:spcPct val="90000"/>
              </a:lnSpc>
              <a:spcBef>
                <a:spcPts val="1349"/>
              </a:spcBef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Overview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95360" indent="-495360">
              <a:lnSpc>
                <a:spcPct val="90000"/>
              </a:lnSpc>
              <a:spcBef>
                <a:spcPts val="1349"/>
              </a:spcBef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Fundamentals Overview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95360" indent="-495360">
              <a:lnSpc>
                <a:spcPct val="90000"/>
              </a:lnSpc>
              <a:spcBef>
                <a:spcPts val="1349"/>
              </a:spcBef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Western Energy Issues for Pemex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95360" indent="-495360">
              <a:lnSpc>
                <a:spcPct val="90000"/>
              </a:lnSpc>
              <a:spcBef>
                <a:spcPts val="1349"/>
              </a:spcBef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Pemex/Enron Marketing Opportunities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0E109F0-545B-4851-8C24-627AB851839F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1371600" y="50760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Moderate Summer Weather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197" name=""/>
          <p:cNvSpPr/>
          <p:nvPr/>
        </p:nvSpPr>
        <p:spPr>
          <a:xfrm>
            <a:off x="0" y="3049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" name=""/>
          <p:cNvSpPr/>
          <p:nvPr/>
        </p:nvSpPr>
        <p:spPr>
          <a:xfrm>
            <a:off x="0" y="3049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" name=""/>
          <p:cNvSpPr/>
          <p:nvPr/>
        </p:nvSpPr>
        <p:spPr>
          <a:xfrm>
            <a:off x="0" y="31284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00" name="3monthustanom" descr="U.S. 3-Month Temperature Departure Graphic"/>
          <p:cNvPicPr/>
          <p:nvPr/>
        </p:nvPicPr>
        <p:blipFill>
          <a:blip r:embed="rId1"/>
          <a:stretch/>
        </p:blipFill>
        <p:spPr>
          <a:xfrm>
            <a:off x="1752480" y="1371600"/>
            <a:ext cx="6394680" cy="432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1" name="noaalogo" descr="NOAA Homepage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7769160" y="1535040"/>
            <a:ext cx="1143000" cy="925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678A6D2-8E9C-4F51-8B84-6EEAB013D5A7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Power Prices:  Historical and Forward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03" name=""/>
          <p:cNvGraphicFramePr/>
          <p:nvPr/>
        </p:nvGraphicFramePr>
        <p:xfrm>
          <a:off x="1846440" y="1512720"/>
          <a:ext cx="6607080" cy="50706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0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846440" y="1512720"/>
                    <a:ext cx="6607080" cy="5070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05" name=""/>
          <p:cNvSpPr/>
          <p:nvPr/>
        </p:nvSpPr>
        <p:spPr>
          <a:xfrm>
            <a:off x="4175280" y="2682720"/>
            <a:ext cx="1768320" cy="1173240"/>
          </a:xfrm>
          <a:prstGeom prst="rect">
            <a:avLst/>
          </a:prstGeom>
          <a:solidFill>
            <a:srgbClr val="008240"/>
          </a:solidFill>
          <a:ln w="12600">
            <a:solidFill>
              <a:srgbClr val="008240"/>
            </a:solidFill>
            <a:miter/>
          </a:ln>
          <a:effectLst>
            <a:outerShdw dist="107932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From the time in Jan ’01 that all the decisions were made, to today, the market developed a different theory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" name=""/>
          <p:cNvSpPr/>
          <p:nvPr/>
        </p:nvSpPr>
        <p:spPr>
          <a:xfrm>
            <a:off x="3048120" y="3521160"/>
            <a:ext cx="685800" cy="2087640"/>
          </a:xfrm>
          <a:prstGeom prst="ellipse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"/>
          <p:cNvSpPr/>
          <p:nvPr/>
        </p:nvSpPr>
        <p:spPr>
          <a:xfrm flipH="1">
            <a:off x="3870000" y="3946680"/>
            <a:ext cx="777960" cy="396720"/>
          </a:xfrm>
          <a:prstGeom prst="line">
            <a:avLst/>
          </a:prstGeom>
          <a:ln w="3168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A13EE93-654D-45AE-8BDB-E7E507398A39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Fundamentals Conclusions</a:t>
            </a:r>
            <a:endParaRPr b="1" i="1" lang="en-US" sz="32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1382760" y="1736640"/>
            <a:ext cx="7578720" cy="435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Despite expectations of a continued bullish price environment, fundamentals have actually pushed prices down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supply, though on the upswing, is not the primary driver of this bearish environment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Similarly, unremarkable weather has not sparked a demand rally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weak economy combined with successful conservation efforts are key drivers in pushing down demand and prices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resulting rapid pace of injections has set the stage for record inventories going into the withdrawal season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14453EB-6C9E-4DBD-8145-981C8841AD83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3.  Western Energy Issues for Pemex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1266840" y="1547640"/>
            <a:ext cx="7578720" cy="435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1463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Will there be continued excess U.S. supply available for export to Mexico?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463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Will new domestic capacity need to be built to accommodate forecasted generation growth?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10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Are there infrastructure constraints within the Pemex system?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463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Is western based gas supply competitive relative to South Texas sources?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463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 constraints will arise with the forecasted generation growth on both sides of the border?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0">
              <a:lnSpc>
                <a:spcPct val="90000"/>
              </a:lnSpc>
              <a:spcBef>
                <a:spcPts val="1463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1225AA1-46F4-49F6-A155-4CF380F9B2E4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" name=""/>
          <p:cNvGraphicFramePr/>
          <p:nvPr/>
        </p:nvGraphicFramePr>
        <p:xfrm>
          <a:off x="798480" y="1257480"/>
          <a:ext cx="4070520" cy="2869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1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98480" y="1257480"/>
                    <a:ext cx="4070520" cy="2869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214" name=""/>
          <p:cNvGrpSpPr/>
          <p:nvPr/>
        </p:nvGrpSpPr>
        <p:grpSpPr>
          <a:xfrm>
            <a:off x="2449440" y="2035800"/>
            <a:ext cx="2238480" cy="1140480"/>
            <a:chOff x="2449440" y="2035800"/>
            <a:chExt cx="2238480" cy="1140480"/>
          </a:xfrm>
        </p:grpSpPr>
        <p:sp>
          <p:nvSpPr>
            <p:cNvPr id="215" name=""/>
            <p:cNvSpPr/>
            <p:nvPr/>
          </p:nvSpPr>
          <p:spPr>
            <a:xfrm rot="20320200">
              <a:off x="2620800" y="2455560"/>
              <a:ext cx="2073240" cy="355680"/>
            </a:xfrm>
            <a:prstGeom prst="rightArrow">
              <a:avLst>
                <a:gd name="adj1" fmla="val 50000"/>
                <a:gd name="adj2" fmla="val 147127"/>
              </a:avLst>
            </a:prstGeom>
            <a:gradFill rotWithShape="0">
              <a:gsLst>
                <a:gs pos="0">
                  <a:srgbClr val="0a69a9"/>
                </a:gs>
                <a:gs pos="100000">
                  <a:srgbClr val="e7f0f6"/>
                </a:gs>
              </a:gsLst>
              <a:lin ang="8100000"/>
            </a:gradFill>
            <a:ln w="12600">
              <a:solidFill>
                <a:srgbClr val="000000"/>
              </a:solidFill>
              <a:miter/>
            </a:ln>
            <a:effectLst>
              <a:outerShdw dist="107932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" name=""/>
            <p:cNvSpPr/>
            <p:nvPr/>
          </p:nvSpPr>
          <p:spPr>
            <a:xfrm rot="20320200">
              <a:off x="2511360" y="2219040"/>
              <a:ext cx="1112760" cy="551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9.22% CAGR in Canadian Imports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7" name=""/>
          <p:cNvSpPr/>
          <p:nvPr/>
        </p:nvSpPr>
        <p:spPr>
          <a:xfrm>
            <a:off x="4764240" y="2009880"/>
            <a:ext cx="4190760" cy="24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spcBef>
                <a:spcPts val="1001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U.S. market is highly dependent on Canadian supply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001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Over 56% of Canadian gas is exported to the U.S.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001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As Canadian exports to the U.S. increase, so will U.S. exports to Canada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001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This increases the potential for exports to Mexico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18" name=""/>
          <p:cNvGraphicFramePr/>
          <p:nvPr/>
        </p:nvGraphicFramePr>
        <p:xfrm>
          <a:off x="1082520" y="4208400"/>
          <a:ext cx="3810240" cy="23623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1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082520" y="4208400"/>
                    <a:ext cx="3810240" cy="2362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1063440" y="304560"/>
            <a:ext cx="80802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The Canadian Supply Factor </a:t>
            </a:r>
            <a:endParaRPr b="1" i="1" lang="en-US" sz="32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221" name=""/>
          <p:cNvSpPr/>
          <p:nvPr/>
        </p:nvSpPr>
        <p:spPr>
          <a:xfrm>
            <a:off x="4803840" y="1397160"/>
            <a:ext cx="4048200" cy="95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Importance of Canadian Supply for U.S. Mexico Gas Trade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22" name=""/>
          <p:cNvGraphicFramePr/>
          <p:nvPr/>
        </p:nvGraphicFramePr>
        <p:xfrm>
          <a:off x="4923000" y="4230720"/>
          <a:ext cx="3809880" cy="23623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223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923000" y="4230720"/>
                    <a:ext cx="3809880" cy="2362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78F3C36-5F47-42AA-9A4C-1A1D6D337871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Mexico New Generation Sites</a:t>
            </a:r>
            <a:endParaRPr b="1" i="1" lang="en-US" sz="32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pic>
        <p:nvPicPr>
          <p:cNvPr id="225" name="northmexgen" descr=""/>
          <p:cNvPicPr/>
          <p:nvPr/>
        </p:nvPicPr>
        <p:blipFill>
          <a:blip r:embed="rId1"/>
          <a:stretch/>
        </p:blipFill>
        <p:spPr>
          <a:xfrm>
            <a:off x="1774800" y="1352520"/>
            <a:ext cx="6610320" cy="510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4D25875-BE90-46DB-9ACE-D0368A4AE37C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1314360" y="262080"/>
            <a:ext cx="7524720" cy="931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Proposed Generation Fuel Requirements in U.S. Southwest vs. Mexico </a:t>
            </a:r>
            <a:endParaRPr b="1" i="1" lang="en-US" sz="24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27" name=""/>
          <p:cNvGraphicFramePr/>
          <p:nvPr/>
        </p:nvGraphicFramePr>
        <p:xfrm>
          <a:off x="1263600" y="1528920"/>
          <a:ext cx="7648560" cy="4819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2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63600" y="1528920"/>
                    <a:ext cx="7648560" cy="4819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7D8C2BA-DE2C-4A5F-9367-069DCBC51620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Western Region Interstate Pipeline Expansions</a:t>
            </a:r>
            <a:endParaRPr b="1" i="1" lang="en-US" sz="24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30" name=""/>
          <p:cNvGraphicFramePr/>
          <p:nvPr/>
        </p:nvGraphicFramePr>
        <p:xfrm>
          <a:off x="1235160" y="1722600"/>
          <a:ext cx="7329240" cy="3409920"/>
        </p:xfrm>
        <a:graphic>
          <a:graphicData uri="http://schemas.openxmlformats.org/drawingml/2006/table">
            <a:tbl>
              <a:tblPr/>
              <a:tblGrid>
                <a:gridCol w="1865160"/>
                <a:gridCol w="1398600"/>
                <a:gridCol w="1040040"/>
                <a:gridCol w="1218960"/>
                <a:gridCol w="1806480"/>
              </a:tblGrid>
              <a:tr h="41580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Project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Term/Obligation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MMcf/d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Probability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Estimated Start Date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</a:tr>
              <a:tr h="3715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Southern Trails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15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80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&lt; 30%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May 2002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</a:tr>
              <a:tr h="37296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Ruby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15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500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50/50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Late 2004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</a:tr>
              <a:tr h="3715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PGT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30/52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360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90%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Nov. 2002/2003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15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TW – Red Rock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5/15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150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90%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June 2002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</a:tr>
              <a:tr h="3715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TW – Sun Devil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15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540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50/50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June 2005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296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Sonoran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20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750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50/50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May 2004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</a:tr>
              <a:tr h="34596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Kern River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10/15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900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90%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May 2003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1616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North Baja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7/25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500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100%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June/Sept 2002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eff1b1"/>
                    </a:solidFill>
                  </a:tcPr>
                </a:tc>
              </a:tr>
            </a:tbl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67CBA17-7D68-4859-84AD-1DFE3DAC777F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El Paso – A Lost Capacity Opportunity?</a:t>
            </a:r>
            <a:endParaRPr b="1" i="1" lang="en-US" sz="30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1368360" y="1663560"/>
            <a:ext cx="7578720" cy="435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1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EPNG confronted with multitude of controversial issues: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96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Marketing affiliate violations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96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Receipt point allocation process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96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Full Requirements vs. CD Shipper rights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96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Requests for demand charge reimbursement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EPNG frozen until all issues resolved – unable to add new load due to customer protests and intervention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Are expansions of Samalayuca and Willcox on hold?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C161344-C880-4071-937F-FF1F4D20A1EE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EPNG’s Failed Expansion Efforts</a:t>
            </a:r>
            <a:endParaRPr b="1" i="1" lang="en-US" sz="32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1382760" y="1736640"/>
            <a:ext cx="7578720" cy="435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1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Lack of interest and shipper protests have stymied El Paso’s expansion efforts: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96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500 MMcf/d Daggett to Ehrenberg: bi-directional lateral priced at $.10/mmbtu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96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320 MMcf/d Power Up Line 2000 from Permian Basin only – was to serve south leg load at rolled in rate + 5% fuel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0D71003-61D1-433A-B639-46BB55814C49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1.  Enron Overview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1324080" y="2011320"/>
            <a:ext cx="7578720" cy="435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1463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Structure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463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Market Position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0">
              <a:lnSpc>
                <a:spcPct val="90000"/>
              </a:lnSpc>
              <a:spcBef>
                <a:spcPts val="1463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0">
              <a:lnSpc>
                <a:spcPct val="90000"/>
              </a:lnSpc>
              <a:spcBef>
                <a:spcPts val="1463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6B90B40-9060-4C1C-ABA2-F8CF81C87287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EPNG Expanded Access to Mexico</a:t>
            </a:r>
            <a:endParaRPr b="1" i="1" lang="en-US" sz="32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1368360" y="1663560"/>
            <a:ext cx="7578720" cy="435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80000"/>
              </a:lnSpc>
              <a:spcBef>
                <a:spcPts val="1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Willcox Lateral: 130 MMcf/day to CFE Projects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85000"/>
              </a:lnSpc>
              <a:spcBef>
                <a:spcPts val="96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 Fresnal/Union Fenosa: 50 MMcf/d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85000"/>
              </a:lnSpc>
              <a:spcBef>
                <a:spcPts val="96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Hermosilla 1: 40 MMcf/d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85000"/>
              </a:lnSpc>
              <a:spcBef>
                <a:spcPts val="96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Hermosilla 2: Union Fenosa 40 MMcf/d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0000"/>
              </a:lnSpc>
              <a:spcBef>
                <a:spcPts val="1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Pemex/El Paso Samalayuca Lateral: 208 MMcf/d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85000"/>
              </a:lnSpc>
              <a:spcBef>
                <a:spcPts val="96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Gasoductos/Pemex Pipeline to CFE/Samalayuca power plant: 168 MMcf/d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85000"/>
              </a:lnSpc>
              <a:spcBef>
                <a:spcPts val="96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Pemex: 40 MMcf/d for Juarez and Chihuahua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0000"/>
              </a:lnSpc>
              <a:spcBef>
                <a:spcPts val="1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Planned expansion to Samalayuca by 100 MMcf/d for Pemex to serve CFE’s Chihuahua II (60 MMcf/d) and El Encino (40 MMcf/d)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EE9F0F3-F5E4-4035-BA13-FE23E2EBD45B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North Baja</a:t>
            </a:r>
            <a:endParaRPr b="1" i="1" lang="en-US" sz="32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1368360" y="1663560"/>
            <a:ext cx="7578720" cy="435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80000"/>
              </a:lnSpc>
              <a:spcBef>
                <a:spcPts val="1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PG&amp;E/Sempra International JV for 500 MMcf/d from Ehrenberg to Tijuana, Mexico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0000"/>
              </a:lnSpc>
              <a:spcBef>
                <a:spcPts val="1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FERC application filed 300 MMcf/d of contracts: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85000"/>
              </a:lnSpc>
              <a:spcBef>
                <a:spcPts val="96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InterGen (CFE) 135 MMcf/d for 25 years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85000"/>
              </a:lnSpc>
              <a:spcBef>
                <a:spcPts val="96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CEG Energy (PG&amp;E) 48 MMcf/d Otay Mesa for 25 years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85000"/>
              </a:lnSpc>
              <a:spcBef>
                <a:spcPts val="96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Gasoducto Rosarita (CFE) 65-95 MMcf/d for 7 years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85000"/>
              </a:lnSpc>
              <a:spcBef>
                <a:spcPts val="96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Distrito de Gas Natural de Mexicali 17-25 MMcf/d for 20 years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0000"/>
              </a:lnSpc>
              <a:spcBef>
                <a:spcPts val="1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CFE and Termoelectrical de Mexicali have contracted for the remaining 200 MMcf/d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81DF849-E40F-4CF6-AE2B-9CBD22F0AE4C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Race to Fill North Baja</a:t>
            </a:r>
            <a:endParaRPr b="1" i="1" lang="en-US" sz="32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1368360" y="1663560"/>
            <a:ext cx="7578720" cy="435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1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Currently EPNG only supply source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EPNG not able to expand until controversy resolved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Must have primary delivery point designation at North Baja to avoid curtailment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Point competes with markets at SoCal Ehrenberg for supply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Are there alternatives to EPNG?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C2CB64E-0F78-4FC8-9173-2CA927AFCCCA}" type="slidenum">
              <a:t>32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1319040" y="552600"/>
            <a:ext cx="8071200" cy="931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Current Pipeline Utilization for Export to Mexico</a:t>
            </a:r>
            <a:endParaRPr b="1" i="1" lang="en-US" sz="26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42" name=""/>
          <p:cNvGraphicFramePr/>
          <p:nvPr/>
        </p:nvGraphicFramePr>
        <p:xfrm>
          <a:off x="914400" y="1447920"/>
          <a:ext cx="8880480" cy="50101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4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14400" y="1447920"/>
                    <a:ext cx="8880480" cy="501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6F43C0D-CA7A-4F5B-BAE8-72A343815308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Pipeline Delivery Capacity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45" name=""/>
          <p:cNvGraphicFramePr/>
          <p:nvPr/>
        </p:nvGraphicFramePr>
        <p:xfrm>
          <a:off x="1447920" y="2819520"/>
          <a:ext cx="7315200" cy="31874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4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7920" y="2819520"/>
                    <a:ext cx="7315200" cy="3187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7" name=""/>
          <p:cNvSpPr/>
          <p:nvPr/>
        </p:nvSpPr>
        <p:spPr>
          <a:xfrm>
            <a:off x="1619280" y="1617840"/>
            <a:ext cx="6896160" cy="955440"/>
          </a:xfrm>
          <a:prstGeom prst="rect">
            <a:avLst/>
          </a:prstGeom>
          <a:solidFill>
            <a:srgbClr val="ffff99"/>
          </a:solidFill>
          <a:ln w="12600">
            <a:solidFill>
              <a:srgbClr val="000000"/>
            </a:solidFill>
            <a:miter/>
          </a:ln>
          <a:effectLst>
            <a:outerShdw dist="107932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Pipeline Delivery Capacity = 2,008 mmcf/d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 are takeaway limitations?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Why is capacity so much greater than imports?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2F7A191-E98F-497D-8D3C-086F7379BA2F}" type="slidenum">
              <a:t>34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81524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Is Western Based Supply Competitive?</a:t>
            </a:r>
            <a:endParaRPr b="1" i="1" lang="en-US" sz="32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49" name=""/>
          <p:cNvGraphicFramePr/>
          <p:nvPr/>
        </p:nvGraphicFramePr>
        <p:xfrm>
          <a:off x="1670040" y="1666800"/>
          <a:ext cx="3889440" cy="4351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670040" y="1666800"/>
                    <a:ext cx="3889440" cy="4351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1" name=""/>
          <p:cNvSpPr/>
          <p:nvPr/>
        </p:nvSpPr>
        <p:spPr>
          <a:xfrm>
            <a:off x="5432400" y="1919160"/>
            <a:ext cx="3352680" cy="366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Ship Channel Price Drives Competition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Ship Channel index is at a premium relative to El Paso San Juan 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Over the previous twelve months this premium, on average, has been $0.48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Will San Juan gas continue to be competitive on a delivered basis?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FC387A0-F123-45D5-BE69-25A326930AB0}" type="slidenum">
              <a:t>35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Issues and Opportunities</a:t>
            </a:r>
            <a:endParaRPr b="1" i="1" lang="en-US" sz="32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1368360" y="1663560"/>
            <a:ext cx="7578720" cy="435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13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Major Hurdles for Pemex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EPNG saddled with conflict between full requirements and CD shippers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South Leg generation and exports to Mexico compete for capacity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0">
              <a:lnSpc>
                <a:spcPct val="90000"/>
              </a:lnSpc>
              <a:spcBef>
                <a:spcPts val="13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3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Opportunities for Enron/Pemex Partnership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Facilitate immediate capacity solution to export gas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Diversification of supply portfolio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C98AF0A-76DF-4E1D-9C72-19364EC0C49D}" type="slidenum">
              <a:t>36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Next Steps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pic>
        <p:nvPicPr>
          <p:cNvPr id="255" name="" descr=""/>
          <p:cNvPicPr/>
          <p:nvPr/>
        </p:nvPicPr>
        <p:blipFill>
          <a:blip r:embed="rId1"/>
          <a:stretch/>
        </p:blipFill>
        <p:spPr>
          <a:xfrm>
            <a:off x="1704960" y="1590840"/>
            <a:ext cx="4127400" cy="3238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6" name=""/>
          <p:cNvSpPr/>
          <p:nvPr/>
        </p:nvSpPr>
        <p:spPr>
          <a:xfrm>
            <a:off x="3581280" y="2286000"/>
            <a:ext cx="0" cy="990720"/>
          </a:xfrm>
          <a:prstGeom prst="line">
            <a:avLst/>
          </a:prstGeom>
          <a:ln w="76320">
            <a:solidFill>
              <a:srgbClr val="ff00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" name=""/>
          <p:cNvSpPr/>
          <p:nvPr/>
        </p:nvSpPr>
        <p:spPr>
          <a:xfrm>
            <a:off x="7191360" y="2048040"/>
            <a:ext cx="0" cy="2286000"/>
          </a:xfrm>
          <a:prstGeom prst="line">
            <a:avLst/>
          </a:prstGeom>
          <a:ln w="76320">
            <a:solidFill>
              <a:srgbClr val="ff00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" name=""/>
          <p:cNvSpPr/>
          <p:nvPr/>
        </p:nvSpPr>
        <p:spPr>
          <a:xfrm>
            <a:off x="5972040" y="1514520"/>
            <a:ext cx="2286000" cy="380880"/>
          </a:xfrm>
          <a:prstGeom prst="rect">
            <a:avLst/>
          </a:prstGeom>
          <a:solidFill>
            <a:srgbClr val="0a69a9"/>
          </a:solidFill>
          <a:ln w="12600">
            <a:solidFill>
              <a:srgbClr val="000000"/>
            </a:solidFill>
            <a:miter/>
          </a:ln>
          <a:effectLst>
            <a:outerShdw dist="107932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North America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" name=""/>
          <p:cNvSpPr/>
          <p:nvPr/>
        </p:nvSpPr>
        <p:spPr>
          <a:xfrm>
            <a:off x="5972040" y="2962440"/>
            <a:ext cx="2286000" cy="380880"/>
          </a:xfrm>
          <a:prstGeom prst="rect">
            <a:avLst/>
          </a:prstGeom>
          <a:solidFill>
            <a:srgbClr val="0a69a9"/>
          </a:solidFill>
          <a:ln w="12600">
            <a:solidFill>
              <a:srgbClr val="000000"/>
            </a:solidFill>
            <a:miter/>
          </a:ln>
          <a:effectLst>
            <a:outerShdw dist="107932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Pemex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" name=""/>
          <p:cNvSpPr/>
          <p:nvPr/>
        </p:nvSpPr>
        <p:spPr>
          <a:xfrm>
            <a:off x="5972040" y="4410000"/>
            <a:ext cx="2286000" cy="381240"/>
          </a:xfrm>
          <a:prstGeom prst="rect">
            <a:avLst/>
          </a:prstGeom>
          <a:solidFill>
            <a:srgbClr val="0a69a9"/>
          </a:solidFill>
          <a:ln w="12600">
            <a:solidFill>
              <a:srgbClr val="000000"/>
            </a:solidFill>
            <a:miter/>
          </a:ln>
          <a:effectLst>
            <a:outerShdw dist="107932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Mexico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" name=""/>
          <p:cNvSpPr/>
          <p:nvPr/>
        </p:nvSpPr>
        <p:spPr>
          <a:xfrm flipH="1" flipV="1">
            <a:off x="3733920" y="2743200"/>
            <a:ext cx="2133360" cy="83808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" name=""/>
          <p:cNvSpPr/>
          <p:nvPr/>
        </p:nvSpPr>
        <p:spPr>
          <a:xfrm>
            <a:off x="1766880" y="5000760"/>
            <a:ext cx="6400800" cy="12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a69a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Marketing and Transportation Plan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spcBef>
                <a:spcPts val="751"/>
              </a:spcBef>
              <a:buClr>
                <a:srgbClr val="0a69a9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Identify core needs (Pemex)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spcBef>
                <a:spcPts val="751"/>
              </a:spcBef>
              <a:buClr>
                <a:srgbClr val="0a69a9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Develop a plan to deliver products and services to meet those needs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spcBef>
                <a:spcPts val="751"/>
              </a:spcBef>
              <a:buClr>
                <a:srgbClr val="0a69a9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Implement strategic and logistical solutions to Pemex by leveraging the strong working relationship between ENA-West and Enron Mexico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A1BFF3D-06B7-4767-B1B0-CC554B46FF02}" type="slidenum">
              <a:t>37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Enron Contacts</a:t>
            </a:r>
            <a:endParaRPr b="1" i="1" lang="en-US" sz="32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264" name=""/>
          <p:cNvSpPr/>
          <p:nvPr/>
        </p:nvSpPr>
        <p:spPr>
          <a:xfrm>
            <a:off x="1349280" y="2424240"/>
            <a:ext cx="3354480" cy="21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West Gas Origination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Barry Tycholiz, Vice President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Stephanie Miller, Director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Phil Polsky, Associate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" name=""/>
          <p:cNvSpPr/>
          <p:nvPr/>
        </p:nvSpPr>
        <p:spPr>
          <a:xfrm>
            <a:off x="5121360" y="2424240"/>
            <a:ext cx="3354480" cy="246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Mexico Origination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Jaime Williams-Quintero, Co-President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Steve Irvin – Co-President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Agustin Perez-Miranda, Manager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30789A6-3E45-46C2-B6F3-CAAB9EC53705}" type="slidenum">
              <a:t>38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ENE_COLOR2" descr=""/>
          <p:cNvPicPr/>
          <p:nvPr/>
        </p:nvPicPr>
        <p:blipFill>
          <a:blip r:embed="rId1"/>
          <a:stretch/>
        </p:blipFill>
        <p:spPr>
          <a:xfrm>
            <a:off x="4114800" y="1447920"/>
            <a:ext cx="1530360" cy="1377720"/>
          </a:xfrm>
          <a:prstGeom prst="rect">
            <a:avLst/>
          </a:prstGeom>
          <a:noFill/>
          <a:ln w="0">
            <a:noFill/>
          </a:ln>
          <a:effectLst>
            <a:outerShdw dist="107932" dir="2700000" blurRad="0" rotWithShape="0">
              <a:srgbClr val="808080"/>
            </a:outerShdw>
          </a:effectLst>
        </p:spPr>
      </p:pic>
      <p:sp>
        <p:nvSpPr>
          <p:cNvPr id="39" name=""/>
          <p:cNvSpPr/>
          <p:nvPr/>
        </p:nvSpPr>
        <p:spPr>
          <a:xfrm>
            <a:off x="4876920" y="2819520"/>
            <a:ext cx="0" cy="76176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828800" y="3200400"/>
            <a:ext cx="61722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1828800" y="3200400"/>
            <a:ext cx="0" cy="3808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8001000" y="3200400"/>
            <a:ext cx="0" cy="3808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1371600" y="3581280"/>
            <a:ext cx="1523880" cy="914400"/>
          </a:xfrm>
          <a:prstGeom prst="rect">
            <a:avLst/>
          </a:prstGeom>
          <a:solidFill>
            <a:srgbClr val="0099ff"/>
          </a:solidFill>
          <a:ln w="12600">
            <a:solidFill>
              <a:srgbClr val="000000"/>
            </a:solidFill>
            <a:miter/>
          </a:ln>
          <a:effectLst>
            <a:outerShdw dist="107932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Wholesale 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4114800" y="3581280"/>
            <a:ext cx="1523880" cy="914400"/>
          </a:xfrm>
          <a:prstGeom prst="rect">
            <a:avLst/>
          </a:prstGeom>
          <a:solidFill>
            <a:srgbClr val="0099ff"/>
          </a:solidFill>
          <a:ln w="12600">
            <a:solidFill>
              <a:srgbClr val="000000"/>
            </a:solidFill>
            <a:miter/>
          </a:ln>
          <a:effectLst>
            <a:outerShdw dist="107932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Global 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6934320" y="3581280"/>
            <a:ext cx="1523880" cy="914400"/>
          </a:xfrm>
          <a:prstGeom prst="rect">
            <a:avLst/>
          </a:prstGeom>
          <a:solidFill>
            <a:srgbClr val="0099ff"/>
          </a:solidFill>
          <a:ln w="12600">
            <a:solidFill>
              <a:srgbClr val="000000"/>
            </a:solidFill>
            <a:miter/>
          </a:ln>
          <a:effectLst>
            <a:outerShdw dist="107932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Energy 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1295280" y="4648320"/>
            <a:ext cx="2210040" cy="179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89"/>
              </a:spcBef>
              <a:buClr>
                <a:srgbClr val="0099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Enron Americas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89"/>
              </a:spcBef>
              <a:buClr>
                <a:srgbClr val="0099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Enron Europe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89"/>
              </a:spcBef>
              <a:buClr>
                <a:srgbClr val="0099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Enron Net Works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89"/>
              </a:spcBef>
              <a:buClr>
                <a:srgbClr val="0099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Enron Global Markets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89"/>
              </a:spcBef>
              <a:buClr>
                <a:srgbClr val="0099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Enron Industrial Markets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89"/>
              </a:spcBef>
              <a:buClr>
                <a:srgbClr val="0099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Enron Broadband 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Services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4038480" y="4578480"/>
            <a:ext cx="2210040" cy="153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89"/>
              </a:spcBef>
              <a:buClr>
                <a:srgbClr val="0099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Enron Global Assets and 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Services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89"/>
              </a:spcBef>
              <a:buClr>
                <a:srgbClr val="0099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Portland General Electric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89"/>
              </a:spcBef>
              <a:buClr>
                <a:srgbClr val="0099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Azurix Water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89"/>
              </a:spcBef>
              <a:buClr>
                <a:srgbClr val="0099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EOTT Energy Corporation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89"/>
              </a:spcBef>
              <a:buClr>
                <a:srgbClr val="0099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Enron Wind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6705720" y="4648320"/>
            <a:ext cx="20574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89"/>
              </a:spcBef>
              <a:buClr>
                <a:srgbClr val="0099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Retail Energy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1328760" y="566640"/>
            <a:ext cx="7561080" cy="93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Enron Corporate Structure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2F78985-C93E-4A4A-B9B9-84756EA84ACF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"/>
          <p:cNvGraphicFramePr/>
          <p:nvPr/>
        </p:nvGraphicFramePr>
        <p:xfrm>
          <a:off x="830160" y="1371600"/>
          <a:ext cx="7886880" cy="4730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30160" y="1371600"/>
                    <a:ext cx="7886880" cy="4730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Enron Ranked at the Top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53" name=""/>
          <p:cNvSpPr/>
          <p:nvPr/>
        </p:nvSpPr>
        <p:spPr>
          <a:xfrm>
            <a:off x="2057400" y="6019920"/>
            <a:ext cx="5943600" cy="609480"/>
          </a:xfrm>
          <a:prstGeom prst="rect">
            <a:avLst/>
          </a:prstGeom>
          <a:solidFill>
            <a:srgbClr val="fe000c"/>
          </a:solidFill>
          <a:ln w="12600">
            <a:solidFill>
              <a:srgbClr val="000000"/>
            </a:solidFill>
            <a:miter/>
          </a:ln>
          <a:effectLst>
            <a:outerShdw dist="107932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ranked 7</a:t>
            </a:r>
            <a:r>
              <a:rPr b="1" lang="en-US" sz="1600" strike="noStrike" u="none" baseline="30000">
                <a:solidFill>
                  <a:srgbClr val="ffffff"/>
                </a:solidFill>
                <a:effectLst/>
                <a:uFillTx/>
                <a:latin typeface="Arial"/>
              </a:rPr>
              <a:t>th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on the Fortune 500 List of America’s Largest Corporations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EBBBA40-CE15-47F5-8007-E6829C7DEE50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Enron Wholesale Gas Network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pic>
        <p:nvPicPr>
          <p:cNvPr id="55" name="Enron%20Wholesale%20Gas%20Network" descr=""/>
          <p:cNvPicPr/>
          <p:nvPr/>
        </p:nvPicPr>
        <p:blipFill>
          <a:blip r:embed="rId1"/>
          <a:stretch/>
        </p:blipFill>
        <p:spPr>
          <a:xfrm>
            <a:off x="1676520" y="1447920"/>
            <a:ext cx="6858000" cy="514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6" name=""/>
          <p:cNvSpPr/>
          <p:nvPr/>
        </p:nvSpPr>
        <p:spPr>
          <a:xfrm>
            <a:off x="7162920" y="1676520"/>
            <a:ext cx="1747800" cy="1644480"/>
          </a:xfrm>
          <a:prstGeom prst="rect">
            <a:avLst/>
          </a:prstGeom>
          <a:solidFill>
            <a:srgbClr val="ffffff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7733520" y="1676520"/>
            <a:ext cx="705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Central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8" name=""/>
          <p:cNvGraphicFramePr/>
          <p:nvPr/>
        </p:nvGraphicFramePr>
        <p:xfrm>
          <a:off x="7148520" y="1908000"/>
          <a:ext cx="1835280" cy="13338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9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7148520" y="1908000"/>
                    <a:ext cx="1835280" cy="1333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0" name=""/>
          <p:cNvSpPr/>
          <p:nvPr/>
        </p:nvSpPr>
        <p:spPr>
          <a:xfrm>
            <a:off x="7524360" y="243828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2.3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7442640" y="3048120"/>
            <a:ext cx="462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8230320" y="3048120"/>
            <a:ext cx="462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8286120" y="198108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5.9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7848720" y="2594520"/>
            <a:ext cx="520560" cy="246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156%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7162920" y="3505320"/>
            <a:ext cx="1746000" cy="1644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66" name=""/>
          <p:cNvGraphicFramePr/>
          <p:nvPr/>
        </p:nvGraphicFramePr>
        <p:xfrm>
          <a:off x="7238880" y="3733920"/>
          <a:ext cx="1652760" cy="139680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7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7238880" y="3733920"/>
                    <a:ext cx="1652760" cy="1396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8" name=""/>
          <p:cNvSpPr/>
          <p:nvPr/>
        </p:nvSpPr>
        <p:spPr>
          <a:xfrm>
            <a:off x="7822800" y="3505320"/>
            <a:ext cx="502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7520400" y="406224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4.1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8280720" y="362124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7.4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7518960" y="4876920"/>
            <a:ext cx="462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8204760" y="4876920"/>
            <a:ext cx="462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7783560" y="4464000"/>
            <a:ext cx="639720" cy="2541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80%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4506840" y="5064120"/>
            <a:ext cx="39600" cy="9540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solidFill>
            <a:srgbClr val="ffe80f"/>
          </a:solidFill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4506840" y="5064120"/>
            <a:ext cx="39600" cy="9540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solidFill>
            <a:srgbClr val="ffe80f"/>
          </a:solidFill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4506840" y="5064120"/>
            <a:ext cx="39600" cy="9540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solidFill>
            <a:srgbClr val="ffe80f"/>
          </a:solidFill>
          <a:ln w="11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4506840" y="5064120"/>
            <a:ext cx="39600" cy="9540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solidFill>
            <a:srgbClr val="ffe80f"/>
          </a:solidFill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4654440" y="5105520"/>
            <a:ext cx="114480" cy="147600"/>
          </a:xfrm>
          <a:custGeom>
            <a:avLst/>
            <a:gdLst/>
            <a:ahLst/>
            <a:rect l="l" t="t" r="r" b="b"/>
            <a:pathLst>
              <a:path w="141" h="177">
                <a:moveTo>
                  <a:pt x="141" y="21"/>
                </a:moveTo>
                <a:lnTo>
                  <a:pt x="140" y="0"/>
                </a:lnTo>
                <a:lnTo>
                  <a:pt x="18" y="14"/>
                </a:lnTo>
                <a:lnTo>
                  <a:pt x="14" y="16"/>
                </a:lnTo>
                <a:lnTo>
                  <a:pt x="11" y="18"/>
                </a:lnTo>
                <a:lnTo>
                  <a:pt x="7" y="25"/>
                </a:lnTo>
                <a:lnTo>
                  <a:pt x="0" y="176"/>
                </a:lnTo>
                <a:lnTo>
                  <a:pt x="21" y="177"/>
                </a:lnTo>
                <a:lnTo>
                  <a:pt x="28" y="27"/>
                </a:lnTo>
                <a:lnTo>
                  <a:pt x="21" y="34"/>
                </a:lnTo>
                <a:lnTo>
                  <a:pt x="25" y="32"/>
                </a:lnTo>
                <a:lnTo>
                  <a:pt x="28" y="25"/>
                </a:lnTo>
                <a:lnTo>
                  <a:pt x="18" y="25"/>
                </a:lnTo>
                <a:lnTo>
                  <a:pt x="19" y="36"/>
                </a:lnTo>
                <a:lnTo>
                  <a:pt x="141" y="21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>
            <a:off x="4654440" y="5105520"/>
            <a:ext cx="114480" cy="147600"/>
          </a:xfrm>
          <a:custGeom>
            <a:avLst/>
            <a:gdLst/>
            <a:ahLst/>
            <a:rect l="l" t="t" r="r" b="b"/>
            <a:pathLst>
              <a:path w="141" h="177">
                <a:moveTo>
                  <a:pt x="141" y="21"/>
                </a:moveTo>
                <a:lnTo>
                  <a:pt x="140" y="0"/>
                </a:lnTo>
                <a:lnTo>
                  <a:pt x="18" y="14"/>
                </a:lnTo>
                <a:lnTo>
                  <a:pt x="14" y="16"/>
                </a:lnTo>
                <a:lnTo>
                  <a:pt x="11" y="18"/>
                </a:lnTo>
                <a:lnTo>
                  <a:pt x="7" y="25"/>
                </a:lnTo>
                <a:lnTo>
                  <a:pt x="0" y="176"/>
                </a:lnTo>
                <a:lnTo>
                  <a:pt x="21" y="177"/>
                </a:lnTo>
                <a:lnTo>
                  <a:pt x="28" y="27"/>
                </a:lnTo>
                <a:lnTo>
                  <a:pt x="21" y="34"/>
                </a:lnTo>
                <a:lnTo>
                  <a:pt x="25" y="32"/>
                </a:lnTo>
                <a:lnTo>
                  <a:pt x="28" y="25"/>
                </a:lnTo>
                <a:lnTo>
                  <a:pt x="18" y="25"/>
                </a:lnTo>
                <a:lnTo>
                  <a:pt x="19" y="36"/>
                </a:lnTo>
                <a:lnTo>
                  <a:pt x="141" y="21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4344840" y="5378400"/>
            <a:ext cx="184320" cy="20340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4344840" y="5378400"/>
            <a:ext cx="184320" cy="20340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5181480" y="5029200"/>
            <a:ext cx="1592280" cy="1644480"/>
          </a:xfrm>
          <a:prstGeom prst="rect">
            <a:avLst/>
          </a:prstGeom>
          <a:solidFill>
            <a:srgbClr val="ffffff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3" name=""/>
          <p:cNvGraphicFramePr/>
          <p:nvPr/>
        </p:nvGraphicFramePr>
        <p:xfrm>
          <a:off x="5257800" y="5181480"/>
          <a:ext cx="1467000" cy="14637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84" name="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5257800" y="5181480"/>
                    <a:ext cx="1467000" cy="146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5" name=""/>
          <p:cNvSpPr/>
          <p:nvPr/>
        </p:nvSpPr>
        <p:spPr>
          <a:xfrm>
            <a:off x="5604840" y="5029200"/>
            <a:ext cx="612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Texas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5487480" y="548640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2.0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6154200" y="518148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2.7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5461560" y="6400800"/>
            <a:ext cx="462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6096600" y="6400800"/>
            <a:ext cx="462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5715000" y="5947200"/>
            <a:ext cx="519120" cy="246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35%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1143000" y="3505320"/>
            <a:ext cx="1589040" cy="1644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92" name=""/>
          <p:cNvGraphicFramePr/>
          <p:nvPr/>
        </p:nvGraphicFramePr>
        <p:xfrm>
          <a:off x="1143000" y="3581280"/>
          <a:ext cx="1620720" cy="160812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93" name="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1143000" y="3581280"/>
                    <a:ext cx="1620720" cy="1608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4" name=""/>
          <p:cNvSpPr/>
          <p:nvPr/>
        </p:nvSpPr>
        <p:spPr>
          <a:xfrm>
            <a:off x="1571400" y="3505320"/>
            <a:ext cx="544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West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2115720" y="373392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2.4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1296000" y="4952880"/>
            <a:ext cx="462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2134080" y="4952880"/>
            <a:ext cx="462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1600200" y="4499280"/>
            <a:ext cx="638280" cy="246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118%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1371600" y="4267080"/>
            <a:ext cx="4222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1.1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1143000" y="1676520"/>
            <a:ext cx="1585800" cy="1644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01" name=""/>
          <p:cNvGraphicFramePr/>
          <p:nvPr/>
        </p:nvGraphicFramePr>
        <p:xfrm>
          <a:off x="1143000" y="1676520"/>
          <a:ext cx="1614600" cy="16905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02" name="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1143000" y="1676520"/>
                    <a:ext cx="1614600" cy="169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3" name=""/>
          <p:cNvSpPr/>
          <p:nvPr/>
        </p:nvSpPr>
        <p:spPr>
          <a:xfrm>
            <a:off x="1346760" y="3124080"/>
            <a:ext cx="462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1483920" y="1676520"/>
            <a:ext cx="731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Canada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1449000" y="213372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4.4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2134800" y="182880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6.3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2134080" y="3124080"/>
            <a:ext cx="462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1600200" y="2518200"/>
            <a:ext cx="644400" cy="246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43%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3124080" y="1676520"/>
            <a:ext cx="3657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(Volumes in Bcf/d)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03C0B0B-4D46-47C4-826B-E7AA81B82204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Transportation and Distribution Services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pic>
        <p:nvPicPr>
          <p:cNvPr id="111" name="ETS" descr=""/>
          <p:cNvPicPr/>
          <p:nvPr/>
        </p:nvPicPr>
        <p:blipFill>
          <a:blip r:embed="rId1"/>
          <a:stretch/>
        </p:blipFill>
        <p:spPr>
          <a:xfrm>
            <a:off x="1219320" y="1371600"/>
            <a:ext cx="7315200" cy="5486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E60839D-9674-4FE5-9AFB-B65D3F3938AC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2.  Market Fundamentals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1324080" y="2011320"/>
            <a:ext cx="7578720" cy="435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1463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 happened in 2000/early 2001?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463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 is going on today?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0">
              <a:lnSpc>
                <a:spcPct val="90000"/>
              </a:lnSpc>
              <a:spcBef>
                <a:spcPts val="1463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0">
              <a:lnSpc>
                <a:spcPct val="90000"/>
              </a:lnSpc>
              <a:spcBef>
                <a:spcPts val="1463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00F3E83-089A-47DA-B482-5B255D638AF9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Market Fundamentals</a:t>
            </a:r>
            <a:endParaRPr b="1" i="1" lang="en-US" sz="26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1368360" y="1663560"/>
            <a:ext cx="7578720" cy="435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1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 and early 2001: The market looked short gas, short power generation and short hydro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176040">
              <a:lnSpc>
                <a:spcPct val="90000"/>
              </a:lnSpc>
              <a:spcBef>
                <a:spcPts val="876"/>
              </a:spcBef>
              <a:buClr>
                <a:srgbClr val="0a69a9"/>
              </a:buClr>
              <a:buFont typeface="Wingdings" charset="2"/>
              <a:buChar char="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AGA’s were low starting in the winter of 2000 and by Jan 2001, gas levels were 350 Bcf behind the previous year and 310 Bcf behind the 7 year average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176040">
              <a:lnSpc>
                <a:spcPct val="90000"/>
              </a:lnSpc>
              <a:spcBef>
                <a:spcPts val="876"/>
              </a:spcBef>
              <a:buClr>
                <a:srgbClr val="0a69a9"/>
              </a:buClr>
              <a:buFont typeface="Wingdings" charset="2"/>
              <a:buChar char="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Hydro conditions among one of the lowest since modern records began in 1929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176040">
              <a:lnSpc>
                <a:spcPct val="90000"/>
              </a:lnSpc>
              <a:spcBef>
                <a:spcPts val="876"/>
              </a:spcBef>
              <a:buClr>
                <a:srgbClr val="0a69a9"/>
              </a:buClr>
              <a:buFont typeface="Wingdings" charset="2"/>
              <a:buChar char="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There were no signs of immediate relief!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markets were supportive of new generation solutions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176040">
              <a:lnSpc>
                <a:spcPct val="90000"/>
              </a:lnSpc>
              <a:spcBef>
                <a:spcPts val="1049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641235C-D71F-4DDE-AFAF-DA7111810542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31794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1998-02-10T05:43:42Z</dcterms:created>
  <dc:creator>Phil Polsky</dc:creator>
  <dc:description/>
  <dc:language>en-US</dc:language>
  <cp:lastModifiedBy>Philip Polsky</cp:lastModifiedBy>
  <cp:lastPrinted>2001-04-10T09:07:22Z</cp:lastPrinted>
  <dcterms:modified xsi:type="dcterms:W3CDTF">2001-10-23T22:08:00Z</dcterms:modified>
  <cp:revision>496</cp:revision>
  <dc:subject/>
  <dc:title>PowerPoint Presentation</dc:title>
</cp:coreProperties>
</file>