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2801600" cy="6858000"/>
  <p:notesSz cx="6994525" cy="120237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733040" y="-106560"/>
            <a:ext cx="1048572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093760" y="1397160"/>
            <a:ext cx="97473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" name=""/>
          <p:cNvSpPr/>
          <p:nvPr/>
        </p:nvSpPr>
        <p:spPr>
          <a:xfrm>
            <a:off x="566640" y="846000"/>
            <a:ext cx="1192860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076800" y="6504120"/>
            <a:ext cx="6508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54040" y="-106560"/>
            <a:ext cx="1048536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EES Past Due Process (Outsource Provider)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3087720" y="2170080"/>
            <a:ext cx="1219320" cy="1724040"/>
            <a:chOff x="3087720" y="2170080"/>
            <a:chExt cx="1219320" cy="1724040"/>
          </a:xfrm>
        </p:grpSpPr>
        <p:sp>
          <p:nvSpPr>
            <p:cNvPr id="6" name=""/>
            <p:cNvSpPr/>
            <p:nvPr/>
          </p:nvSpPr>
          <p:spPr>
            <a:xfrm>
              <a:off x="3152880" y="2170080"/>
              <a:ext cx="1120680" cy="1675440"/>
            </a:xfrm>
            <a:custGeom>
              <a:avLst/>
              <a:gdLst>
                <a:gd name="textAreaLeft" fmla="*/ 54720 w 1120680"/>
                <a:gd name="textAreaRight" fmla="*/ 1065960 w 1120680"/>
                <a:gd name="textAreaTop" fmla="*/ 54720 h 1675440"/>
                <a:gd name="textAreaBottom" fmla="*/ 1620720 h 1675440"/>
              </a:gdLst>
              <a:ahLst/>
              <a:cxnLst/>
              <a:rect l="textAreaLeft" t="textAreaTop" r="textAreaRight" b="textAreaBottom"/>
              <a:pathLst>
                <a:path w="21600" h="32289">
                  <a:moveTo>
                    <a:pt x="3600" y="0"/>
                  </a:moveTo>
                  <a:arcTo wR="3600" hR="3600" stAng="16200000" swAng="-5400000"/>
                  <a:lnTo>
                    <a:pt x="0" y="28689"/>
                  </a:lnTo>
                  <a:arcTo wR="3600" hR="3600" stAng="10800000" swAng="-5400000"/>
                  <a:lnTo>
                    <a:pt x="18000" y="32289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 rot="5400000">
              <a:off x="3596400" y="1715760"/>
              <a:ext cx="198720" cy="1117440"/>
            </a:xfrm>
            <a:custGeom>
              <a:avLst/>
              <a:gdLst>
                <a:gd name="textAreaLeft" fmla="*/ 58320 w 198720"/>
                <a:gd name="textAreaRight" fmla="*/ 199080 w 198720"/>
                <a:gd name="textAreaTop" fmla="*/ 63360 h 1117440"/>
                <a:gd name="textAreaBottom" fmla="*/ 1054080 h 111744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0800" y="0"/>
                    <a:pt x="0" y="1229"/>
                    <a:pt x="0" y="2457"/>
                  </a:cubicBezTo>
                  <a:lnTo>
                    <a:pt x="0" y="19143"/>
                  </a:lnTo>
                  <a:cubicBezTo>
                    <a:pt x="0" y="20372"/>
                    <a:pt x="10800" y="21600"/>
                    <a:pt x="21600" y="21600"/>
                  </a:cubicBez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087720" y="2573280"/>
              <a:ext cx="1219320" cy="1320840"/>
            </a:xfrm>
            <a:custGeom>
              <a:avLst/>
              <a:gdLst>
                <a:gd name="textAreaLeft" fmla="*/ 59400 w 1219320"/>
                <a:gd name="textAreaRight" fmla="*/ 1159920 w 1219320"/>
                <a:gd name="textAreaTop" fmla="*/ 59400 h 1320840"/>
                <a:gd name="textAreaBottom" fmla="*/ 1261440 h 1320840"/>
              </a:gdLst>
              <a:ahLst/>
              <a:cxnLst/>
              <a:rect l="textAreaLeft" t="textAreaTop" r="textAreaRight" b="textAreaBottom"/>
              <a:pathLst>
                <a:path w="21600" h="23398">
                  <a:moveTo>
                    <a:pt x="3600" y="0"/>
                  </a:moveTo>
                  <a:arcTo wR="3600" hR="3600" stAng="16200000" swAng="-5400000"/>
                  <a:lnTo>
                    <a:pt x="0" y="19798"/>
                  </a:lnTo>
                  <a:arcTo wR="3600" hR="3600" stAng="10800000" swAng="-5400000"/>
                  <a:lnTo>
                    <a:pt x="18000" y="2339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Send Final Notice Letter with notification of Termination Date to customer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 Broken payment plan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141720" y="2327760"/>
              <a:ext cx="1127160" cy="28476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133800" y="2187000"/>
              <a:ext cx="1117440" cy="369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RECV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"/>
          <p:cNvSpPr/>
          <p:nvPr/>
        </p:nvSpPr>
        <p:spPr>
          <a:xfrm>
            <a:off x="4365720" y="2011320"/>
            <a:ext cx="0" cy="1770120"/>
          </a:xfrm>
          <a:prstGeom prst="line">
            <a:avLst/>
          </a:prstGeom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1782720" y="2008080"/>
            <a:ext cx="1257120" cy="1770120"/>
            <a:chOff x="1782720" y="2008080"/>
            <a:chExt cx="1257120" cy="1770120"/>
          </a:xfrm>
        </p:grpSpPr>
        <p:sp>
          <p:nvSpPr>
            <p:cNvPr id="13" name=""/>
            <p:cNvSpPr/>
            <p:nvPr/>
          </p:nvSpPr>
          <p:spPr>
            <a:xfrm>
              <a:off x="1817640" y="2168280"/>
              <a:ext cx="1120680" cy="1408320"/>
            </a:xfrm>
            <a:custGeom>
              <a:avLst/>
              <a:gdLst>
                <a:gd name="textAreaLeft" fmla="*/ 54720 w 1120680"/>
                <a:gd name="textAreaRight" fmla="*/ 1065960 w 1120680"/>
                <a:gd name="textAreaTop" fmla="*/ 54720 h 1408320"/>
                <a:gd name="textAreaBottom" fmla="*/ 1353600 h 1408320"/>
              </a:gdLst>
              <a:ahLst/>
              <a:cxnLst/>
              <a:rect l="textAreaLeft" t="textAreaTop" r="textAreaRight" b="textAreaBottom"/>
              <a:pathLst>
                <a:path w="21600" h="27142">
                  <a:moveTo>
                    <a:pt x="3600" y="0"/>
                  </a:moveTo>
                  <a:arcTo wR="3600" hR="3600" stAng="16200000" swAng="-5400000"/>
                  <a:lnTo>
                    <a:pt x="0" y="23542"/>
                  </a:lnTo>
                  <a:arcTo wR="3600" hR="3600" stAng="10800000" swAng="-5400000"/>
                  <a:lnTo>
                    <a:pt x="18000" y="2714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 rot="5400000">
              <a:off x="2268360" y="1706400"/>
              <a:ext cx="184320" cy="1117440"/>
            </a:xfrm>
            <a:custGeom>
              <a:avLst/>
              <a:gdLst>
                <a:gd name="textAreaLeft" fmla="*/ 54000 w 184320"/>
                <a:gd name="textAreaRight" fmla="*/ 184680 w 184320"/>
                <a:gd name="textAreaTop" fmla="*/ 63360 h 1117440"/>
                <a:gd name="textAreaBottom" fmla="*/ 1054080 h 111744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0800" y="0"/>
                    <a:pt x="0" y="1229"/>
                    <a:pt x="0" y="2457"/>
                  </a:cubicBezTo>
                  <a:lnTo>
                    <a:pt x="0" y="19143"/>
                  </a:lnTo>
                  <a:cubicBezTo>
                    <a:pt x="0" y="20372"/>
                    <a:pt x="10800" y="21600"/>
                    <a:pt x="21600" y="21600"/>
                  </a:cubicBez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782720" y="2539800"/>
              <a:ext cx="1160280" cy="61092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Telephone customer for collection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1806480" y="2314440"/>
              <a:ext cx="1127160" cy="26352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1798560" y="2184120"/>
              <a:ext cx="1117440" cy="369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RECV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039840" y="2008080"/>
              <a:ext cx="0" cy="1770120"/>
            </a:xfrm>
            <a:prstGeom prst="line">
              <a:avLst/>
            </a:prstGeom>
            <a:ln w="28440">
              <a:solidFill>
                <a:srgbClr val="c0c0c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" name=""/>
          <p:cNvGrpSpPr/>
          <p:nvPr/>
        </p:nvGrpSpPr>
        <p:grpSpPr>
          <a:xfrm>
            <a:off x="5794200" y="2155680"/>
            <a:ext cx="1135080" cy="3219840"/>
            <a:chOff x="5794200" y="2155680"/>
            <a:chExt cx="1135080" cy="3219840"/>
          </a:xfrm>
        </p:grpSpPr>
        <p:sp>
          <p:nvSpPr>
            <p:cNvPr id="20" name=""/>
            <p:cNvSpPr/>
            <p:nvPr/>
          </p:nvSpPr>
          <p:spPr>
            <a:xfrm>
              <a:off x="6364440" y="2993760"/>
              <a:ext cx="7200" cy="914400"/>
            </a:xfrm>
            <a:prstGeom prst="line">
              <a:avLst/>
            </a:prstGeom>
            <a:ln w="57240">
              <a:solidFill>
                <a:srgbClr val="c0c0c0"/>
              </a:solidFill>
              <a:miter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805360" y="3916080"/>
              <a:ext cx="1120680" cy="1408320"/>
            </a:xfrm>
            <a:custGeom>
              <a:avLst/>
              <a:gdLst>
                <a:gd name="textAreaLeft" fmla="*/ 54720 w 1120680"/>
                <a:gd name="textAreaRight" fmla="*/ 1065960 w 1120680"/>
                <a:gd name="textAreaTop" fmla="*/ 54720 h 1408320"/>
                <a:gd name="textAreaBottom" fmla="*/ 1353600 h 1408320"/>
              </a:gdLst>
              <a:ahLst/>
              <a:cxnLst/>
              <a:rect l="textAreaLeft" t="textAreaTop" r="textAreaRight" b="textAreaBottom"/>
              <a:pathLst>
                <a:path w="21600" h="27142">
                  <a:moveTo>
                    <a:pt x="3600" y="0"/>
                  </a:moveTo>
                  <a:arcTo wR="3600" hR="3600" stAng="16200000" swAng="-5400000"/>
                  <a:lnTo>
                    <a:pt x="0" y="23542"/>
                  </a:lnTo>
                  <a:arcTo wR="3600" hR="3600" stAng="10800000" swAng="-5400000"/>
                  <a:lnTo>
                    <a:pt x="18000" y="2714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rot="5400000">
              <a:off x="6270120" y="3454200"/>
              <a:ext cx="183960" cy="1117800"/>
            </a:xfrm>
            <a:custGeom>
              <a:avLst/>
              <a:gdLst>
                <a:gd name="textAreaLeft" fmla="*/ 54000 w 183960"/>
                <a:gd name="textAreaRight" fmla="*/ 184320 w 183960"/>
                <a:gd name="textAreaTop" fmla="*/ 63360 h 1117800"/>
                <a:gd name="textAreaBottom" fmla="*/ 1054440 h 111780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0800" y="0"/>
                    <a:pt x="0" y="1229"/>
                    <a:pt x="0" y="2457"/>
                  </a:cubicBezTo>
                  <a:lnTo>
                    <a:pt x="0" y="19143"/>
                  </a:lnTo>
                  <a:cubicBezTo>
                    <a:pt x="0" y="20372"/>
                    <a:pt x="10800" y="21600"/>
                    <a:pt x="21600" y="21600"/>
                  </a:cubicBez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806800" y="4251240"/>
              <a:ext cx="1116000" cy="1124280"/>
            </a:xfrm>
            <a:custGeom>
              <a:avLst/>
              <a:gdLst>
                <a:gd name="textAreaLeft" fmla="*/ 54360 w 1116000"/>
                <a:gd name="textAreaRight" fmla="*/ 1061640 w 1116000"/>
                <a:gd name="textAreaTop" fmla="*/ 54360 h 1124280"/>
                <a:gd name="textAreaBottom" fmla="*/ 1069920 h 1124280"/>
              </a:gdLst>
              <a:ahLst/>
              <a:cxnLst/>
              <a:rect l="textAreaLeft" t="textAreaTop" r="textAreaRight" b="textAreaBottom"/>
              <a:pathLst>
                <a:path w="21600" h="21760">
                  <a:moveTo>
                    <a:pt x="3600" y="0"/>
                  </a:moveTo>
                  <a:arcTo wR="3600" hR="3600" stAng="16200000" swAng="-5400000"/>
                  <a:lnTo>
                    <a:pt x="0" y="18160"/>
                  </a:lnTo>
                  <a:arcTo wR="3600" hR="3600" stAng="10800000" swAng="-5400000"/>
                  <a:lnTo>
                    <a:pt x="18000" y="2176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48 hr  turnaround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SERVICE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MGMT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PROCESS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794200" y="4062240"/>
              <a:ext cx="1127160" cy="26352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800320" y="4006800"/>
              <a:ext cx="1117800" cy="369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SERVICE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798880" y="2155680"/>
              <a:ext cx="1120680" cy="1407960"/>
            </a:xfrm>
            <a:custGeom>
              <a:avLst/>
              <a:gdLst>
                <a:gd name="textAreaLeft" fmla="*/ 54720 w 1120680"/>
                <a:gd name="textAreaRight" fmla="*/ 1065960 w 1120680"/>
                <a:gd name="textAreaTop" fmla="*/ 54720 h 1407960"/>
                <a:gd name="textAreaBottom" fmla="*/ 1353240 h 1407960"/>
              </a:gdLst>
              <a:ahLst/>
              <a:cxnLst/>
              <a:rect l="textAreaLeft" t="textAreaTop" r="textAreaRight" b="textAreaBottom"/>
              <a:pathLst>
                <a:path w="21600" h="27135">
                  <a:moveTo>
                    <a:pt x="3600" y="0"/>
                  </a:moveTo>
                  <a:arcTo wR="3600" hR="3600" stAng="16200000" swAng="-5400000"/>
                  <a:lnTo>
                    <a:pt x="0" y="23535"/>
                  </a:lnTo>
                  <a:arcTo wR="3600" hR="3600" stAng="10800000" swAng="-5400000"/>
                  <a:lnTo>
                    <a:pt x="18000" y="2713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 rot="5400000">
              <a:off x="6277680" y="1693440"/>
              <a:ext cx="184320" cy="1117800"/>
            </a:xfrm>
            <a:custGeom>
              <a:avLst/>
              <a:gdLst>
                <a:gd name="textAreaLeft" fmla="*/ 54000 w 184320"/>
                <a:gd name="textAreaRight" fmla="*/ 184680 w 184320"/>
                <a:gd name="textAreaTop" fmla="*/ 63360 h 1117800"/>
                <a:gd name="textAreaBottom" fmla="*/ 1054440 h 111780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0800" y="0"/>
                    <a:pt x="0" y="1229"/>
                    <a:pt x="0" y="2457"/>
                  </a:cubicBezTo>
                  <a:lnTo>
                    <a:pt x="0" y="19143"/>
                  </a:lnTo>
                  <a:cubicBezTo>
                    <a:pt x="0" y="20372"/>
                    <a:pt x="10800" y="21600"/>
                    <a:pt x="21600" y="21600"/>
                  </a:cubicBez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864040" y="2522520"/>
              <a:ext cx="1004760" cy="78012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Send past due list to Services Management Team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5802120" y="2301840"/>
              <a:ext cx="1127160" cy="26352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808600" y="2171520"/>
              <a:ext cx="1117440" cy="369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RECV 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6983280" y="2011320"/>
            <a:ext cx="0" cy="4476960"/>
          </a:xfrm>
          <a:prstGeom prst="line">
            <a:avLst/>
          </a:prstGeom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6680" y="1368360"/>
            <a:ext cx="12388680" cy="554040"/>
          </a:xfrm>
          <a:prstGeom prst="rightArrow">
            <a:avLst>
              <a:gd name="adj1" fmla="val 61713"/>
              <a:gd name="adj2" fmla="val 118325"/>
            </a:avLst>
          </a:prstGeom>
          <a:solidFill>
            <a:srgbClr val="77777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17800" y="1428840"/>
            <a:ext cx="93960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6200000">
            <a:off x="124560" y="1452960"/>
            <a:ext cx="449280" cy="2732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355920" y="1432080"/>
            <a:ext cx="9399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95840" y="1432080"/>
            <a:ext cx="9399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20-25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697960" y="1417680"/>
            <a:ext cx="1201680" cy="4856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 days after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2623800">
            <a:off x="7516800" y="2408400"/>
            <a:ext cx="1104840" cy="1193760"/>
          </a:xfrm>
          <a:prstGeom prst="rtTriangle">
            <a:avLst/>
          </a:prstGeom>
          <a:gradFill rotWithShape="0">
            <a:gsLst>
              <a:gs pos="0">
                <a:srgbClr val="b2b2b2"/>
              </a:gs>
              <a:gs pos="100000">
                <a:srgbClr val="dfdfd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037360" y="2085840"/>
            <a:ext cx="1231920" cy="3532320"/>
          </a:xfrm>
          <a:custGeom>
            <a:avLst/>
            <a:gdLst>
              <a:gd name="textAreaLeft" fmla="*/ 60120 w 1231920"/>
              <a:gd name="textAreaRight" fmla="*/ 1171800 w 1231920"/>
              <a:gd name="textAreaTop" fmla="*/ 60120 h 3532320"/>
              <a:gd name="textAreaBottom" fmla="*/ 3472200 h 3532320"/>
            </a:gdLst>
            <a:ahLst/>
            <a:cxnLst/>
            <a:rect l="textAreaLeft" t="textAreaTop" r="textAreaRight" b="textAreaBottom"/>
            <a:pathLst>
              <a:path w="21600" h="61923">
                <a:moveTo>
                  <a:pt x="3600" y="0"/>
                </a:moveTo>
                <a:arcTo wR="3600" hR="3600" stAng="16200000" swAng="-5400000"/>
                <a:lnTo>
                  <a:pt x="0" y="58323"/>
                </a:lnTo>
                <a:arcTo wR="3600" hR="3600" stAng="10800000" swAng="-5400000"/>
                <a:lnTo>
                  <a:pt x="18000" y="6192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348840" y="1954080"/>
            <a:ext cx="0" cy="4476960"/>
          </a:xfrm>
          <a:prstGeom prst="line">
            <a:avLst/>
          </a:prstGeom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083440" y="3040200"/>
            <a:ext cx="1121040" cy="76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position from the Risk Books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5400000">
            <a:off x="8544960" y="2574720"/>
            <a:ext cx="184320" cy="111780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083440" y="319716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131320" y="3103560"/>
            <a:ext cx="1030320" cy="231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091360" y="2160720"/>
            <a:ext cx="1121040" cy="76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Termination Notice to Utility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5400000">
            <a:off x="8552880" y="1695240"/>
            <a:ext cx="184320" cy="111780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91360" y="231768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139240" y="2138400"/>
            <a:ext cx="103032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091360" y="3914640"/>
            <a:ext cx="1121040" cy="76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demand letter with bill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5400000">
            <a:off x="8553240" y="3449520"/>
            <a:ext cx="183960" cy="111780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091360" y="407196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8139240" y="3978360"/>
            <a:ext cx="1030320" cy="231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085240" y="4836960"/>
            <a:ext cx="1120680" cy="763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Examine potential sale to external collection agent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5400000">
            <a:off x="8546400" y="4314600"/>
            <a:ext cx="184320" cy="111780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085240" y="493704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132760" y="4757760"/>
            <a:ext cx="103032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425160" y="3624120"/>
            <a:ext cx="1120680" cy="1408320"/>
          </a:xfrm>
          <a:custGeom>
            <a:avLst/>
            <a:gdLst>
              <a:gd name="textAreaLeft" fmla="*/ 54720 w 1120680"/>
              <a:gd name="textAreaRight" fmla="*/ 1065960 w 1120680"/>
              <a:gd name="textAreaTop" fmla="*/ 54720 h 1408320"/>
              <a:gd name="textAreaBottom" fmla="*/ 1353600 h 1408320"/>
            </a:gdLst>
            <a:ahLst/>
            <a:cxnLst/>
            <a:rect l="textAreaLeft" t="textAreaTop" r="textAreaRight" b="textAreaBottom"/>
            <a:pathLst>
              <a:path w="21600" h="27142">
                <a:moveTo>
                  <a:pt x="3600" y="0"/>
                </a:moveTo>
                <a:arcTo wR="3600" hR="3600" stAng="16200000" swAng="-5400000"/>
                <a:lnTo>
                  <a:pt x="0" y="23542"/>
                </a:lnTo>
                <a:arcTo wR="3600" hR="3600" stAng="10800000" swAng="-5400000"/>
                <a:lnTo>
                  <a:pt x="18000" y="2714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rot="5400000">
            <a:off x="9889920" y="3162240"/>
            <a:ext cx="183960" cy="111780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428040" y="3784680"/>
            <a:ext cx="112716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0263240" y="3730680"/>
            <a:ext cx="73080" cy="102960"/>
          </a:xfrm>
          <a:prstGeom prst="ellipse">
            <a:avLst/>
          </a:prstGeom>
          <a:solidFill>
            <a:srgbClr val="095ba6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462960" y="3638520"/>
            <a:ext cx="103032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RECV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460080" y="4014720"/>
            <a:ext cx="10461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balance from A/R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9434520" y="5119560"/>
            <a:ext cx="1120680" cy="1408320"/>
          </a:xfrm>
          <a:custGeom>
            <a:avLst/>
            <a:gdLst>
              <a:gd name="textAreaLeft" fmla="*/ 54720 w 1120680"/>
              <a:gd name="textAreaRight" fmla="*/ 1065960 w 1120680"/>
              <a:gd name="textAreaTop" fmla="*/ 54720 h 1408320"/>
              <a:gd name="textAreaBottom" fmla="*/ 1353600 h 1408320"/>
            </a:gdLst>
            <a:ahLst/>
            <a:cxnLst/>
            <a:rect l="textAreaLeft" t="textAreaTop" r="textAreaRight" b="textAreaBottom"/>
            <a:pathLst>
              <a:path w="21600" h="27142">
                <a:moveTo>
                  <a:pt x="3600" y="0"/>
                </a:moveTo>
                <a:arcTo wR="3600" hR="3600" stAng="16200000" swAng="-5400000"/>
                <a:lnTo>
                  <a:pt x="0" y="23542"/>
                </a:lnTo>
                <a:arcTo wR="3600" hR="3600" stAng="10800000" swAng="-5400000"/>
                <a:lnTo>
                  <a:pt x="18000" y="2714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5400000">
            <a:off x="9899640" y="4657680"/>
            <a:ext cx="183960" cy="111744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437760" y="5280120"/>
            <a:ext cx="112716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0272600" y="5226120"/>
            <a:ext cx="73080" cy="102960"/>
          </a:xfrm>
          <a:prstGeom prst="ellipse">
            <a:avLst/>
          </a:prstGeom>
          <a:solidFill>
            <a:srgbClr val="095ba6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472680" y="5076720"/>
            <a:ext cx="1030320" cy="506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 &amp; SERVICE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9435960" y="5478480"/>
            <a:ext cx="1113120" cy="1117800"/>
          </a:xfrm>
          <a:custGeom>
            <a:avLst/>
            <a:gdLst>
              <a:gd name="textAreaLeft" fmla="*/ 54000 w 1113120"/>
              <a:gd name="textAreaRight" fmla="*/ 1059120 w 1113120"/>
              <a:gd name="textAreaTop" fmla="*/ 54000 h 1117800"/>
              <a:gd name="textAreaBottom" fmla="*/ 1063800 h 1117800"/>
            </a:gdLst>
            <a:ahLst/>
            <a:cxnLst/>
            <a:rect l="textAreaLeft" t="textAreaTop" r="textAreaRight" b="textAreaBottom"/>
            <a:pathLst>
              <a:path w="21600" h="21691">
                <a:moveTo>
                  <a:pt x="3600" y="0"/>
                </a:moveTo>
                <a:arcTo wR="3600" hR="3600" stAng="16200000" swAng="-5400000"/>
                <a:lnTo>
                  <a:pt x="0" y="18091"/>
                </a:lnTo>
                <a:arcTo wR="3600" hR="3600" stAng="10800000" swAng="-5400000"/>
                <a:lnTo>
                  <a:pt x="18000" y="2169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Final Notice to customer with total damages (including A/R and Mark to Market)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420120" y="2133720"/>
            <a:ext cx="1121040" cy="1407960"/>
          </a:xfrm>
          <a:custGeom>
            <a:avLst/>
            <a:gdLst>
              <a:gd name="textAreaLeft" fmla="*/ 54720 w 1121040"/>
              <a:gd name="textAreaRight" fmla="*/ 1066320 w 1121040"/>
              <a:gd name="textAreaTop" fmla="*/ 54720 h 1407960"/>
              <a:gd name="textAreaBottom" fmla="*/ 1353240 h 1407960"/>
            </a:gdLst>
            <a:ahLst/>
            <a:cxnLst/>
            <a:rect l="textAreaLeft" t="textAreaTop" r="textAreaRight" b="textAreaBottom"/>
            <a:pathLst>
              <a:path w="21600" h="27127">
                <a:moveTo>
                  <a:pt x="3600" y="0"/>
                </a:moveTo>
                <a:arcTo wR="3600" hR="3600" stAng="16200000" swAng="-5400000"/>
                <a:lnTo>
                  <a:pt x="0" y="23527"/>
                </a:lnTo>
                <a:arcTo wR="3600" hR="3600" stAng="10800000" swAng="-5400000"/>
                <a:lnTo>
                  <a:pt x="18000" y="2712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5400000">
            <a:off x="9885240" y="1671480"/>
            <a:ext cx="183960" cy="111744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9423360" y="2293920"/>
            <a:ext cx="112716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0258560" y="2239920"/>
            <a:ext cx="72720" cy="103320"/>
          </a:xfrm>
          <a:prstGeom prst="ellipse">
            <a:avLst/>
          </a:prstGeom>
          <a:solidFill>
            <a:srgbClr val="095ba6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458280" y="2219400"/>
            <a:ext cx="1030320" cy="231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9455040" y="2523960"/>
            <a:ext cx="10461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Collection contacts continue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4475160" y="2014560"/>
            <a:ext cx="1257120" cy="1770120"/>
            <a:chOff x="4475160" y="2014560"/>
            <a:chExt cx="1257120" cy="1770120"/>
          </a:xfrm>
        </p:grpSpPr>
        <p:sp>
          <p:nvSpPr>
            <p:cNvPr id="76" name=""/>
            <p:cNvSpPr/>
            <p:nvPr/>
          </p:nvSpPr>
          <p:spPr>
            <a:xfrm>
              <a:off x="4510080" y="2174760"/>
              <a:ext cx="1120680" cy="1408320"/>
            </a:xfrm>
            <a:custGeom>
              <a:avLst/>
              <a:gdLst>
                <a:gd name="textAreaLeft" fmla="*/ 54720 w 1120680"/>
                <a:gd name="textAreaRight" fmla="*/ 1065960 w 1120680"/>
                <a:gd name="textAreaTop" fmla="*/ 54720 h 1408320"/>
                <a:gd name="textAreaBottom" fmla="*/ 1353600 h 1408320"/>
              </a:gdLst>
              <a:ahLst/>
              <a:cxnLst/>
              <a:rect l="textAreaLeft" t="textAreaTop" r="textAreaRight" b="textAreaBottom"/>
              <a:pathLst>
                <a:path w="21600" h="27142">
                  <a:moveTo>
                    <a:pt x="3600" y="0"/>
                  </a:moveTo>
                  <a:arcTo wR="3600" hR="3600" stAng="16200000" swAng="-5400000"/>
                  <a:lnTo>
                    <a:pt x="0" y="23542"/>
                  </a:lnTo>
                  <a:arcTo wR="3600" hR="3600" stAng="10800000" swAng="-5400000"/>
                  <a:lnTo>
                    <a:pt x="18000" y="2714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5400000">
              <a:off x="4960800" y="1712880"/>
              <a:ext cx="184320" cy="1117440"/>
            </a:xfrm>
            <a:custGeom>
              <a:avLst/>
              <a:gdLst>
                <a:gd name="textAreaLeft" fmla="*/ 54000 w 184320"/>
                <a:gd name="textAreaRight" fmla="*/ 184680 w 184320"/>
                <a:gd name="textAreaTop" fmla="*/ 63360 h 1117440"/>
                <a:gd name="textAreaBottom" fmla="*/ 1054080 h 111744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0800" y="0"/>
                    <a:pt x="0" y="1229"/>
                    <a:pt x="0" y="2457"/>
                  </a:cubicBezTo>
                  <a:lnTo>
                    <a:pt x="0" y="19143"/>
                  </a:lnTo>
                  <a:cubicBezTo>
                    <a:pt x="0" y="20372"/>
                    <a:pt x="10800" y="21600"/>
                    <a:pt x="21600" y="21600"/>
                  </a:cubicBez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475160" y="2546280"/>
              <a:ext cx="1160280" cy="61092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Telephone customer for collection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498920" y="2320920"/>
              <a:ext cx="1127160" cy="26352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491000" y="2190600"/>
              <a:ext cx="1117440" cy="369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RECV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732280" y="2014560"/>
              <a:ext cx="0" cy="1770120"/>
            </a:xfrm>
            <a:prstGeom prst="line">
              <a:avLst/>
            </a:prstGeom>
            <a:ln w="28440">
              <a:solidFill>
                <a:srgbClr val="c0c0c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5877000" y="1427040"/>
            <a:ext cx="93960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322360" y="3556080"/>
            <a:ext cx="0" cy="3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897200" y="3906720"/>
            <a:ext cx="842760" cy="797040"/>
          </a:xfrm>
          <a:prstGeom prst="rect">
            <a:avLst/>
          </a:prstGeom>
          <a:gradFill rotWithShape="0">
            <a:gsLst>
              <a:gs pos="0">
                <a:srgbClr val="b2b2b2"/>
              </a:gs>
              <a:gs pos="100000">
                <a:srgbClr val="dfdfd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Dispute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Resolution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4232160" y="3308400"/>
            <a:ext cx="0" cy="1901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54040" y="-106560"/>
            <a:ext cx="1048536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EES Past Due Process (Dedicated Service Manager)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117440" y="1854360"/>
            <a:ext cx="1121040" cy="1407960"/>
          </a:xfrm>
          <a:custGeom>
            <a:avLst/>
            <a:gdLst>
              <a:gd name="textAreaLeft" fmla="*/ 54720 w 1121040"/>
              <a:gd name="textAreaRight" fmla="*/ 1066320 w 1121040"/>
              <a:gd name="textAreaTop" fmla="*/ 54720 h 1407960"/>
              <a:gd name="textAreaBottom" fmla="*/ 1353240 h 1407960"/>
            </a:gdLst>
            <a:ahLst/>
            <a:cxnLst/>
            <a:rect l="textAreaLeft" t="textAreaTop" r="textAreaRight" b="textAreaBottom"/>
            <a:pathLst>
              <a:path w="21600" h="27127">
                <a:moveTo>
                  <a:pt x="3600" y="0"/>
                </a:moveTo>
                <a:arcTo wR="3600" hR="3600" stAng="16200000" swAng="-5400000"/>
                <a:lnTo>
                  <a:pt x="0" y="23527"/>
                </a:lnTo>
                <a:arcTo wR="3600" hR="3600" stAng="10800000" swAng="-5400000"/>
                <a:lnTo>
                  <a:pt x="18000" y="2712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5400000">
            <a:off x="1568160" y="1391760"/>
            <a:ext cx="183960" cy="111780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5240" y="2209680"/>
            <a:ext cx="1195200" cy="9493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Telephone customer for confirmation ensures Quality Control for billing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106640" y="2000160"/>
            <a:ext cx="112680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098720" y="1870200"/>
            <a:ext cx="111744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711600" y="1860480"/>
            <a:ext cx="1106640" cy="1465200"/>
          </a:xfrm>
          <a:custGeom>
            <a:avLst/>
            <a:gdLst>
              <a:gd name="textAreaLeft" fmla="*/ 54000 w 1106640"/>
              <a:gd name="textAreaRight" fmla="*/ 1052640 w 1106640"/>
              <a:gd name="textAreaTop" fmla="*/ 54000 h 1465200"/>
              <a:gd name="textAreaBottom" fmla="*/ 1411200 h 1465200"/>
            </a:gdLst>
            <a:ahLst/>
            <a:cxnLst/>
            <a:rect l="textAreaLeft" t="textAreaTop" r="textAreaRight" b="textAreaBottom"/>
            <a:pathLst>
              <a:path w="21600" h="28596">
                <a:moveTo>
                  <a:pt x="3600" y="0"/>
                </a:moveTo>
                <a:arcTo wR="3600" hR="3600" stAng="16200000" swAng="-5400000"/>
                <a:lnTo>
                  <a:pt x="0" y="24996"/>
                </a:lnTo>
                <a:arcTo wR="3600" hR="3600" stAng="10800000" swAng="-5400000"/>
                <a:lnTo>
                  <a:pt x="18000" y="285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5400000">
            <a:off x="4162320" y="1400040"/>
            <a:ext cx="183960" cy="111744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735360" y="2214720"/>
            <a:ext cx="1030320" cy="1109880"/>
          </a:xfrm>
          <a:custGeom>
            <a:avLst/>
            <a:gdLst>
              <a:gd name="textAreaLeft" fmla="*/ 50040 w 1030320"/>
              <a:gd name="textAreaRight" fmla="*/ 980280 w 1030320"/>
              <a:gd name="textAreaTop" fmla="*/ 50040 h 1109880"/>
              <a:gd name="textAreaBottom" fmla="*/ 1059840 h 1109880"/>
            </a:gdLst>
            <a:ahLst/>
            <a:cxnLst/>
            <a:rect l="textAreaLeft" t="textAreaTop" r="textAreaRight" b="textAreaBottom"/>
            <a:pathLst>
              <a:path w="21600" h="23267">
                <a:moveTo>
                  <a:pt x="3600" y="0"/>
                </a:moveTo>
                <a:arcTo wR="3600" hR="3600" stAng="16200000" swAng="-5400000"/>
                <a:lnTo>
                  <a:pt x="0" y="19667"/>
                </a:lnTo>
                <a:arcTo wR="3600" hR="3600" stAng="10800000" swAng="-5400000"/>
                <a:lnTo>
                  <a:pt x="18000" y="2326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violation of payment terms according to contract. Approved by 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700440" y="2008080"/>
            <a:ext cx="112716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692520" y="1878120"/>
            <a:ext cx="111744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11520" y="1693800"/>
            <a:ext cx="0" cy="1770120"/>
          </a:xfrm>
          <a:prstGeom prst="line">
            <a:avLst/>
          </a:prstGeom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5440" y="1282680"/>
            <a:ext cx="12543120" cy="480960"/>
          </a:xfrm>
          <a:prstGeom prst="rightArrow">
            <a:avLst>
              <a:gd name="adj1" fmla="val 61713"/>
              <a:gd name="adj2" fmla="val 138003"/>
            </a:avLst>
          </a:prstGeom>
          <a:solidFill>
            <a:srgbClr val="77777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303200" y="1300320"/>
            <a:ext cx="9399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days after Invoice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16200000">
            <a:off x="24480" y="1324440"/>
            <a:ext cx="449280" cy="2732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67120" y="1303200"/>
            <a:ext cx="9399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892760" y="1731960"/>
            <a:ext cx="0" cy="1770120"/>
          </a:xfrm>
          <a:prstGeom prst="line">
            <a:avLst/>
          </a:prstGeom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403360" y="1854360"/>
            <a:ext cx="1121040" cy="1407960"/>
          </a:xfrm>
          <a:custGeom>
            <a:avLst/>
            <a:gdLst>
              <a:gd name="textAreaLeft" fmla="*/ 54720 w 1121040"/>
              <a:gd name="textAreaRight" fmla="*/ 1066320 w 1121040"/>
              <a:gd name="textAreaTop" fmla="*/ 54720 h 1407960"/>
              <a:gd name="textAreaBottom" fmla="*/ 1353240 h 1407960"/>
            </a:gdLst>
            <a:ahLst/>
            <a:cxnLst/>
            <a:rect l="textAreaLeft" t="textAreaTop" r="textAreaRight" b="textAreaBottom"/>
            <a:pathLst>
              <a:path w="21600" h="27127">
                <a:moveTo>
                  <a:pt x="3600" y="0"/>
                </a:moveTo>
                <a:arcTo wR="3600" hR="3600" stAng="16200000" swAng="-5400000"/>
                <a:lnTo>
                  <a:pt x="0" y="23527"/>
                </a:lnTo>
                <a:arcTo wR="3600" hR="3600" stAng="10800000" swAng="-5400000"/>
                <a:lnTo>
                  <a:pt x="18000" y="2712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rot="5400000">
            <a:off x="2868480" y="1392120"/>
            <a:ext cx="183960" cy="111744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406600" y="2014560"/>
            <a:ext cx="112716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441520" y="1868400"/>
            <a:ext cx="103032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421000" y="2236680"/>
            <a:ext cx="1081080" cy="6109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Telephone customer for collection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516040" y="1298520"/>
            <a:ext cx="9399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316240" y="1727280"/>
            <a:ext cx="0" cy="1770120"/>
          </a:xfrm>
          <a:prstGeom prst="line">
            <a:avLst/>
          </a:prstGeom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075200" y="3635280"/>
            <a:ext cx="304560" cy="363600"/>
          </a:xfrm>
          <a:prstGeom prst="ellipse">
            <a:avLst/>
          </a:prstGeom>
          <a:gradFill rotWithShape="0">
            <a:gsLst>
              <a:gs pos="0">
                <a:srgbClr val="b2b2b2"/>
              </a:gs>
              <a:gs pos="100000">
                <a:srgbClr val="dfdfd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135320" y="3706920"/>
            <a:ext cx="16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" name=""/>
          <p:cNvGrpSpPr/>
          <p:nvPr/>
        </p:nvGrpSpPr>
        <p:grpSpPr>
          <a:xfrm>
            <a:off x="4917960" y="1698480"/>
            <a:ext cx="1257120" cy="1770120"/>
            <a:chOff x="4917960" y="1698480"/>
            <a:chExt cx="1257120" cy="1770120"/>
          </a:xfrm>
        </p:grpSpPr>
        <p:sp>
          <p:nvSpPr>
            <p:cNvPr id="113" name=""/>
            <p:cNvSpPr/>
            <p:nvPr/>
          </p:nvSpPr>
          <p:spPr>
            <a:xfrm>
              <a:off x="4952880" y="1858680"/>
              <a:ext cx="1120680" cy="1408320"/>
            </a:xfrm>
            <a:custGeom>
              <a:avLst/>
              <a:gdLst>
                <a:gd name="textAreaLeft" fmla="*/ 54720 w 1120680"/>
                <a:gd name="textAreaRight" fmla="*/ 1065960 w 1120680"/>
                <a:gd name="textAreaTop" fmla="*/ 54720 h 1408320"/>
                <a:gd name="textAreaBottom" fmla="*/ 1353600 h 1408320"/>
              </a:gdLst>
              <a:ahLst/>
              <a:cxnLst/>
              <a:rect l="textAreaLeft" t="textAreaTop" r="textAreaRight" b="textAreaBottom"/>
              <a:pathLst>
                <a:path w="21600" h="27142">
                  <a:moveTo>
                    <a:pt x="3600" y="0"/>
                  </a:moveTo>
                  <a:arcTo wR="3600" hR="3600" stAng="16200000" swAng="-5400000"/>
                  <a:lnTo>
                    <a:pt x="0" y="23542"/>
                  </a:lnTo>
                  <a:arcTo wR="3600" hR="3600" stAng="10800000" swAng="-5400000"/>
                  <a:lnTo>
                    <a:pt x="18000" y="2714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 rot="5400000">
              <a:off x="5403600" y="1396440"/>
              <a:ext cx="184320" cy="1117440"/>
            </a:xfrm>
            <a:custGeom>
              <a:avLst/>
              <a:gdLst>
                <a:gd name="textAreaLeft" fmla="*/ 54000 w 184320"/>
                <a:gd name="textAreaRight" fmla="*/ 184680 w 184320"/>
                <a:gd name="textAreaTop" fmla="*/ 63360 h 1117440"/>
                <a:gd name="textAreaBottom" fmla="*/ 1054080 h 111744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0800" y="0"/>
                    <a:pt x="0" y="1229"/>
                    <a:pt x="0" y="2457"/>
                  </a:cubicBezTo>
                  <a:lnTo>
                    <a:pt x="0" y="19143"/>
                  </a:lnTo>
                  <a:cubicBezTo>
                    <a:pt x="0" y="20372"/>
                    <a:pt x="10800" y="21600"/>
                    <a:pt x="21600" y="21600"/>
                  </a:cubicBez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917960" y="2230200"/>
              <a:ext cx="1160280" cy="61092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Telephone customer for collection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4941720" y="2004840"/>
              <a:ext cx="1127160" cy="26352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4933800" y="1874520"/>
              <a:ext cx="1117440" cy="369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SERVICE 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175080" y="1698480"/>
              <a:ext cx="0" cy="1770120"/>
            </a:xfrm>
            <a:prstGeom prst="line">
              <a:avLst/>
            </a:prstGeom>
            <a:ln w="28440">
              <a:solidFill>
                <a:srgbClr val="c0c0c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9" name=""/>
          <p:cNvSpPr/>
          <p:nvPr/>
        </p:nvSpPr>
        <p:spPr>
          <a:xfrm rot="2623800">
            <a:off x="7981920" y="2106720"/>
            <a:ext cx="1104840" cy="1193760"/>
          </a:xfrm>
          <a:prstGeom prst="rtTriangle">
            <a:avLst/>
          </a:prstGeom>
          <a:gradFill rotWithShape="0">
            <a:gsLst>
              <a:gs pos="0">
                <a:srgbClr val="b2b2b2"/>
              </a:gs>
              <a:gs pos="100000">
                <a:srgbClr val="dfdfd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288280" y="1784520"/>
            <a:ext cx="1231920" cy="3531960"/>
          </a:xfrm>
          <a:custGeom>
            <a:avLst/>
            <a:gdLst>
              <a:gd name="textAreaLeft" fmla="*/ 60120 w 1231920"/>
              <a:gd name="textAreaRight" fmla="*/ 1171800 w 1231920"/>
              <a:gd name="textAreaTop" fmla="*/ 60120 h 3531960"/>
              <a:gd name="textAreaBottom" fmla="*/ 3471840 h 3531960"/>
            </a:gdLst>
            <a:ahLst/>
            <a:cxnLst/>
            <a:rect l="textAreaLeft" t="textAreaTop" r="textAreaRight" b="textAreaBottom"/>
            <a:pathLst>
              <a:path w="21600" h="61916">
                <a:moveTo>
                  <a:pt x="3600" y="0"/>
                </a:moveTo>
                <a:arcTo wR="3600" hR="3600" stAng="16200000" swAng="-5400000"/>
                <a:lnTo>
                  <a:pt x="0" y="58316"/>
                </a:lnTo>
                <a:arcTo wR="3600" hR="3600" stAng="10800000" swAng="-5400000"/>
                <a:lnTo>
                  <a:pt x="18000" y="619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9585360" y="1695600"/>
            <a:ext cx="0" cy="4476600"/>
          </a:xfrm>
          <a:prstGeom prst="line">
            <a:avLst/>
          </a:prstGeom>
          <a:ln w="28440">
            <a:solidFill>
              <a:srgbClr val="c0c0c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334360" y="2738520"/>
            <a:ext cx="1120680" cy="76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position from the Risk Books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5400000">
            <a:off x="8796240" y="2273400"/>
            <a:ext cx="184320" cy="111744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334360" y="289548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381880" y="2801880"/>
            <a:ext cx="1030320" cy="231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342280" y="1859040"/>
            <a:ext cx="1120680" cy="76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Termination Notice to Utility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rot="5400000">
            <a:off x="8804160" y="1393560"/>
            <a:ext cx="184320" cy="111744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8342280" y="201600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389800" y="1836720"/>
            <a:ext cx="103032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342280" y="3613320"/>
            <a:ext cx="1120680" cy="76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demand letter with bill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5400000">
            <a:off x="8804160" y="3147840"/>
            <a:ext cx="183960" cy="111744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342280" y="377028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8389800" y="3676680"/>
            <a:ext cx="1030320" cy="231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335800" y="4535640"/>
            <a:ext cx="1121040" cy="76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Examine potential sale to external collection agent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rot="5400000">
            <a:off x="8797320" y="4012920"/>
            <a:ext cx="184320" cy="111780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335800" y="4635360"/>
            <a:ext cx="1127160" cy="14760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383680" y="4456080"/>
            <a:ext cx="103032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9675720" y="3565440"/>
            <a:ext cx="1121040" cy="1408320"/>
          </a:xfrm>
          <a:custGeom>
            <a:avLst/>
            <a:gdLst>
              <a:gd name="textAreaLeft" fmla="*/ 54720 w 1121040"/>
              <a:gd name="textAreaRight" fmla="*/ 1066320 w 1121040"/>
              <a:gd name="textAreaTop" fmla="*/ 54720 h 1408320"/>
              <a:gd name="textAreaBottom" fmla="*/ 1353600 h 1408320"/>
            </a:gdLst>
            <a:ahLst/>
            <a:cxnLst/>
            <a:rect l="textAreaLeft" t="textAreaTop" r="textAreaRight" b="textAreaBottom"/>
            <a:pathLst>
              <a:path w="21600" h="27133">
                <a:moveTo>
                  <a:pt x="3600" y="0"/>
                </a:moveTo>
                <a:arcTo wR="3600" hR="3600" stAng="16200000" swAng="-5400000"/>
                <a:lnTo>
                  <a:pt x="0" y="23533"/>
                </a:lnTo>
                <a:arcTo wR="3600" hR="3600" stAng="10800000" swAng="-5400000"/>
                <a:lnTo>
                  <a:pt x="18000" y="2713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rot="5400000">
            <a:off x="10140840" y="3103560"/>
            <a:ext cx="184320" cy="111744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9678960" y="3726000"/>
            <a:ext cx="112716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0514160" y="3672000"/>
            <a:ext cx="72720" cy="102960"/>
          </a:xfrm>
          <a:prstGeom prst="ellipse">
            <a:avLst/>
          </a:prstGeom>
          <a:solidFill>
            <a:srgbClr val="095ba6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9713880" y="3579840"/>
            <a:ext cx="1030320" cy="369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9710640" y="3956040"/>
            <a:ext cx="10461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balance from A/R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9685440" y="5318280"/>
            <a:ext cx="1120680" cy="1407960"/>
          </a:xfrm>
          <a:custGeom>
            <a:avLst/>
            <a:gdLst>
              <a:gd name="textAreaLeft" fmla="*/ 54720 w 1120680"/>
              <a:gd name="textAreaRight" fmla="*/ 1065960 w 1120680"/>
              <a:gd name="textAreaTop" fmla="*/ 54720 h 1407960"/>
              <a:gd name="textAreaBottom" fmla="*/ 1353240 h 1407960"/>
            </a:gdLst>
            <a:ahLst/>
            <a:cxnLst/>
            <a:rect l="textAreaLeft" t="textAreaTop" r="textAreaRight" b="textAreaBottom"/>
            <a:pathLst>
              <a:path w="21600" h="27135">
                <a:moveTo>
                  <a:pt x="3600" y="0"/>
                </a:moveTo>
                <a:arcTo wR="3600" hR="3600" stAng="16200000" swAng="-5400000"/>
                <a:lnTo>
                  <a:pt x="0" y="23535"/>
                </a:lnTo>
                <a:arcTo wR="3600" hR="3600" stAng="10800000" swAng="-5400000"/>
                <a:lnTo>
                  <a:pt x="18000" y="2713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5400000">
            <a:off x="10150200" y="4856040"/>
            <a:ext cx="183960" cy="1117800"/>
          </a:xfrm>
          <a:custGeom>
            <a:avLst/>
            <a:gdLst>
              <a:gd name="textAreaLeft" fmla="*/ 54000 w 183960"/>
              <a:gd name="textAreaRight" fmla="*/ 184320 w 183960"/>
              <a:gd name="textAreaTop" fmla="*/ 63360 h 1117800"/>
              <a:gd name="textAreaBottom" fmla="*/ 1054440 h 1117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9688680" y="5478480"/>
            <a:ext cx="112680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0523520" y="5424480"/>
            <a:ext cx="73080" cy="103320"/>
          </a:xfrm>
          <a:prstGeom prst="ellipse">
            <a:avLst/>
          </a:prstGeom>
          <a:solidFill>
            <a:srgbClr val="095ba6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9723600" y="5275440"/>
            <a:ext cx="1029960" cy="506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 &amp; SERVICE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9686880" y="5676840"/>
            <a:ext cx="1112760" cy="1117800"/>
          </a:xfrm>
          <a:custGeom>
            <a:avLst/>
            <a:gdLst>
              <a:gd name="textAreaLeft" fmla="*/ 54000 w 1112760"/>
              <a:gd name="textAreaRight" fmla="*/ 1058760 w 1112760"/>
              <a:gd name="textAreaTop" fmla="*/ 54000 h 1117800"/>
              <a:gd name="textAreaBottom" fmla="*/ 1063800 h 1117800"/>
            </a:gdLst>
            <a:ahLst/>
            <a:cxnLst/>
            <a:rect l="textAreaLeft" t="textAreaTop" r="textAreaRight" b="textAreaBottom"/>
            <a:pathLst>
              <a:path w="21600" h="21698">
                <a:moveTo>
                  <a:pt x="3600" y="0"/>
                </a:moveTo>
                <a:arcTo wR="3600" hR="3600" stAng="16200000" swAng="-5400000"/>
                <a:lnTo>
                  <a:pt x="0" y="18098"/>
                </a:lnTo>
                <a:arcTo wR="3600" hR="3600" stAng="10800000" swAng="-5400000"/>
                <a:lnTo>
                  <a:pt x="18000" y="2169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Final Notice to customer with total damages (including A/R and Mark to Market)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671040" y="1832040"/>
            <a:ext cx="1120680" cy="1407960"/>
          </a:xfrm>
          <a:custGeom>
            <a:avLst/>
            <a:gdLst>
              <a:gd name="textAreaLeft" fmla="*/ 54720 w 1120680"/>
              <a:gd name="textAreaRight" fmla="*/ 1065960 w 1120680"/>
              <a:gd name="textAreaTop" fmla="*/ 54720 h 1407960"/>
              <a:gd name="textAreaBottom" fmla="*/ 1353240 h 1407960"/>
            </a:gdLst>
            <a:ahLst/>
            <a:cxnLst/>
            <a:rect l="textAreaLeft" t="textAreaTop" r="textAreaRight" b="textAreaBottom"/>
            <a:pathLst>
              <a:path w="21600" h="27135">
                <a:moveTo>
                  <a:pt x="3600" y="0"/>
                </a:moveTo>
                <a:arcTo wR="3600" hR="3600" stAng="16200000" swAng="-5400000"/>
                <a:lnTo>
                  <a:pt x="0" y="23535"/>
                </a:lnTo>
                <a:arcTo wR="3600" hR="3600" stAng="10800000" swAng="-5400000"/>
                <a:lnTo>
                  <a:pt x="18000" y="2713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5400000">
            <a:off x="10136160" y="1369800"/>
            <a:ext cx="184320" cy="1117440"/>
          </a:xfrm>
          <a:custGeom>
            <a:avLst/>
            <a:gdLst>
              <a:gd name="textAreaLeft" fmla="*/ 54000 w 184320"/>
              <a:gd name="textAreaRight" fmla="*/ 184680 w 184320"/>
              <a:gd name="textAreaTop" fmla="*/ 63360 h 1117440"/>
              <a:gd name="textAreaBottom" fmla="*/ 1054080 h 1117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229"/>
                  <a:pt x="0" y="2457"/>
                </a:cubicBezTo>
                <a:lnTo>
                  <a:pt x="0" y="19143"/>
                </a:lnTo>
                <a:cubicBezTo>
                  <a:pt x="0" y="20372"/>
                  <a:pt x="10800" y="21600"/>
                  <a:pt x="21600" y="21600"/>
                </a:cubicBezTo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9674280" y="1992240"/>
            <a:ext cx="1127160" cy="26352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0509120" y="1938240"/>
            <a:ext cx="73080" cy="103320"/>
          </a:xfrm>
          <a:prstGeom prst="ellipse">
            <a:avLst/>
          </a:prstGeom>
          <a:solidFill>
            <a:srgbClr val="095ba6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9709200" y="1917720"/>
            <a:ext cx="1030320" cy="231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9705960" y="2222640"/>
            <a:ext cx="10461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Collection contacts continue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067360" y="1303200"/>
            <a:ext cx="93960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9096480" y="1303200"/>
            <a:ext cx="93960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319800" y="1312920"/>
            <a:ext cx="939960" cy="44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173160"/>
                <a:tab algn="l" pos="231840"/>
                <a:tab algn="l" pos="347760"/>
                <a:tab algn="l" pos="463680"/>
                <a:tab algn="l" pos="579600"/>
                <a:tab algn="l" pos="695160"/>
                <a:tab algn="l" pos="811080"/>
                <a:tab algn="l" pos="927000"/>
                <a:tab algn="l" pos="1042920"/>
                <a:tab algn="l" pos="1158840"/>
                <a:tab algn="l" pos="1274760"/>
                <a:tab algn="l" pos="1390680"/>
                <a:tab algn="l" pos="1506600"/>
                <a:tab algn="l" pos="1622520"/>
                <a:tab algn="l" pos="1738440"/>
                <a:tab algn="l" pos="1854360"/>
                <a:tab algn="l" pos="1969920"/>
                <a:tab algn="l" pos="2085840"/>
                <a:tab algn="l" pos="2201760"/>
                <a:tab algn="l" pos="2317680"/>
                <a:tab algn="l" pos="24336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 days after Due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9" name=""/>
          <p:cNvGrpSpPr/>
          <p:nvPr/>
        </p:nvGrpSpPr>
        <p:grpSpPr>
          <a:xfrm>
            <a:off x="6205680" y="1693800"/>
            <a:ext cx="1265040" cy="1770120"/>
            <a:chOff x="6205680" y="1693800"/>
            <a:chExt cx="1265040" cy="1770120"/>
          </a:xfrm>
        </p:grpSpPr>
        <p:sp>
          <p:nvSpPr>
            <p:cNvPr id="160" name=""/>
            <p:cNvSpPr/>
            <p:nvPr/>
          </p:nvSpPr>
          <p:spPr>
            <a:xfrm>
              <a:off x="6248520" y="1854000"/>
              <a:ext cx="1120680" cy="1408320"/>
            </a:xfrm>
            <a:custGeom>
              <a:avLst/>
              <a:gdLst>
                <a:gd name="textAreaLeft" fmla="*/ 54720 w 1120680"/>
                <a:gd name="textAreaRight" fmla="*/ 1065960 w 1120680"/>
                <a:gd name="textAreaTop" fmla="*/ 54720 h 1408320"/>
                <a:gd name="textAreaBottom" fmla="*/ 1353600 h 1408320"/>
              </a:gdLst>
              <a:ahLst/>
              <a:cxnLst/>
              <a:rect l="textAreaLeft" t="textAreaTop" r="textAreaRight" b="textAreaBottom"/>
              <a:pathLst>
                <a:path w="21600" h="27142">
                  <a:moveTo>
                    <a:pt x="3600" y="0"/>
                  </a:moveTo>
                  <a:arcTo wR="3600" hR="3600" stAng="16200000" swAng="-5400000"/>
                  <a:lnTo>
                    <a:pt x="0" y="23542"/>
                  </a:lnTo>
                  <a:arcTo wR="3600" hR="3600" stAng="10800000" swAng="-5400000"/>
                  <a:lnTo>
                    <a:pt x="18000" y="2714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 rot="5400000">
              <a:off x="6699240" y="1391760"/>
              <a:ext cx="184320" cy="1117440"/>
            </a:xfrm>
            <a:custGeom>
              <a:avLst/>
              <a:gdLst>
                <a:gd name="textAreaLeft" fmla="*/ 54000 w 184320"/>
                <a:gd name="textAreaRight" fmla="*/ 184680 w 184320"/>
                <a:gd name="textAreaTop" fmla="*/ 63360 h 1117440"/>
                <a:gd name="textAreaBottom" fmla="*/ 1054080 h 1117440"/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cubicBezTo>
                    <a:pt x="10800" y="0"/>
                    <a:pt x="0" y="1229"/>
                    <a:pt x="0" y="2457"/>
                  </a:cubicBezTo>
                  <a:lnTo>
                    <a:pt x="0" y="19143"/>
                  </a:lnTo>
                  <a:cubicBezTo>
                    <a:pt x="0" y="20372"/>
                    <a:pt x="10800" y="21600"/>
                    <a:pt x="21600" y="21600"/>
                  </a:cubicBez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205680" y="2217600"/>
              <a:ext cx="1176120" cy="78012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173160"/>
                  <a:tab algn="l" pos="231840"/>
                  <a:tab algn="l" pos="347760"/>
                  <a:tab algn="l" pos="463680"/>
                  <a:tab algn="l" pos="579600"/>
                  <a:tab algn="l" pos="695160"/>
                  <a:tab algn="l" pos="811080"/>
                  <a:tab algn="l" pos="927000"/>
                  <a:tab algn="l" pos="1042920"/>
                  <a:tab algn="l" pos="1158840"/>
                  <a:tab algn="l" pos="1274760"/>
                  <a:tab algn="l" pos="1390680"/>
                  <a:tab algn="l" pos="1506600"/>
                  <a:tab algn="l" pos="1622520"/>
                  <a:tab algn="l" pos="1738440"/>
                  <a:tab algn="l" pos="1854360"/>
                  <a:tab algn="l" pos="1969920"/>
                  <a:tab algn="l" pos="2085840"/>
                  <a:tab algn="l" pos="2201760"/>
                  <a:tab algn="l" pos="2317680"/>
                  <a:tab algn="l" pos="24336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Set up for contract disposition letter and unwind – 48 hr turnaround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237360" y="2000160"/>
              <a:ext cx="1127160" cy="26352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229440" y="1869840"/>
              <a:ext cx="1117440" cy="369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SERVICE MANAGEMENT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7470720" y="1693800"/>
              <a:ext cx="0" cy="1770120"/>
            </a:xfrm>
            <a:prstGeom prst="line">
              <a:avLst/>
            </a:prstGeom>
            <a:ln w="28440">
              <a:solidFill>
                <a:srgbClr val="c0c0c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6" name=""/>
          <p:cNvSpPr/>
          <p:nvPr/>
        </p:nvSpPr>
        <p:spPr>
          <a:xfrm>
            <a:off x="3790800" y="4362480"/>
            <a:ext cx="901800" cy="1060560"/>
          </a:xfrm>
          <a:prstGeom prst="rect">
            <a:avLst/>
          </a:prstGeom>
          <a:gradFill rotWithShape="0">
            <a:gsLst>
              <a:gs pos="0">
                <a:srgbClr val="b2b2b2"/>
              </a:gs>
              <a:gs pos="100000">
                <a:srgbClr val="dfdfd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action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from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Customer,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 off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Office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Chair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hgrubbs</cp:lastModifiedBy>
  <cp:lastPrinted>2000-03-01T16:58:23Z</cp:lastPrinted>
  <dcterms:modified xsi:type="dcterms:W3CDTF">2001-11-02T14:33:36Z</dcterms:modified>
  <cp:revision>625</cp:revision>
  <dc:subject/>
  <dc:title>No Slide Title</dc:title>
</cp:coreProperties>
</file>