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embeddings/oleObject1.xlsx" ContentType="application/vnd.openxmlformats-officedocument.spreadsheetml.sheet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6858000"/>
  <p:notesSz cx="7124700" cy="9410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C762048-FEF6-464F-9BB2-F16B5F4A49A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7D0A523-EC4A-4ED7-B0F0-4BA30B317D7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A342AE8-7FEE-4828-9C40-FEE1CC6E85C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403D034-1431-4FB1-B280-504F3FC2E6F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" descr=""/>
          <p:cNvPicPr/>
          <p:nvPr/>
        </p:nvPicPr>
        <p:blipFill>
          <a:blip r:embed="rId2"/>
          <a:stretch/>
        </p:blipFill>
        <p:spPr>
          <a:xfrm>
            <a:off x="8140680" y="5759280"/>
            <a:ext cx="743040" cy="743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148320" y="6375240"/>
            <a:ext cx="1245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 1999 VK-9010292-</a:t>
            </a:r>
            <a:fld id="{99F2D735-70E4-4F1D-8C9C-F10F607B4330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0" y="6550200"/>
            <a:ext cx="9144000" cy="102960"/>
          </a:xfrm>
          <a:prstGeom prst="rect">
            <a:avLst/>
          </a:prstGeom>
          <a:gradFill rotWithShape="0">
            <a:gsLst>
              <a:gs pos="0">
                <a:srgbClr val="009bff"/>
              </a:gs>
              <a:gs pos="100000">
                <a:srgbClr val="ffff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0" y="200160"/>
            <a:ext cx="914400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761760" y="2768400"/>
            <a:ext cx="7753320" cy="2266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Risk Management and Real Options at Enron</a:t>
            </a:r>
            <a:br>
              <a:rPr sz="3000"/>
            </a:br>
            <a:r>
              <a:rPr b="0" lang="en-US" sz="3000" strike="noStrike" u="none">
                <a:solidFill>
                  <a:srgbClr val="000099"/>
                </a:solidFill>
                <a:effectLst/>
                <a:uFillTx/>
                <a:latin typeface="Arial Black"/>
              </a:rPr>
              <a:t>Real Options Valuation in the New Economy</a:t>
            </a:r>
            <a:br>
              <a:rPr sz="3000"/>
            </a:b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1333440" y="5105520"/>
            <a:ext cx="647712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0066"/>
                </a:solidFill>
                <a:effectLst/>
                <a:uFillTx/>
                <a:latin typeface="Arial"/>
              </a:rPr>
              <a:t>Vincent Kaminski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0066"/>
                </a:solidFill>
                <a:effectLst/>
                <a:uFillTx/>
                <a:latin typeface="Arial"/>
              </a:rPr>
              <a:t>PowerRisk 2000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0066"/>
                </a:solidFill>
                <a:effectLst/>
                <a:uFillTx/>
                <a:latin typeface="Arial"/>
              </a:rPr>
              <a:t>Enron Corp.,  Research Group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0066"/>
                </a:solidFill>
                <a:effectLst/>
                <a:uFillTx/>
                <a:latin typeface="Arial"/>
              </a:rPr>
              <a:t>Paris, October 6, 2000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>
            <a:off x="0" y="6550200"/>
            <a:ext cx="9144000" cy="102960"/>
          </a:xfrm>
          <a:prstGeom prst="rect">
            <a:avLst/>
          </a:prstGeom>
          <a:gradFill rotWithShape="0">
            <a:gsLst>
              <a:gs pos="0">
                <a:srgbClr val="009bff"/>
              </a:gs>
              <a:gs pos="100000">
                <a:srgbClr val="ffff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0" y="200160"/>
            <a:ext cx="914400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8" name="" descr=""/>
          <p:cNvPicPr/>
          <p:nvPr/>
        </p:nvPicPr>
        <p:blipFill>
          <a:blip r:embed="rId1"/>
          <a:stretch/>
        </p:blipFill>
        <p:spPr>
          <a:xfrm>
            <a:off x="3143160" y="285840"/>
            <a:ext cx="2476440" cy="2476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" name=""/>
          <p:cNvSpPr/>
          <p:nvPr/>
        </p:nvSpPr>
        <p:spPr>
          <a:xfrm>
            <a:off x="122760" y="6375240"/>
            <a:ext cx="1245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 1999 VK-9010292-</a:t>
            </a:r>
            <a:fld id="{EFEA249C-F553-494D-834A-993554B10E8E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69608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Storage Optionality (3)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723600" y="1523880"/>
            <a:ext cx="792468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Optimal gas storage facility operation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When to put gas in, and when to take it out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These are interacting, compound options: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Putting gas in costs money but creates the option to sell gas later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Taking gas out returns money and creates the option to store gas again later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value and optimal exercise policy of these options interact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 exercise price: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of gas plus cost of storing or removing gas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 exercise constraints reduce the value of the option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69608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Storage Optionality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723600" y="1523880"/>
            <a:ext cx="792468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Storage Facility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Operating value is the sum of the value of operating options considered above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Valuing these options over the investment horizon requires a long term model of gas prices at facility location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value of an option depends often on who owns the asset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0">
              <a:spcBef>
                <a:spcPts val="499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5440" y="609480"/>
            <a:ext cx="7658280" cy="704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Gas-Fired Power Plant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723600" y="1523880"/>
            <a:ext cx="792468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gas-fired power plant can be looked at as a portfolio of spark  spread options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spread option is an option on the difference between two prices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the case of a power plant, a spark spread option is defined as a difference between the price of electricity ($/MWH) and the natural gas price ($/MM BTU) multiplied by the so-called heat rate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heat rate is a measure of thermal efficiency of a power plant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number of BTUs of natural gas required to produce one kWh of electricity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typical heat rate for a modern plant is  7,000 - 10,000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85440" y="609480"/>
            <a:ext cx="7658280" cy="704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Gas-Fired Power Plant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723600" y="1523880"/>
            <a:ext cx="792468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strike for the spark spread option is the variable O&amp;M cost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gas-fired power plant can be relatively quickly turned-on and turned-off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feature allows the power plant to take advantage of short-term power price spikes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word of caution: there are many operational constraints that have to be taken into considerations in valuation of a peaking plant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85440" y="609480"/>
            <a:ext cx="7658280" cy="704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Real Options in the Energy Business: Challenges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723600" y="1523880"/>
            <a:ext cx="792468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is at stake?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Investments with long gestation period and with long economic lives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level of capital commitments and lumpiness of investment projects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Major challenges: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modeling of energy prices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capturing correctly the texture of a project and avoiding oversimplification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85440" y="609480"/>
            <a:ext cx="7658280" cy="704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Modeling Energy Prices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723600" y="1523880"/>
            <a:ext cx="792468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prices have split personality (Dragana Pilipovic)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 the long run, the dynamics of energy prices can be modeled using Geometric Brownian Motion or a Mean Reversion Process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Once we enter the delivery period, the behavior off the prices is subject to supply/demand shocks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one has to combine a diffusion process with a jump process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Examples: price spikes in the power markets in the summer of 1998 and the summer of 1999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85440" y="609480"/>
            <a:ext cx="7658280" cy="704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Natural Gas Prices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723600" y="1523880"/>
            <a:ext cx="792468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 futures contract available on NYMEX with the delivery point at Henry Hub in Louisiana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at a different location is given by Nymex price and the so-called basis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Basis is an independently traded OTC commodity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gas for next month delivery is transacted during the so-called bid-week (a few days at the end of the month, around NYMEX natural gas contract expiration date)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average of the bid-week prices is available as the so-called index, based on a phone survey of transactions and published by industry newsletters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for the next day delivery is traded at the OTC markets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transactions prices form many locations available as the so-called Gas Daily Prices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85440" y="609480"/>
            <a:ext cx="7658280" cy="704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Power Prices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723600" y="1523880"/>
            <a:ext cx="792468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prices in the US have been characterized recently by very high volatility (especially during the summer periods)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volatility can be explained by a number of different factors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convexity of the supply stack for most markets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limited transfer capability between major markets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partial deregulation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relative immaturity of the market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price volatility increases the value of options embedded in the generation assets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Supply and Demand in The Power Markets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3" name=""/>
          <p:cNvSpPr/>
          <p:nvPr/>
        </p:nvSpPr>
        <p:spPr>
          <a:xfrm>
            <a:off x="1009800" y="1235160"/>
            <a:ext cx="6688080" cy="3903480"/>
          </a:xfrm>
          <a:custGeom>
            <a:avLst/>
            <a:gdLst/>
            <a:ahLst/>
            <a:rect l="l" t="t" r="r" b="b"/>
            <a:pathLst>
              <a:path w="4213" h="2459">
                <a:moveTo>
                  <a:pt x="0" y="2459"/>
                </a:moveTo>
                <a:cubicBezTo>
                  <a:pt x="1189" y="2396"/>
                  <a:pt x="2379" y="2333"/>
                  <a:pt x="3055" y="1968"/>
                </a:cubicBezTo>
                <a:cubicBezTo>
                  <a:pt x="3731" y="1603"/>
                  <a:pt x="3895" y="536"/>
                  <a:pt x="4054" y="268"/>
                </a:cubicBezTo>
                <a:cubicBezTo>
                  <a:pt x="4213" y="0"/>
                  <a:pt x="4016" y="343"/>
                  <a:pt x="4009" y="358"/>
                </a:cubicBezTo>
              </a:path>
            </a:pathLst>
          </a:custGeom>
          <a:noFill/>
          <a:ln w="9360">
            <a:solidFill>
              <a:srgbClr val="00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1111320" y="2914560"/>
            <a:ext cx="1616040" cy="2700360"/>
          </a:xfrm>
          <a:prstGeom prst="line">
            <a:avLst/>
          </a:prstGeom>
          <a:ln w="93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1717560" y="2454120"/>
            <a:ext cx="2308320" cy="2829240"/>
          </a:xfrm>
          <a:prstGeom prst="line">
            <a:avLst/>
          </a:prstGeom>
          <a:ln w="93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6548400" y="1112760"/>
            <a:ext cx="2208240" cy="181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ff00"/>
                </a:solidFill>
                <a:effectLst/>
                <a:uFillTx/>
                <a:latin typeface="Times New Roman"/>
              </a:rPr>
              <a:t>Supply stack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4164480" y="5018040"/>
            <a:ext cx="16502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Demand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1063440" y="1568520"/>
            <a:ext cx="10843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6763320" y="5565600"/>
            <a:ext cx="15368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Volume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5737320" y="1539720"/>
            <a:ext cx="2307960" cy="2829240"/>
          </a:xfrm>
          <a:prstGeom prst="line">
            <a:avLst/>
          </a:prstGeom>
          <a:ln w="93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723960" y="6153120"/>
            <a:ext cx="74293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 flipV="1">
            <a:off x="743040" y="1619280"/>
            <a:ext cx="0" cy="45338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6232680" y="1101600"/>
            <a:ext cx="2307960" cy="2828880"/>
          </a:xfrm>
          <a:prstGeom prst="line">
            <a:avLst/>
          </a:prstGeom>
          <a:ln w="93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SP15 On-Peak Price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65" name=""/>
          <p:cNvGraphicFramePr/>
          <p:nvPr/>
        </p:nvGraphicFramePr>
        <p:xfrm>
          <a:off x="262080" y="1701720"/>
          <a:ext cx="8555040" cy="4754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62080" y="1701720"/>
                    <a:ext cx="8555040" cy="4754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Evolution of Energy Markets in the OECD Countries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Accelerating deregulation of the energy markets, including retail markets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of markets in energy derivatives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Forward and futures markets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OTC options markets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Two parallel,  sometimes conflicting  trends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Vertical disintegration of many energy companies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Horizontal consolidation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85440" y="609480"/>
            <a:ext cx="7658280" cy="704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Modeling Price Dynamics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723600" y="1523880"/>
            <a:ext cx="7962840" cy="4762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Correct valuation of energy assets hinges on a correct model of price dynamics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Valuation of reservoir storage requires modeling of the forward price curve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forward price curve should be modeled as a unified object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model should capture the possibility of reshaping of the forward price curve to  allow for the evolution of the winter/summer  price spread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all cases, it is important to capture short-term price spikes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Most price dynamics models used in practice combine mean (or trend) reversion with jumps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 danger: non-stationary nature of price processes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85440" y="609480"/>
            <a:ext cx="7658280" cy="704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Correct Representation of Optionality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723600" y="1523880"/>
            <a:ext cx="792468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 danger in applications of real options in the energy industry: assumption of a perfect, frictionless world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Options embedded in real assets are often reduced and neutralized through restrictions on their exercise dictated by technology and operational constraints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constraints are often ignored in practical applications: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they can be identified through discussions with engineers and plant managers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is often difficult to capture the constraints in a model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Traditional Approaches to Valuation of Fixed Assets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Traditional approach to valuation of energy-related fixed assets - Discounted Cash Flow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approach was justified under the conditions of a regulated industry and /or low price volatility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Recent sales of power plants in the United States often commanded prices that cannot be justified if one uses traditional valuation techniques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One possible explanation: adjusting the valuations for real options embedded in the existing plants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Expansion option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Access to the transportation and transmission grid 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601040" cy="876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Real Options Applications at ENRON Corp.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66360" y="1599840"/>
            <a:ext cx="8077320" cy="4629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Valuation of energy and telecommunications related assets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gas-fired power plans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pumped storage power plants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underground natural gas storage facilities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pipelines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Real options provide a link between investment decisions and future operational decisions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flexibilities are created and rigidities are removed through forward looking investment decisions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options created through investment decisions are exercised through active management decisions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 analysis tool that helps to create value for the shareholders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601040" cy="876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Types of Underground Natural Gas Storage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66720" y="16002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Depleted natural gas and oil fields with sufficient porosity, permeability and retention characteristics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Aquifers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geology of aquifers is similar to that of depleted production fields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water-bearing sedimentary rock covered with impermeable cap rock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Salt caverns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storage developed by injecting water into a salt formation and creating a cavern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Depleted Fields as Storage Reservoirs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571680" y="1714320"/>
            <a:ext cx="8038800" cy="4762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Depleted  gas/oil and aquifer  fields are characterized by a low turnover rates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Injection season typically lasts from March/April till October/ November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reservoir is emptied during winter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During an occasional upward spike in prices during summer, the injections can be suspended and gas earmarked for injections can be diverted to the market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These reservoirs take primarily advantage of summer/winter spread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Injections withdrawals are typically hedged in  the futures/forwards markets in order to lock-in seasonal spread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Optionality consists in the ability to time hedging decisions and to occasionally  suspend injections or  withdrawals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Salt Dome Storage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792468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deliverability compared to other types of underground storage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salt formation storage facility can be turned over several times during the heating season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During summer, salt dome storage is used to satisfy cooling load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Injection/withdrawal rates(as in the case of aquifers) depend on the amount of gas in storage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pressure of gas in storage slows down injections, accelerates withdrawals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pressure has the opposite effect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Storage for peaking operations used to satisfy swing demand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Storage Optionality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704520" y="1580760"/>
            <a:ext cx="8001000" cy="4838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Depleted oilfield/aquifer storage is a an option on  a seasonal spread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optionality related to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the option to switch from injection to withdrawal mode (or vice versa) when justified by market conditions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option to adjust timing of hedges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option to deliver to multiple pipelines (depends on the location of the storage facility)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Optionality is limited by operational constraints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rate of injections/withdrawals changes with the level of working gas in storage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has to be injected into storage due to contractual obligations even when it’s unprofitable based on the seasonal spread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Storage Optionality (2)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09480" y="1828800"/>
            <a:ext cx="7963200" cy="3943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Salt dome storage is an option on short-term calendar spread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is being injected when prices drop and withdrawn when prices spike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Quick turnover allows the storage operator to take advantage of price spikes (upward and downward)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optionality related to location (multiple pipelines)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cc00ff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operations of a salt dome storage may be affected by contractual obligations (supporting the operations of an associated pipeline)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1998-10-11T22:03:19Z</dcterms:created>
  <dc:creator>vkamins</dc:creator>
  <dc:description/>
  <dc:language>en-US</dc:language>
  <cp:lastModifiedBy>vkamins</cp:lastModifiedBy>
  <cp:lastPrinted>1999-08-23T20:24:46Z</cp:lastPrinted>
  <dcterms:modified xsi:type="dcterms:W3CDTF">2000-10-06T09:51:54Z</dcterms:modified>
  <cp:revision>95</cp:revision>
  <dc:subject/>
  <dc:title>REAL OPTIONS SEMINAR OUTLINE </dc:title>
</cp:coreProperties>
</file>