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51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5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FFC51D-8C20-478C-B1A2-4D0F124BD9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CE97F6-138A-49ED-B646-5BDF000444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FB0828-386E-4BAB-97C9-1F51D05737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AB6959-BACF-4B4F-9BE0-06841AD815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FDA9DE-CB01-48A7-8902-9F45A93952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832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F7C8F4FE-F4B4-4557-906B-1D3E72CBC651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47640" y="3339720"/>
            <a:ext cx="78487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3333cc"/>
                </a:solidFill>
                <a:effectLst/>
                <a:uFillTx/>
                <a:latin typeface="Arial Black"/>
              </a:rPr>
              <a:t>Trading and Risk Managing Structured Energy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275840" y="4802040"/>
            <a:ext cx="6605640" cy="155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Vincent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PowerRisk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Enron Corp.,  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Paris, October 6,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12276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16B354E8-09A8-454A-A5BE-BA433D93758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Options: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79246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options: a term used to describe an approach to valuation of fixed assets that: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uses financial markets information and technology developed to price financial options,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evaluate flexibilities and rigidities embedded in physical assets.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cannot be separated from the physical asset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Real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approach that creates a link between investment decisions and future operational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are created through forward looking investment 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life of the project the real options embedded in the project are exercised through active management decisions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Applications of Real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stories in the energy industry practice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Spark spread based valuation of power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 based valuation of refineries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and gas field development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natural gas storage facilities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 pipelines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widely viewed as an industry leader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499"/>
              </a:spcBef>
              <a:buClr>
                <a:srgbClr val="cccc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financial options is based on the approach originated by Black, Scholes and Merton in 1973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is based on two foundation stones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 of the stochastic process followed by the price of the instrument underlying the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brief commentary on this approach follows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 of pricing energy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processes followed by energy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assumption of complete 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Replication Approach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"/>
          <p:cNvSpPr/>
          <p:nvPr/>
        </p:nvSpPr>
        <p:spPr>
          <a:xfrm>
            <a:off x="914040" y="457200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6720" y="4572000"/>
            <a:ext cx="1412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1677960" y="5182920"/>
            <a:ext cx="1827360" cy="455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677960" y="5640480"/>
            <a:ext cx="1827360" cy="531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90360" y="5410080"/>
            <a:ext cx="4392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600360" y="499104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81280" y="5943600"/>
            <a:ext cx="6858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049400" y="4114800"/>
            <a:ext cx="33210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3760" y="456264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238880" y="4562640"/>
            <a:ext cx="1514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86040" y="5095800"/>
            <a:ext cx="312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581960" y="507672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10080" y="4119480"/>
            <a:ext cx="3251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Free Investment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 on Enron stock, with strike price of 60, that expires in one year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stock is worth 60 now, and in one year will be worth either 80 or  50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one-year risk free rate is 10%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924520" y="5276880"/>
            <a:ext cx="1581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a Call Option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 pays max[P- 60, 0] at the end of the year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either 80 - 60 = 20 or 0 at the end of the year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Replicate this payoff distribution by taking a position in Enron stock and the risk free asset: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2976480" y="3600360"/>
            <a:ext cx="30481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X*50 + Y*1.1 = 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X*80 + Y*1.1 = 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82680" y="4819680"/>
            <a:ext cx="64357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Solution: X = 2/3, Y = -30.30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dV =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Vdt +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Vdz              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infinitesimal time period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drift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Wiener’s variable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=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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</a:t>
            </a:r>
            <a:r>
              <a:rPr b="1" lang="pl-PL" sz="20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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</a:t>
            </a:r>
            <a:r>
              <a:rPr b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N(0,1</a:t>
            </a:r>
            <a:r>
              <a:rPr b="1" i="1" lang="pl-P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                     (= logarithmic price returns)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 300 (250), 52, 12, respectively, for daily (Western U.S., Eastern U.S.), weekly and monthly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Contingent Claims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2440" cy="453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an contingent claim F, F(V,t) is given by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VV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)VF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rF + d = 0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risk-free interest 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dividend 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market price of risk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case V is the price of a traded instrument, we have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d - r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and the equation  simplifies 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VV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(r-d)VF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rF + d = 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we assume further, d = 0, the equation simplifies to the Black - Scholes equation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expression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d - r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the risk premium (an excess of total return over the risk-free rate) that investors require to hold a given asset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definitions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importance of options to the energy industry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valuation: a primer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 of valuation of energy-related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Industry Complications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499"/>
              </a:spcBef>
              <a:buClr>
                <a:srgbClr val="cccc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499"/>
              </a:spcBef>
              <a:buClr>
                <a:srgbClr val="cccc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SP15 On-Peak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262080" y="1701720"/>
          <a:ext cx="8555040" cy="475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2080" y="1701720"/>
                    <a:ext cx="8555040" cy="475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Dynamics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modeling tools (Geometric Brownian Motion)  may apply to long-term forward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we get closer to delivery, the price dynamics changes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Gapping behavior of spot prices  and of  the front of the forward curve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liquidity and backward bending supply curves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Dynamics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answers to modeling problems seem  not to perform well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of the mean level and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rate of mean reversion for positive and negative deviations from the mean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jump-diffusion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jumps with a positive bias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can speak rather about floor-reversion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1033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coefficients of the original equation can be recovered from the estimated coefficients of the the discrete 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= -a/b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=-log(1+b)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this case,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monetary units, unlike standard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Coefficient estimates (SP15 prices, on-peak)                                                       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4/1/98  - 6/15/ 99                          7/1/98 - 9/30/98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29.9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0.225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0.341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7.39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formulation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Options: Basic Definitions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499"/>
              </a:spcBef>
              <a:buClr>
                <a:srgbClr val="cccc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Sources of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Jumps result from the shocks to the supply and or demand, due mostly to weather and other random 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of an energy commodity at a given location in the short run is fixed, or has a relatively low elasticity, given limitations of the  transportation grid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stack for electricity is highly convex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convexity of the stack reflects merit order in which different units are dispatched into the grid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"/>
          <p:cNvSpPr/>
          <p:nvPr/>
        </p:nvSpPr>
        <p:spPr>
          <a:xfrm>
            <a:off x="822240" y="1933560"/>
            <a:ext cx="0" cy="4388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35040" y="6162840"/>
            <a:ext cx="737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285680" y="6076800"/>
            <a:ext cx="68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936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717560" y="2454120"/>
            <a:ext cx="2308320" cy="28292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51200" y="1833480"/>
            <a:ext cx="4907160" cy="18176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033960" y="1360440"/>
            <a:ext cx="19605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00"/>
                </a:solidFill>
                <a:effectLst/>
                <a:uFillTx/>
                <a:latin typeface="Times New Roman"/>
              </a:rPr>
              <a:t>Supply stack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166280" y="511668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062720" y="1666800"/>
            <a:ext cx="85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764400" y="5664240"/>
            <a:ext cx="119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log  (J) ~ N(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followed by extreme observations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general market direction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 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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future generation stack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Statistics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66720" y="1657080"/>
            <a:ext cx="80200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On-peak prices, South of Path 15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6x16 wholesale peak hours 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1998 to June 15,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$ 29.79 / MWh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Deviation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$ 15.55 / MWh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(annualized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26.6 %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Deviation (annualized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509 %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Process Formulation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Parameters estimated using the RATS software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likelihood estimator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GBM: dP = µPdt + σPdz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Diffusion: dP = µPdt + σPdz + P*dq*N(Mean,Variance)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 1 with probability 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4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= 0 with probability (1-p)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Conditional Heteroskedasticity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87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87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β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87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δ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exp(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β (|σ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|))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66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Option: the possibility to observe a random outcome in the future and then make a decision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option: a contract that gives the right, but not an obligation, to buy (sell) certain financial instrument or commodity at a predefined price on a certain day (by certain date)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option: option to buy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option: option to sell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options are priced using approach known as Black-Scholes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8" name=""/>
          <p:cNvSpPr/>
          <p:nvPr/>
        </p:nvSpPr>
        <p:spPr>
          <a:xfrm>
            <a:off x="935280" y="2873520"/>
            <a:ext cx="7362360" cy="23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0.0009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(0.0026)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0.05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(0.06)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0.08618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0.1252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24.86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9.021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Likelihood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267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523880" y="2000160"/>
            <a:ext cx="7067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Summer Only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590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"/>
          <p:cNvSpPr/>
          <p:nvPr/>
        </p:nvSpPr>
        <p:spPr>
          <a:xfrm>
            <a:off x="1353960" y="2109960"/>
            <a:ext cx="6518520" cy="437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(0.031)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(0.2363)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(4.25)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(0.75)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0.0063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0.3534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5.89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2.72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0.0734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0.0762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1.97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0.50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0.1773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0.3219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9.64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0.4429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0.2757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10.37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1.71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355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51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295280" y="1581120"/>
            <a:ext cx="7429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990720" y="2895480"/>
            <a:ext cx="7256520" cy="31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0.0096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(0.0007)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0.75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(0.02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 baseline="30000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0.0522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0.1129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20.60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 8.66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α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0.4431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0.0868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4.90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1.13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Likelihood  300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ARCH 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5" name=""/>
          <p:cNvSpPr/>
          <p:nvPr/>
        </p:nvSpPr>
        <p:spPr>
          <a:xfrm>
            <a:off x="914400" y="1962000"/>
            <a:ext cx="7810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552600" y="1576440"/>
            <a:ext cx="8305560" cy="48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(0.0068)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(0.0385)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(0.97)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(2.84)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0.0066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0.0014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5.13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1.16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0.4887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0.2178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5.29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1.82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(0.0269)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0.0581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(0.49)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0.79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      0.1825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0.1869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4.52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4.47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0.2434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0.5522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5.14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5.49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371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875880" y="43812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ARCH 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8" name=""/>
          <p:cNvSpPr/>
          <p:nvPr/>
        </p:nvSpPr>
        <p:spPr>
          <a:xfrm>
            <a:off x="723960" y="1233360"/>
            <a:ext cx="800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0" name=""/>
          <p:cNvSpPr/>
          <p:nvPr/>
        </p:nvSpPr>
        <p:spPr>
          <a:xfrm>
            <a:off x="399960" y="2133720"/>
            <a:ext cx="8305920" cy="374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0.0089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(0.0001)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0.90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0.1142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4.56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8.54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0.1603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0.0885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5.93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1.12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0.8259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(0.056)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39.92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(0.00)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 330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43040" y="1600200"/>
            <a:ext cx="7772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895320" y="266760"/>
            <a:ext cx="7696080" cy="66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3" name=""/>
          <p:cNvSpPr/>
          <p:nvPr/>
        </p:nvSpPr>
        <p:spPr>
          <a:xfrm>
            <a:off x="419040" y="1415880"/>
            <a:ext cx="8420040" cy="52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(0.0195)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(0.0126)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(2.66)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0.0054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0.0255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4.84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0.4525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0.1466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4.69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(0.0359)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(0.0242)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(0.00)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0.1465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0.0569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2.87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         0.2043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0.3108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4.35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0.2679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0.2676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5.87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Likelihood     378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085760" y="90972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Summer Only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838080" y="343080"/>
            <a:ext cx="76392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EGARCH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Pure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6" name=""/>
          <p:cNvSpPr/>
          <p:nvPr/>
        </p:nvSpPr>
        <p:spPr>
          <a:xfrm>
            <a:off x="495360" y="1795320"/>
            <a:ext cx="8305920" cy="48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(0.0122)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(0.0151)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b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(1.06)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(0.32)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(0.9878)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(1.967)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(9.37)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(3.68)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(1.6009)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(0.8341)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(6.94)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(1.85)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1.6468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0.2953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7.49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0.63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0.7027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0.0904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20.41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0.41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Likelihood    345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43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43040" y="1319040"/>
            <a:ext cx="792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Complicated Contract Structures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Incomplete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Swing Option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start option: strike set at the beginning of the period (typically month) to the so-called index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Index: a swap price based on the phone survey of transaction executed during the so called bid-week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strike price options become ore popular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options or financially settled options (so-called Gas Daily options)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right to purchase natural gas at a strike price, within certain volumetric limits (V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max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min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number of swings is typically less than the number of days in a month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Swing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2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42800" y="2556000"/>
            <a:ext cx="1568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033720" y="52228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615000" y="52228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871080" y="5832360"/>
            <a:ext cx="217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023360" y="3241800"/>
            <a:ext cx="250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Option: Payoff Profile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2444760"/>
            <a:ext cx="0" cy="33400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9480" y="5638680"/>
            <a:ext cx="5854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05280" y="1967040"/>
            <a:ext cx="18579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Profit/Loss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4349880" y="3269880"/>
            <a:ext cx="1587240" cy="275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232680" y="6202440"/>
            <a:ext cx="18396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538320" y="5700600"/>
            <a:ext cx="10587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023720" y="5014800"/>
            <a:ext cx="4186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56840" y="6005520"/>
            <a:ext cx="14173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-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43000" y="5721480"/>
            <a:ext cx="0" cy="596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1136520" y="6019920"/>
            <a:ext cx="321336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267080" y="555588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5645160"/>
            <a:ext cx="0" cy="368280"/>
          </a:xfrm>
          <a:prstGeom prst="line">
            <a:avLst/>
          </a:prstGeom>
          <a:ln w="12600">
            <a:solidFill>
              <a:srgbClr val="0000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99480" y="5624640"/>
            <a:ext cx="14000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the Arbitrage Argument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many cases it is impossible to create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intra-month forward  markets (or insufficient liquidity)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not feasible to delta hedge with physical gas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of-the-month contract: imperfect as a hedge, low 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mitigation strategies are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positions in the underlying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markets are different from most financial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Mechanical transfer of models is not recommended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Always examine assumptions of the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Taxonomy of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may be classified using a number of different criteria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exercise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with complicated payoff definitions are often referred to as exotic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Nationalities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options can be exercised only at maturity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options can be exercised during any point of their life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options in the energy industry have American flavor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Bermudan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executive stock options are Bermudan, i. e. can be exercised during some periods of their lives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Exotic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Exotic options have more complicated payoffs than standard calls and puts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call (put) payoff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max(0, P - K)  (max (0, K - P), where K stands for the strike price, P for the price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 is defined in terms of the difference of two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max(0, 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- K) or max(0, K- 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))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option is defined in terms of an average  price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and spread options are most important options (in addition to plain vanilla calls and puts) used in the energy industry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Importance of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018640" cy="446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of the option pricing technology will be increasingly important to the energy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applications of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fixed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may offer ability to limit exposure to adverse outcomes without removing exposure to positive outcomes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fixed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 called “real options” approach offers the most attractive alternative to the discounted cash-flow approach (DCF)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vkamins</cp:lastModifiedBy>
  <cp:lastPrinted>1999-10-03T11:12:58Z</cp:lastPrinted>
  <dcterms:modified xsi:type="dcterms:W3CDTF">2000-10-05T10:21:48Z</dcterms:modified>
  <cp:revision>109</cp:revision>
  <dc:subject/>
  <dc:title>REAL OPTIONS SEMINAR OUTLINE </dc:title>
</cp:coreProperties>
</file>