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_rels/presentation.xml.rels" ContentType="application/vnd.openxmlformats-package.relationships+xml"/>
  <Override PartName="/ppt/media/image1.wmf" ContentType="image/x-wmf"/>
  <Override PartName="/ppt/media/image2.png" ContentType="image/png"/>
  <Override PartName="/ppt/media/image3.wmf" ContentType="image/x-wmf"/>
  <Override PartName="/ppt/embeddings/oleObject1.bin" ContentType="application/vnd.openxmlformats-officedocument.oleObject"/>
  <Override PartName="/ppt/embeddings/oleObject1.docx" ContentType="application/vnd.openxmlformats-officedocument.wordprocessingml.document"/>
  <Override PartName="/ppt/embeddings/oleObject2.bin" ContentType="application/vnd.openxmlformats-officedocument.oleObjec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6997700" cy="9283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45300460-4A31-4D8E-BE1C-159403753F71}"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C7D9EA8A-6CF3-4896-A9A1-0E518B255CC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FEBC3304-E6A6-475B-B9FF-9DDE133C0B1C}"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0D9F2B5-15D1-447A-AB51-A6E3E3312BA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843840" y="1752480"/>
            <a:ext cx="7502400" cy="234828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Book Antiqua"/>
              </a:rPr>
              <a:t>Pulp, Paper and Lumber Trading</a:t>
            </a:r>
            <a:endParaRPr b="0" lang="en-US" sz="4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Date - July,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11" name=""/>
          <p:cNvSpPr/>
          <p:nvPr/>
        </p:nvSpPr>
        <p:spPr>
          <a:xfrm>
            <a:off x="3240" y="1371600"/>
            <a:ext cx="914076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 name=""/>
          <p:cNvSpPr/>
          <p:nvPr/>
        </p:nvSpPr>
        <p:spPr>
          <a:xfrm>
            <a:off x="3352320" y="5029200"/>
            <a:ext cx="2471040" cy="64116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14"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5" name="" descr=""/>
          <p:cNvPicPr/>
          <p:nvPr/>
        </p:nvPicPr>
        <p:blipFill>
          <a:blip r:embed="rId1"/>
          <a:stretch/>
        </p:blipFill>
        <p:spPr>
          <a:xfrm>
            <a:off x="6815160" y="6257880"/>
            <a:ext cx="2060640" cy="588960"/>
          </a:xfrm>
          <a:prstGeom prst="rect">
            <a:avLst/>
          </a:prstGeom>
          <a:noFill/>
          <a:ln w="0">
            <a:noFill/>
          </a:ln>
        </p:spPr>
      </p:pic>
      <p:graphicFrame>
        <p:nvGraphicFramePr>
          <p:cNvPr id="16" name=""/>
          <p:cNvGraphicFramePr/>
          <p:nvPr/>
        </p:nvGraphicFramePr>
        <p:xfrm>
          <a:off x="0" y="6114960"/>
          <a:ext cx="2695680" cy="743040"/>
        </p:xfrm>
        <a:graphic>
          <a:graphicData uri="http://schemas.openxmlformats.org/presentationml/2006/ole">
            <p:oleObj r:id="rId2" spid="">
              <p:embed/>
              <p:pic>
                <p:nvPicPr>
                  <p:cNvPr id="17" name="" descr=""/>
                  <p:cNvPicPr/>
                  <p:nvPr/>
                </p:nvPicPr>
                <p:blipFill>
                  <a:blip r:embed="rId3"/>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Pulp, Paper and Lumber Trading</a:t>
            </a:r>
            <a:br>
              <a:rPr sz="4000"/>
            </a:br>
            <a:endParaRPr b="0" lang="en-US" sz="2800" strike="noStrike" u="none">
              <a:solidFill>
                <a:srgbClr val="000000"/>
              </a:solidFill>
              <a:effectLst/>
              <a:uFillTx/>
              <a:latin typeface="Times New Roman"/>
            </a:endParaRPr>
          </a:p>
        </p:txBody>
      </p:sp>
      <p:sp>
        <p:nvSpPr>
          <p:cNvPr id="19" name=""/>
          <p:cNvSpPr/>
          <p:nvPr/>
        </p:nvSpPr>
        <p:spPr>
          <a:xfrm>
            <a:off x="380880" y="1295280"/>
            <a:ext cx="8534520" cy="4734000"/>
          </a:xfrm>
          <a:prstGeom prst="rect">
            <a:avLst/>
          </a:prstGeom>
          <a:solidFill>
            <a:srgbClr val="ffffff"/>
          </a:solidFill>
          <a:ln w="12600">
            <a:solidFill>
              <a:srgbClr val="3333cc"/>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Book Antiqua"/>
              </a:rPr>
              <a:t>Our review was designed to identify and test key policies, procedures and controls as of March 31, 2000 related to 1) Pulp, paper and lumber mid and back office operations 2) Relationship and coordination between the commercial, risk, credit, accounting, legal, confirmation and settlements groups involving pulp, paper and lumber and 3) Scheduling of pulp, paper and lumber movement and related controls (where applicable).</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AA 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Enron Team Members: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Tom Bauer</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Scott Earnest</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Jennifer Stevenson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Gordon Heaney</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Sean Kiehne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John Jacobsen</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Dana Carr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Lisa Berg-Carver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Mark Austin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Robert Richard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Charlie Hoang</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Cheryl Kaiser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Jarrod Cyprow</a:t>
            </a:r>
            <a:endParaRPr b="0" lang="en-US" sz="1400" strike="noStrike" u="none">
              <a:solidFill>
                <a:srgbClr val="000000"/>
              </a:solidFill>
              <a:effectLst/>
              <a:uFillTx/>
              <a:latin typeface="Times New Roman"/>
            </a:endParaRPr>
          </a:p>
        </p:txBody>
      </p:sp>
      <p:sp>
        <p:nvSpPr>
          <p:cNvPr id="20"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1" name="" descr=""/>
          <p:cNvPicPr/>
          <p:nvPr/>
        </p:nvPicPr>
        <p:blipFill>
          <a:blip r:embed="rId1"/>
          <a:stretch/>
        </p:blipFill>
        <p:spPr>
          <a:xfrm>
            <a:off x="6815160" y="6257880"/>
            <a:ext cx="2060640" cy="588960"/>
          </a:xfrm>
          <a:prstGeom prst="rect">
            <a:avLst/>
          </a:prstGeom>
          <a:noFill/>
          <a:ln w="0">
            <a:noFill/>
          </a:ln>
        </p:spPr>
      </p:pic>
      <p:graphicFrame>
        <p:nvGraphicFramePr>
          <p:cNvPr id="22" name=""/>
          <p:cNvGraphicFramePr/>
          <p:nvPr/>
        </p:nvGraphicFramePr>
        <p:xfrm>
          <a:off x="0" y="6114960"/>
          <a:ext cx="2695680" cy="743040"/>
        </p:xfrm>
        <a:graphic>
          <a:graphicData uri="http://schemas.openxmlformats.org/presentationml/2006/ole">
            <p:oleObj r:id="rId2" spid="">
              <p:embed/>
              <p:pic>
                <p:nvPicPr>
                  <p:cNvPr id="23"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24"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
          <p:cNvSpPr/>
          <p:nvPr/>
        </p:nvSpPr>
        <p:spPr>
          <a:xfrm>
            <a:off x="685800" y="2514600"/>
            <a:ext cx="7778880" cy="2209680"/>
          </a:xfrm>
          <a:prstGeom prst="rect">
            <a:avLst/>
          </a:prstGeom>
          <a:noFill/>
          <a:ln w="12600">
            <a:solidFill>
              <a:srgbClr val="990033"/>
            </a:solidFill>
            <a:miter/>
          </a:ln>
        </p:spPr>
        <p:style>
          <a:lnRef idx="0"/>
          <a:fillRef idx="0"/>
          <a:effectRef idx="0"/>
          <a:fontRef idx="minor"/>
        </p:style>
        <p:txBody>
          <a:bodyPr lIns="92160" rIns="92160" tIns="46080" bIns="46080" anchor="t">
            <a:normAutofit/>
          </a:bodyPr>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Trading activity in Houston and London </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Origination activity in Calgary</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Risk Management operations performed in Houston for all trading activity</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Pulp, paper and lumber markets are relatively illiquid</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On average, 1-2 transactions per day</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ClickPaper expected to significantly increase number of pulp, paper and lumber transactions</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Commercial personnel very receptive to importance of the credit department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ClickPaper will require Enron to physically schedule commodity movement</a:t>
            </a:r>
            <a:endParaRPr b="0" lang="en-US" sz="1400" strike="noStrike" u="none">
              <a:solidFill>
                <a:srgbClr val="000000"/>
              </a:solidFill>
              <a:effectLst/>
              <a:uFillTx/>
              <a:latin typeface="Times New Roman"/>
            </a:endParaRPr>
          </a:p>
          <a:p>
            <a:pPr lvl="1" marL="743040" indent="-28584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
        <p:nvSpPr>
          <p:cNvPr id="26" name=""/>
          <p:cNvSpPr/>
          <p:nvPr/>
        </p:nvSpPr>
        <p:spPr>
          <a:xfrm>
            <a:off x="838080" y="133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Pulp, Paper and Lumber Trading - Current Portfolio</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sp>
        <p:nvSpPr>
          <p:cNvPr id="27" name=""/>
          <p:cNvSpPr/>
          <p:nvPr/>
        </p:nvSpPr>
        <p:spPr>
          <a:xfrm>
            <a:off x="3732120" y="1905120"/>
            <a:ext cx="177660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Environment</a:t>
            </a:r>
            <a:endParaRPr b="0" lang="en-US" sz="2400" strike="noStrike" u="none">
              <a:solidFill>
                <a:srgbClr val="000000"/>
              </a:solidFill>
              <a:effectLst/>
              <a:uFillTx/>
              <a:latin typeface="Times New Roman"/>
            </a:endParaRPr>
          </a:p>
        </p:txBody>
      </p:sp>
      <p:sp>
        <p:nvSpPr>
          <p:cNvPr id="28"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29" name="" descr=""/>
          <p:cNvPicPr/>
          <p:nvPr/>
        </p:nvPicPr>
        <p:blipFill>
          <a:blip r:embed="rId1"/>
          <a:stretch/>
        </p:blipFill>
        <p:spPr>
          <a:xfrm>
            <a:off x="6815160" y="6257880"/>
            <a:ext cx="2060640" cy="588960"/>
          </a:xfrm>
          <a:prstGeom prst="rect">
            <a:avLst/>
          </a:prstGeom>
          <a:noFill/>
          <a:ln w="0">
            <a:noFill/>
          </a:ln>
        </p:spPr>
      </p:pic>
      <p:graphicFrame>
        <p:nvGraphicFramePr>
          <p:cNvPr id="30" name=""/>
          <p:cNvGraphicFramePr/>
          <p:nvPr/>
        </p:nvGraphicFramePr>
        <p:xfrm>
          <a:off x="0" y="6114960"/>
          <a:ext cx="2695680" cy="743040"/>
        </p:xfrm>
        <a:graphic>
          <a:graphicData uri="http://schemas.openxmlformats.org/presentationml/2006/ole">
            <p:oleObj r:id="rId2" spid="">
              <p:embed/>
              <p:pic>
                <p:nvPicPr>
                  <p:cNvPr id="31"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32"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p:nvPr>
        </p:nvSpPr>
        <p:spPr>
          <a:xfrm>
            <a:off x="685800" y="1676520"/>
            <a:ext cx="7778880" cy="3047760"/>
          </a:xfrm>
          <a:prstGeom prst="rect">
            <a:avLst/>
          </a:prstGeom>
          <a:noFill/>
          <a:ln w="12600">
            <a:solidFill>
              <a:srgbClr val="990033"/>
            </a:solidFill>
            <a:miter/>
          </a:ln>
        </p:spPr>
        <p:txBody>
          <a:bodyPr lIns="92160" rIns="92160" tIns="46080" bIns="46080" anchor="t">
            <a:normAutofit lnSpcReduction="9999"/>
          </a:bodyPr>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imes New Roman"/>
              </a:rPr>
              <a:t>Financial</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Large portion of deals with Waste Management and Georgia Pacific</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MTM value primarily from financial transactions (approx. 80% of MTM value as of 3/31/00)</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Small amount of financial lumber trades</a:t>
            </a:r>
            <a:endParaRPr b="0" lang="en-US" sz="1400" strike="noStrike" u="none">
              <a:solidFill>
                <a:srgbClr val="000000"/>
              </a:solidFill>
              <a:effectLst/>
              <a:uFillTx/>
              <a:latin typeface="Times New Roman"/>
            </a:endParaRPr>
          </a:p>
          <a:p>
            <a:pPr marL="343080" indent="0">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sng">
                <a:solidFill>
                  <a:srgbClr val="000000"/>
                </a:solidFill>
                <a:effectLst/>
                <a:uFillTx/>
                <a:latin typeface="Times New Roman"/>
              </a:rPr>
              <a:t>Physical</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Spot physical transactions are generally back-to-back deals</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Primarily prompt month trading</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Transport mechanisms include rail, barge and truck</a:t>
            </a:r>
            <a:endParaRPr b="0" lang="en-US" sz="1400" strike="noStrike" u="none">
              <a:solidFill>
                <a:srgbClr val="000000"/>
              </a:solidFill>
              <a:effectLst/>
              <a:uFillTx/>
              <a:latin typeface="Times New Roman"/>
            </a:endParaRPr>
          </a:p>
          <a:p>
            <a:pPr marL="343080" indent="-34308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Spot physical counterparties generally have low E-ratings</a:t>
            </a:r>
            <a:endParaRPr b="0" lang="en-US" sz="1400" strike="noStrike" u="none">
              <a:solidFill>
                <a:srgbClr val="000000"/>
              </a:solidFill>
              <a:effectLst/>
              <a:uFillTx/>
              <a:latin typeface="Times New Roman"/>
            </a:endParaRPr>
          </a:p>
          <a:p>
            <a:pPr marL="343080" indent="-34308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lvl="1" marL="743040" indent="-285840" algn="ctr">
              <a:spcBef>
                <a:spcPts val="2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Times New Roman"/>
              </a:rPr>
              <a:t>*  DEAL TEST- 17  Financial - 3 Physical  </a:t>
            </a:r>
            <a:endParaRPr b="0" lang="en-US" sz="1000" strike="noStrike" u="none">
              <a:solidFill>
                <a:srgbClr val="000000"/>
              </a:solidFill>
              <a:effectLst/>
              <a:uFillTx/>
              <a:latin typeface="Times New Roman"/>
            </a:endParaRPr>
          </a:p>
        </p:txBody>
      </p:sp>
      <p:sp>
        <p:nvSpPr>
          <p:cNvPr id="34" name=""/>
          <p:cNvSpPr/>
          <p:nvPr/>
        </p:nvSpPr>
        <p:spPr>
          <a:xfrm>
            <a:off x="838080" y="13320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Pulp, Paper and Lumber Trading - Current Portfolio</a:t>
            </a:r>
            <a:r>
              <a:rPr b="0" lang="en-US" sz="4000" strike="noStrike" u="none">
                <a:solidFill>
                  <a:srgbClr val="000000"/>
                </a:solidFill>
                <a:effectLst/>
                <a:uFillTx/>
                <a:latin typeface="Times New Roman"/>
              </a:rPr>
              <a:t> </a:t>
            </a:r>
            <a:endParaRPr b="0" lang="en-US" sz="4000" strike="noStrike" u="none">
              <a:solidFill>
                <a:srgbClr val="000000"/>
              </a:solidFill>
              <a:effectLst/>
              <a:uFillTx/>
              <a:latin typeface="Times New Roman"/>
            </a:endParaRPr>
          </a:p>
        </p:txBody>
      </p:sp>
      <p:sp>
        <p:nvSpPr>
          <p:cNvPr id="35" name=""/>
          <p:cNvSpPr/>
          <p:nvPr/>
        </p:nvSpPr>
        <p:spPr>
          <a:xfrm>
            <a:off x="3733200" y="1219320"/>
            <a:ext cx="1268640" cy="458280"/>
          </a:xfrm>
          <a:prstGeom prst="rect">
            <a:avLst/>
          </a:prstGeom>
          <a:noFill/>
          <a:ln w="0">
            <a:noFill/>
          </a:ln>
        </p:spPr>
        <p:style>
          <a:lnRef idx="0"/>
          <a:fillRef idx="0"/>
          <a:effectRef idx="0"/>
          <a:fontRef idx="minor"/>
        </p:style>
        <p:txBody>
          <a:bodyPr wrap="none" lIns="92160" rIns="9216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Portfolio</a:t>
            </a:r>
            <a:endParaRPr b="0" lang="en-US" sz="2400" strike="noStrike" u="none">
              <a:solidFill>
                <a:srgbClr val="000000"/>
              </a:solidFill>
              <a:effectLst/>
              <a:uFillTx/>
              <a:latin typeface="Times New Roman"/>
            </a:endParaRPr>
          </a:p>
        </p:txBody>
      </p:sp>
      <p:sp>
        <p:nvSpPr>
          <p:cNvPr id="36"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37" name="" descr=""/>
          <p:cNvPicPr/>
          <p:nvPr/>
        </p:nvPicPr>
        <p:blipFill>
          <a:blip r:embed="rId1"/>
          <a:stretch/>
        </p:blipFill>
        <p:spPr>
          <a:xfrm>
            <a:off x="6815160" y="6257880"/>
            <a:ext cx="2060640" cy="588960"/>
          </a:xfrm>
          <a:prstGeom prst="rect">
            <a:avLst/>
          </a:prstGeom>
          <a:noFill/>
          <a:ln w="0">
            <a:noFill/>
          </a:ln>
        </p:spPr>
      </p:pic>
      <p:graphicFrame>
        <p:nvGraphicFramePr>
          <p:cNvPr id="38" name=""/>
          <p:cNvGraphicFramePr/>
          <p:nvPr/>
        </p:nvGraphicFramePr>
        <p:xfrm>
          <a:off x="0" y="6114960"/>
          <a:ext cx="2695680" cy="743040"/>
        </p:xfrm>
        <a:graphic>
          <a:graphicData uri="http://schemas.openxmlformats.org/presentationml/2006/ole">
            <p:oleObj r:id="rId2" spid="">
              <p:embed/>
              <p:pic>
                <p:nvPicPr>
                  <p:cNvPr id="39" name="" descr=""/>
                  <p:cNvPicPr/>
                  <p:nvPr/>
                </p:nvPicPr>
                <p:blipFill>
                  <a:blip r:embed="rId3"/>
                  <a:stretch/>
                </p:blipFill>
                <p:spPr>
                  <a:xfrm>
                    <a:off x="0" y="6114960"/>
                    <a:ext cx="2695680" cy="743040"/>
                  </a:xfrm>
                  <a:prstGeom prst="rect">
                    <a:avLst/>
                  </a:prstGeom>
                  <a:noFill/>
                  <a:ln w="0">
                    <a:noFill/>
                  </a:ln>
                </p:spPr>
              </p:pic>
            </p:oleObj>
          </a:graphicData>
        </a:graphic>
      </p:graphicFrame>
      <p:sp>
        <p:nvSpPr>
          <p:cNvPr id="40" name=""/>
          <p:cNvSpPr/>
          <p:nvPr/>
        </p:nvSpPr>
        <p:spPr>
          <a:xfrm>
            <a:off x="15840" y="982800"/>
            <a:ext cx="912816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304920"/>
            <a:ext cx="8305920" cy="914400"/>
          </a:xfrm>
          <a:prstGeom prst="rect">
            <a:avLst/>
          </a:prstGeom>
          <a:noFill/>
          <a:ln w="0">
            <a:noFill/>
          </a:ln>
        </p:spPr>
        <p:style>
          <a:lnRef idx="0"/>
          <a:fillRef idx="0"/>
          <a:effectRef idx="0"/>
          <a:fontRef idx="minor"/>
        </p:style>
        <p:txBody>
          <a:bodyPr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Pulp, Paper and Lumber Trading - Observations</a:t>
            </a:r>
            <a:endParaRPr b="0" lang="en-US" sz="2800" strike="noStrike" u="none">
              <a:solidFill>
                <a:srgbClr val="000000"/>
              </a:solidFill>
              <a:effectLst/>
              <a:uFillTx/>
              <a:latin typeface="Times New Roman"/>
            </a:endParaRPr>
          </a:p>
        </p:txBody>
      </p:sp>
      <p:graphicFrame>
        <p:nvGraphicFramePr>
          <p:cNvPr id="42" name=""/>
          <p:cNvGraphicFramePr/>
          <p:nvPr/>
        </p:nvGraphicFramePr>
        <p:xfrm>
          <a:off x="457200" y="1447920"/>
          <a:ext cx="8267760" cy="6845040"/>
        </p:xfrm>
        <a:graphic>
          <a:graphicData uri="http://schemas.openxmlformats.org/presentationml/2006/ole">
            <p:oleObj progId="Word.Document.12" r:id="rId1" spid="">
              <p:embed/>
              <p:pic>
                <p:nvPicPr>
                  <p:cNvPr id="43" name="" descr=""/>
                  <p:cNvPicPr/>
                  <p:nvPr/>
                </p:nvPicPr>
                <p:blipFill>
                  <a:blip r:embed="rId2"/>
                  <a:stretch/>
                </p:blipFill>
                <p:spPr>
                  <a:xfrm>
                    <a:off x="457200" y="1447920"/>
                    <a:ext cx="8267760" cy="6845040"/>
                  </a:xfrm>
                  <a:prstGeom prst="rect">
                    <a:avLst/>
                  </a:prstGeom>
                  <a:noFill/>
                  <a:ln w="0">
                    <a:noFill/>
                  </a:ln>
                </p:spPr>
              </p:pic>
            </p:oleObj>
          </a:graphicData>
        </a:graphic>
      </p:graphicFrame>
      <p:sp>
        <p:nvSpPr>
          <p:cNvPr id="44" name=""/>
          <p:cNvSpPr/>
          <p:nvPr/>
        </p:nvSpPr>
        <p:spPr>
          <a:xfrm>
            <a:off x="0" y="1371600"/>
            <a:ext cx="9144000" cy="3240"/>
          </a:xfrm>
          <a:prstGeom prst="line">
            <a:avLst/>
          </a:prstGeom>
          <a:ln w="57240">
            <a:solidFill>
              <a:srgbClr val="0033cc"/>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45" name=""/>
          <p:cNvSpPr/>
          <p:nvPr/>
        </p:nvSpPr>
        <p:spPr>
          <a:xfrm>
            <a:off x="2600280" y="6548400"/>
            <a:ext cx="4022640" cy="0"/>
          </a:xfrm>
          <a:prstGeom prst="line">
            <a:avLst/>
          </a:prstGeom>
          <a:ln w="57240">
            <a:solidFill>
              <a:srgbClr val="00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46" name="" descr=""/>
          <p:cNvPicPr/>
          <p:nvPr/>
        </p:nvPicPr>
        <p:blipFill>
          <a:blip r:embed="rId3"/>
          <a:stretch/>
        </p:blipFill>
        <p:spPr>
          <a:xfrm>
            <a:off x="6815160" y="6257880"/>
            <a:ext cx="2060640" cy="588960"/>
          </a:xfrm>
          <a:prstGeom prst="rect">
            <a:avLst/>
          </a:prstGeom>
          <a:noFill/>
          <a:ln w="0">
            <a:noFill/>
          </a:ln>
        </p:spPr>
      </p:pic>
      <p:graphicFrame>
        <p:nvGraphicFramePr>
          <p:cNvPr id="47" name=""/>
          <p:cNvGraphicFramePr/>
          <p:nvPr/>
        </p:nvGraphicFramePr>
        <p:xfrm>
          <a:off x="0" y="6114960"/>
          <a:ext cx="2695680" cy="743040"/>
        </p:xfrm>
        <a:graphic>
          <a:graphicData uri="http://schemas.openxmlformats.org/presentationml/2006/ole">
            <p:oleObj r:id="rId4" spid="">
              <p:embed/>
              <p:pic>
                <p:nvPicPr>
                  <p:cNvPr id="48" name="" descr=""/>
                  <p:cNvPicPr/>
                  <p:nvPr/>
                </p:nvPicPr>
                <p:blipFill>
                  <a:blip r:embed="rId5"/>
                  <a:stretch/>
                </p:blipFill>
                <p:spPr>
                  <a:xfrm>
                    <a:off x="0" y="6114960"/>
                    <a:ext cx="2695680" cy="74304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2792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2000-05-16T17:15:27Z</dcterms:created>
  <dc:creator>Arthur Andersen</dc:creator>
  <dc:description/>
  <dc:language>en-US</dc:language>
  <cp:lastModifiedBy>Arthur Andersen</cp:lastModifiedBy>
  <cp:lastPrinted>2000-08-16T11:26:42Z</cp:lastPrinted>
  <dcterms:modified xsi:type="dcterms:W3CDTF">2000-08-27T16:16:42Z</dcterms:modified>
  <cp:revision>49</cp:revision>
  <dc:subject/>
  <dc:title>No Slide Title</dc:title>
</cp:coreProperties>
</file>