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6983413" cy="92694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sldNum" idx="1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0F9D97-DA16-4123-B6C3-8C7F0071A90E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8643960" y="6353280"/>
            <a:ext cx="290520" cy="293760"/>
          </a:xfrm>
          <a:custGeom>
            <a:avLst/>
            <a:gdLst>
              <a:gd name="textAreaLeft" fmla="*/ 14040 w 290520"/>
              <a:gd name="textAreaRight" fmla="*/ 276480 w 290520"/>
              <a:gd name="textAreaTop" fmla="*/ 14040 h 293760"/>
              <a:gd name="textAreaBottom" fmla="*/ 279720 h 293760"/>
            </a:gdLst>
            <a:ahLst/>
            <a:cxnLst/>
            <a:rect l="textAreaLeft" t="textAreaTop" r="textAreaRight" b="textAreaBottom"/>
            <a:pathLst>
              <a:path w="21600" h="21841">
                <a:moveTo>
                  <a:pt x="3600" y="0"/>
                </a:moveTo>
                <a:arcTo wR="3600" hR="3600" stAng="16200000" swAng="-5400000"/>
                <a:lnTo>
                  <a:pt x="0" y="18241"/>
                </a:lnTo>
                <a:arcTo wR="3600" hR="3600" stAng="10800000" swAng="-5400000"/>
                <a:lnTo>
                  <a:pt x="18000" y="2184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328400" y="56628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1368360" y="1663560"/>
            <a:ext cx="757872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 indent="-17604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lnSpc>
                <a:spcPct val="90000"/>
              </a:lnSpc>
              <a:spcBef>
                <a:spcPts val="1463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lnSpc>
                <a:spcPct val="90000"/>
              </a:lnSpc>
              <a:spcBef>
                <a:spcPts val="1463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1414440" y="1285920"/>
            <a:ext cx="7729560" cy="5220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360" bIns="36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sldNum" idx="2"/>
          </p:nvPr>
        </p:nvSpPr>
        <p:spPr>
          <a:xfrm>
            <a:off x="8523360" y="6380280"/>
            <a:ext cx="396720" cy="239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7CEBA5C-8E45-44D1-BC80-0DC2A7459C95}" type="slidenum">
              <a:rPr b="1" lang="en-US" sz="1000" strike="noStrike" u="none">
                <a:solidFill>
                  <a:srgbClr val="919191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bar2" descr=""/>
          <p:cNvPicPr/>
          <p:nvPr/>
        </p:nvPicPr>
        <p:blipFill>
          <a:blip r:embed="rId2"/>
          <a:stretch/>
        </p:blipFill>
        <p:spPr>
          <a:xfrm>
            <a:off x="46080" y="0"/>
            <a:ext cx="1231920" cy="6699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"/>
          <p:cNvSpPr/>
          <p:nvPr/>
        </p:nvSpPr>
        <p:spPr>
          <a:xfrm>
            <a:off x="115920" y="6665400"/>
            <a:ext cx="90280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>
              <a:spcBef>
                <a:spcPts val="499"/>
              </a:spcBef>
              <a:tabLst>
                <a:tab algn="l" pos="0"/>
                <a:tab algn="r" pos="857268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This presentation is for discussion purposes only.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	</a:t>
            </a:r>
            <a:r>
              <a:rPr b="0" i="1" lang="en-US" sz="800" strike="noStrike" u="none">
                <a:solidFill>
                  <a:srgbClr val="919191"/>
                </a:solidFill>
                <a:effectLst/>
                <a:uFillTx/>
                <a:latin typeface="Times New Roman"/>
              </a:rPr>
              <a:t> This presentation is not intended to obligate or commit Enron or its affiliates to execute any transaction or provide additional information.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1600" y="6400080"/>
            <a:ext cx="9295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a69a9"/>
                </a:solidFill>
                <a:effectLst/>
                <a:uFillTx/>
                <a:latin typeface="Arial Narrow"/>
              </a:rPr>
              <a:t>CONFIDENTIAL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339560" y="466200"/>
            <a:ext cx="71658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63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344520" indent="0" algn="ctr">
              <a:lnSpc>
                <a:spcPct val="95000"/>
              </a:lnSpc>
              <a:spcBef>
                <a:spcPts val="10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738360" algn="ctr">
              <a:lnSpc>
                <a:spcPct val="90000"/>
              </a:lnSpc>
              <a:spcBef>
                <a:spcPts val="964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499"/>
              </a:spcBef>
              <a:buClr>
                <a:srgbClr val="fe000c"/>
              </a:buClr>
              <a:buFont typeface="Arial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499"/>
              </a:spcBef>
              <a:buClr>
                <a:srgbClr val="fe000c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4971960" y="5646600"/>
            <a:ext cx="3568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Kim Ward, Manager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October 4,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1855800" y="3728880"/>
            <a:ext cx="631188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Prepared for: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Palo Alto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Privileged and Confidential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" name="LogoWh" descr=""/>
          <p:cNvPicPr/>
          <p:nvPr/>
        </p:nvPicPr>
        <p:blipFill>
          <a:blip r:embed="rId1"/>
          <a:stretch/>
        </p:blipFill>
        <p:spPr>
          <a:xfrm>
            <a:off x="4124160" y="309600"/>
            <a:ext cx="1659240" cy="1662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0" name=""/>
          <p:cNvSpPr/>
          <p:nvPr/>
        </p:nvSpPr>
        <p:spPr>
          <a:xfrm>
            <a:off x="1712880" y="1963800"/>
            <a:ext cx="6510240" cy="16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El Paso Pipeline Transportation Proposal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San Juan/Permian vs Topock</a:t>
            </a:r>
            <a:endParaRPr b="1" i="1" lang="en-US" sz="28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02" name=""/>
          <p:cNvGraphicFramePr/>
          <p:nvPr/>
        </p:nvGraphicFramePr>
        <p:xfrm>
          <a:off x="1274760" y="1473120"/>
          <a:ext cx="7388280" cy="4649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74760" y="1473120"/>
                    <a:ext cx="7388280" cy="4649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B7A462-599B-4D1E-A540-7B454E09BF73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Historical Transportation Economics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the period Jan 2000 through Sep 2001, this capacity would have been in the money 68% of the time and saved approximately $7.5-8.5 million (daily vs daily) on 10,000 MMBtu/d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offers the buyer access to low cost and lower volatility supply with minimal downside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6B89983-D591-4AFB-9951-661DC53D154C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"/>
          <p:cNvGraphicFramePr/>
          <p:nvPr/>
        </p:nvGraphicFramePr>
        <p:xfrm>
          <a:off x="1258920" y="1316160"/>
          <a:ext cx="7383600" cy="5229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58920" y="1316160"/>
                    <a:ext cx="7383600" cy="5229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1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Forward Value of EPNG Transportation</a:t>
            </a:r>
            <a:endParaRPr b="1" i="1" lang="en-US" sz="31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9" name=""/>
          <p:cNvSpPr/>
          <p:nvPr/>
        </p:nvSpPr>
        <p:spPr>
          <a:xfrm flipV="1">
            <a:off x="3701880" y="3038400"/>
            <a:ext cx="0" cy="2563920"/>
          </a:xfrm>
          <a:prstGeom prst="line">
            <a:avLst/>
          </a:prstGeom>
          <a:ln w="19080">
            <a:solidFill>
              <a:srgbClr val="eff1b1"/>
            </a:solidFill>
            <a:prstDash val="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008160" y="1886040"/>
            <a:ext cx="3117960" cy="912600"/>
          </a:xfrm>
          <a:solidFill>
            <a:srgbClr val="dddddd"/>
          </a:solidFill>
          <a:ln w="1908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Arial Narrow"/>
              </a:rPr>
              <a:t>The earlier the start date, the larger the lump sum payment can be (based on current economics).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 flipV="1">
            <a:off x="2411280" y="3173400"/>
            <a:ext cx="0" cy="1720800"/>
          </a:xfrm>
          <a:prstGeom prst="line">
            <a:avLst/>
          </a:prstGeom>
          <a:ln w="19080">
            <a:solidFill>
              <a:srgbClr val="656565"/>
            </a:solidFill>
            <a:prstDash val="sysDot"/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 rot="5400000">
            <a:off x="3134520" y="4509720"/>
            <a:ext cx="13478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Jan 2003 Start Date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78FCC4-1242-49FF-AB3B-D54ED74BDF2A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Next Steps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Agreement is raised (term, volume, economics)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conducts due diligence with EPNG/PG&amp;E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approved with pipe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&amp; EPNG review pipe tariff, recall right obligation, renewal rights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posts capacity on bulletin board with </a:t>
            </a:r>
            <a:r>
              <a:rPr b="1" lang="en-US" sz="2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all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terms &amp; conditions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B129A3F-F22C-4DFB-8E0F-84449A620691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Table of Contents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1280880" y="176220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overview: scope of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Supply/load portfolio:  City of Palo Alto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90000"/>
              </a:lnSpc>
              <a:spcBef>
                <a:spcPts val="1125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transportation capacity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of ENA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95000"/>
              </a:lnSpc>
              <a:spcBef>
                <a:spcPts val="876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1125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Due diligence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876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Posting procedures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7C63EFB-F5DB-4DBF-939C-449DE57A74F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General Overview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1280880" y="1409400"/>
            <a:ext cx="7707240" cy="4784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0040" indent="-230040">
              <a:lnSpc>
                <a:spcPct val="80000"/>
              </a:lnSpc>
              <a:spcBef>
                <a:spcPts val="950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current economics related to transportation provide an excellent opportunity for PG&amp;E customers to acquire physical transportation on EPNG at full tolls (or better) which provides: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at market based rates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Flexibility to manage price risk by purchasing gas at supply region versus market region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Avoid long term demand charges by avoiding having to enter into open seasons for 10-15 years when shorter dated capacity is available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optionality to the City of Palo Alto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8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50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the City of Palo Alto’s requirements, the capacity being discussed provides an excellent fit as: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Palo Alto can control its gas supply from wellhead to burner tip by integrating upstream transportation from the supply pools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City of Palo Alto may invest in power generation requiring additional natural gas supply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0">
              <a:lnSpc>
                <a:spcPct val="85000"/>
              </a:lnSpc>
              <a:spcBef>
                <a:spcPts val="612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50"/>
              </a:spcBef>
              <a:buClr>
                <a:srgbClr val="fe000c"/>
              </a:buClr>
              <a:buFont typeface="Arial"/>
              <a:buChar char="•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capacity is PG&amp;E recallable (Block II) with primary receipt points of San Juan, Permian, and Anadarko, which will be re-designated to a 70% San Juan/30% Permian (est.) primary receipt point allocation (as per upcoming FERC orders)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32C65FB-E4C0-4E21-BA86-0A192806FD0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"/>
          <p:cNvGraphicFramePr/>
          <p:nvPr/>
        </p:nvGraphicFramePr>
        <p:xfrm>
          <a:off x="1079640" y="1371600"/>
          <a:ext cx="7670520" cy="491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79640" y="1371600"/>
                    <a:ext cx="7670520" cy="491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City of Palo Alto:</a:t>
            </a:r>
            <a:br>
              <a:rPr sz="3200"/>
            </a:b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Supply/Load Portfolio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28" name=""/>
          <p:cNvSpPr/>
          <p:nvPr/>
        </p:nvSpPr>
        <p:spPr>
          <a:xfrm>
            <a:off x="2346480" y="3638520"/>
            <a:ext cx="167796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Redwood Capacity of 6,090 MMBtu/d expiring in Dec 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678200" y="2817720"/>
            <a:ext cx="3015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Proposed EPNG Capacity from ENA (10,000 MMBtu/d)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48DD036-F4AB-436A-BEF8-229C9B933C4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Transportation Supply Paths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31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3854520" y="1623960"/>
            <a:ext cx="1474560" cy="1919520"/>
          </a:xfrm>
          <a:custGeom>
            <a:avLst/>
            <a:gdLst/>
            <a:ahLst/>
            <a:rect l="l" t="t" r="r" b="b"/>
            <a:pathLst>
              <a:path w="260" h="423">
                <a:moveTo>
                  <a:pt x="85" y="0"/>
                </a:moveTo>
                <a:lnTo>
                  <a:pt x="123" y="7"/>
                </a:lnTo>
                <a:lnTo>
                  <a:pt x="110" y="65"/>
                </a:lnTo>
                <a:lnTo>
                  <a:pt x="117" y="78"/>
                </a:lnTo>
                <a:lnTo>
                  <a:pt x="117" y="85"/>
                </a:lnTo>
                <a:lnTo>
                  <a:pt x="117" y="91"/>
                </a:lnTo>
                <a:lnTo>
                  <a:pt x="117" y="91"/>
                </a:lnTo>
                <a:lnTo>
                  <a:pt x="117" y="98"/>
                </a:lnTo>
                <a:lnTo>
                  <a:pt x="123" y="104"/>
                </a:lnTo>
                <a:lnTo>
                  <a:pt x="130" y="111"/>
                </a:lnTo>
                <a:lnTo>
                  <a:pt x="136" y="124"/>
                </a:lnTo>
                <a:lnTo>
                  <a:pt x="136" y="130"/>
                </a:lnTo>
                <a:lnTo>
                  <a:pt x="143" y="137"/>
                </a:lnTo>
                <a:lnTo>
                  <a:pt x="149" y="143"/>
                </a:lnTo>
                <a:lnTo>
                  <a:pt x="149" y="143"/>
                </a:lnTo>
                <a:lnTo>
                  <a:pt x="156" y="143"/>
                </a:lnTo>
                <a:lnTo>
                  <a:pt x="162" y="150"/>
                </a:lnTo>
                <a:lnTo>
                  <a:pt x="149" y="169"/>
                </a:lnTo>
                <a:lnTo>
                  <a:pt x="149" y="169"/>
                </a:lnTo>
                <a:lnTo>
                  <a:pt x="149" y="169"/>
                </a:lnTo>
                <a:lnTo>
                  <a:pt x="149" y="182"/>
                </a:lnTo>
                <a:lnTo>
                  <a:pt x="149" y="182"/>
                </a:lnTo>
                <a:lnTo>
                  <a:pt x="149" y="189"/>
                </a:lnTo>
                <a:lnTo>
                  <a:pt x="143" y="189"/>
                </a:lnTo>
                <a:lnTo>
                  <a:pt x="143" y="195"/>
                </a:lnTo>
                <a:lnTo>
                  <a:pt x="143" y="195"/>
                </a:lnTo>
                <a:lnTo>
                  <a:pt x="143" y="202"/>
                </a:lnTo>
                <a:lnTo>
                  <a:pt x="149" y="208"/>
                </a:lnTo>
                <a:lnTo>
                  <a:pt x="149" y="208"/>
                </a:lnTo>
                <a:lnTo>
                  <a:pt x="162" y="202"/>
                </a:lnTo>
                <a:lnTo>
                  <a:pt x="162" y="202"/>
                </a:lnTo>
                <a:lnTo>
                  <a:pt x="162" y="202"/>
                </a:lnTo>
                <a:lnTo>
                  <a:pt x="169" y="202"/>
                </a:lnTo>
                <a:lnTo>
                  <a:pt x="169" y="208"/>
                </a:lnTo>
                <a:lnTo>
                  <a:pt x="169" y="208"/>
                </a:lnTo>
                <a:lnTo>
                  <a:pt x="169" y="215"/>
                </a:lnTo>
                <a:lnTo>
                  <a:pt x="169" y="228"/>
                </a:lnTo>
                <a:lnTo>
                  <a:pt x="169" y="234"/>
                </a:lnTo>
                <a:lnTo>
                  <a:pt x="175" y="241"/>
                </a:lnTo>
                <a:lnTo>
                  <a:pt x="175" y="241"/>
                </a:lnTo>
                <a:lnTo>
                  <a:pt x="175" y="247"/>
                </a:lnTo>
                <a:lnTo>
                  <a:pt x="175" y="254"/>
                </a:lnTo>
                <a:lnTo>
                  <a:pt x="182" y="254"/>
                </a:lnTo>
                <a:lnTo>
                  <a:pt x="188" y="260"/>
                </a:lnTo>
                <a:lnTo>
                  <a:pt x="188" y="260"/>
                </a:lnTo>
                <a:lnTo>
                  <a:pt x="188" y="267"/>
                </a:lnTo>
                <a:lnTo>
                  <a:pt x="188" y="273"/>
                </a:lnTo>
                <a:lnTo>
                  <a:pt x="188" y="280"/>
                </a:lnTo>
                <a:lnTo>
                  <a:pt x="195" y="280"/>
                </a:lnTo>
                <a:lnTo>
                  <a:pt x="195" y="273"/>
                </a:lnTo>
                <a:lnTo>
                  <a:pt x="201" y="273"/>
                </a:lnTo>
                <a:lnTo>
                  <a:pt x="208" y="280"/>
                </a:lnTo>
                <a:lnTo>
                  <a:pt x="208" y="280"/>
                </a:lnTo>
                <a:lnTo>
                  <a:pt x="214" y="273"/>
                </a:lnTo>
                <a:lnTo>
                  <a:pt x="214" y="273"/>
                </a:lnTo>
                <a:lnTo>
                  <a:pt x="221" y="273"/>
                </a:lnTo>
                <a:lnTo>
                  <a:pt x="227" y="273"/>
                </a:lnTo>
                <a:lnTo>
                  <a:pt x="234" y="280"/>
                </a:lnTo>
                <a:lnTo>
                  <a:pt x="234" y="280"/>
                </a:lnTo>
                <a:lnTo>
                  <a:pt x="247" y="280"/>
                </a:lnTo>
                <a:lnTo>
                  <a:pt x="247" y="273"/>
                </a:lnTo>
                <a:lnTo>
                  <a:pt x="253" y="267"/>
                </a:lnTo>
                <a:lnTo>
                  <a:pt x="260" y="273"/>
                </a:lnTo>
                <a:lnTo>
                  <a:pt x="260" y="280"/>
                </a:lnTo>
                <a:lnTo>
                  <a:pt x="260" y="286"/>
                </a:lnTo>
                <a:lnTo>
                  <a:pt x="260" y="286"/>
                </a:lnTo>
                <a:lnTo>
                  <a:pt x="240" y="423"/>
                </a:lnTo>
                <a:lnTo>
                  <a:pt x="240" y="423"/>
                </a:lnTo>
                <a:lnTo>
                  <a:pt x="123" y="397"/>
                </a:lnTo>
                <a:lnTo>
                  <a:pt x="0" y="377"/>
                </a:lnTo>
                <a:lnTo>
                  <a:pt x="26" y="280"/>
                </a:lnTo>
                <a:lnTo>
                  <a:pt x="33" y="273"/>
                </a:lnTo>
                <a:lnTo>
                  <a:pt x="33" y="267"/>
                </a:lnTo>
                <a:lnTo>
                  <a:pt x="33" y="267"/>
                </a:lnTo>
                <a:lnTo>
                  <a:pt x="33" y="260"/>
                </a:lnTo>
                <a:lnTo>
                  <a:pt x="33" y="260"/>
                </a:lnTo>
                <a:lnTo>
                  <a:pt x="33" y="254"/>
                </a:lnTo>
                <a:lnTo>
                  <a:pt x="26" y="254"/>
                </a:lnTo>
                <a:lnTo>
                  <a:pt x="26" y="247"/>
                </a:lnTo>
                <a:lnTo>
                  <a:pt x="26" y="241"/>
                </a:lnTo>
                <a:lnTo>
                  <a:pt x="33" y="228"/>
                </a:lnTo>
                <a:lnTo>
                  <a:pt x="39" y="221"/>
                </a:lnTo>
                <a:lnTo>
                  <a:pt x="46" y="221"/>
                </a:lnTo>
                <a:lnTo>
                  <a:pt x="46" y="215"/>
                </a:lnTo>
                <a:lnTo>
                  <a:pt x="52" y="215"/>
                </a:lnTo>
                <a:lnTo>
                  <a:pt x="65" y="182"/>
                </a:lnTo>
                <a:lnTo>
                  <a:pt x="65" y="176"/>
                </a:lnTo>
                <a:lnTo>
                  <a:pt x="65" y="176"/>
                </a:lnTo>
                <a:lnTo>
                  <a:pt x="59" y="169"/>
                </a:lnTo>
                <a:lnTo>
                  <a:pt x="52" y="169"/>
                </a:lnTo>
                <a:lnTo>
                  <a:pt x="52" y="163"/>
                </a:lnTo>
                <a:lnTo>
                  <a:pt x="52" y="156"/>
                </a:lnTo>
                <a:lnTo>
                  <a:pt x="59" y="150"/>
                </a:lnTo>
                <a:lnTo>
                  <a:pt x="59" y="150"/>
                </a:lnTo>
                <a:lnTo>
                  <a:pt x="52" y="143"/>
                </a:lnTo>
                <a:lnTo>
                  <a:pt x="52" y="143"/>
                </a:lnTo>
                <a:lnTo>
                  <a:pt x="59" y="137"/>
                </a:lnTo>
                <a:lnTo>
                  <a:pt x="85" y="0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2260440" y="2008080"/>
            <a:ext cx="1963800" cy="1325520"/>
          </a:xfrm>
          <a:custGeom>
            <a:avLst/>
            <a:gdLst/>
            <a:ahLst/>
            <a:rect l="l" t="t" r="r" b="b"/>
            <a:pathLst>
              <a:path w="344" h="292">
                <a:moveTo>
                  <a:pt x="0" y="221"/>
                </a:moveTo>
                <a:lnTo>
                  <a:pt x="0" y="214"/>
                </a:lnTo>
                <a:lnTo>
                  <a:pt x="0" y="201"/>
                </a:lnTo>
                <a:lnTo>
                  <a:pt x="0" y="201"/>
                </a:lnTo>
                <a:lnTo>
                  <a:pt x="0" y="195"/>
                </a:lnTo>
                <a:lnTo>
                  <a:pt x="0" y="188"/>
                </a:lnTo>
                <a:lnTo>
                  <a:pt x="0" y="169"/>
                </a:lnTo>
                <a:lnTo>
                  <a:pt x="7" y="162"/>
                </a:lnTo>
                <a:lnTo>
                  <a:pt x="7" y="162"/>
                </a:lnTo>
                <a:lnTo>
                  <a:pt x="7" y="162"/>
                </a:lnTo>
                <a:lnTo>
                  <a:pt x="13" y="156"/>
                </a:lnTo>
                <a:lnTo>
                  <a:pt x="13" y="149"/>
                </a:lnTo>
                <a:lnTo>
                  <a:pt x="13" y="143"/>
                </a:lnTo>
                <a:lnTo>
                  <a:pt x="20" y="143"/>
                </a:lnTo>
                <a:lnTo>
                  <a:pt x="26" y="130"/>
                </a:lnTo>
                <a:lnTo>
                  <a:pt x="33" y="117"/>
                </a:lnTo>
                <a:lnTo>
                  <a:pt x="39" y="104"/>
                </a:lnTo>
                <a:lnTo>
                  <a:pt x="52" y="71"/>
                </a:lnTo>
                <a:lnTo>
                  <a:pt x="59" y="58"/>
                </a:lnTo>
                <a:lnTo>
                  <a:pt x="65" y="39"/>
                </a:lnTo>
                <a:lnTo>
                  <a:pt x="72" y="19"/>
                </a:lnTo>
                <a:lnTo>
                  <a:pt x="78" y="6"/>
                </a:lnTo>
                <a:lnTo>
                  <a:pt x="78" y="0"/>
                </a:lnTo>
                <a:lnTo>
                  <a:pt x="78" y="0"/>
                </a:lnTo>
                <a:lnTo>
                  <a:pt x="78" y="0"/>
                </a:lnTo>
                <a:lnTo>
                  <a:pt x="85" y="0"/>
                </a:lnTo>
                <a:lnTo>
                  <a:pt x="85" y="0"/>
                </a:lnTo>
                <a:lnTo>
                  <a:pt x="91" y="0"/>
                </a:lnTo>
                <a:lnTo>
                  <a:pt x="98" y="6"/>
                </a:lnTo>
                <a:lnTo>
                  <a:pt x="98" y="6"/>
                </a:lnTo>
                <a:lnTo>
                  <a:pt x="104" y="6"/>
                </a:lnTo>
                <a:lnTo>
                  <a:pt x="111" y="13"/>
                </a:lnTo>
                <a:lnTo>
                  <a:pt x="117" y="26"/>
                </a:lnTo>
                <a:lnTo>
                  <a:pt x="111" y="26"/>
                </a:lnTo>
                <a:lnTo>
                  <a:pt x="111" y="39"/>
                </a:lnTo>
                <a:lnTo>
                  <a:pt x="117" y="45"/>
                </a:lnTo>
                <a:lnTo>
                  <a:pt x="124" y="52"/>
                </a:lnTo>
                <a:lnTo>
                  <a:pt x="137" y="52"/>
                </a:lnTo>
                <a:lnTo>
                  <a:pt x="149" y="52"/>
                </a:lnTo>
                <a:lnTo>
                  <a:pt x="156" y="52"/>
                </a:lnTo>
                <a:lnTo>
                  <a:pt x="169" y="52"/>
                </a:lnTo>
                <a:lnTo>
                  <a:pt x="175" y="58"/>
                </a:lnTo>
                <a:lnTo>
                  <a:pt x="188" y="58"/>
                </a:lnTo>
                <a:lnTo>
                  <a:pt x="195" y="58"/>
                </a:lnTo>
                <a:lnTo>
                  <a:pt x="201" y="58"/>
                </a:lnTo>
                <a:lnTo>
                  <a:pt x="208" y="65"/>
                </a:lnTo>
                <a:lnTo>
                  <a:pt x="214" y="58"/>
                </a:lnTo>
                <a:lnTo>
                  <a:pt x="214" y="58"/>
                </a:lnTo>
                <a:lnTo>
                  <a:pt x="221" y="58"/>
                </a:lnTo>
                <a:lnTo>
                  <a:pt x="227" y="58"/>
                </a:lnTo>
                <a:lnTo>
                  <a:pt x="234" y="58"/>
                </a:lnTo>
                <a:lnTo>
                  <a:pt x="234" y="58"/>
                </a:lnTo>
                <a:lnTo>
                  <a:pt x="240" y="58"/>
                </a:lnTo>
                <a:lnTo>
                  <a:pt x="247" y="58"/>
                </a:lnTo>
                <a:lnTo>
                  <a:pt x="247" y="65"/>
                </a:lnTo>
                <a:lnTo>
                  <a:pt x="253" y="65"/>
                </a:lnTo>
                <a:lnTo>
                  <a:pt x="260" y="58"/>
                </a:lnTo>
                <a:lnTo>
                  <a:pt x="331" y="78"/>
                </a:lnTo>
                <a:lnTo>
                  <a:pt x="331" y="84"/>
                </a:lnTo>
                <a:lnTo>
                  <a:pt x="338" y="84"/>
                </a:lnTo>
                <a:lnTo>
                  <a:pt x="344" y="91"/>
                </a:lnTo>
                <a:lnTo>
                  <a:pt x="344" y="91"/>
                </a:lnTo>
                <a:lnTo>
                  <a:pt x="344" y="97"/>
                </a:lnTo>
                <a:lnTo>
                  <a:pt x="331" y="130"/>
                </a:lnTo>
                <a:lnTo>
                  <a:pt x="325" y="130"/>
                </a:lnTo>
                <a:lnTo>
                  <a:pt x="325" y="136"/>
                </a:lnTo>
                <a:lnTo>
                  <a:pt x="318" y="136"/>
                </a:lnTo>
                <a:lnTo>
                  <a:pt x="312" y="143"/>
                </a:lnTo>
                <a:lnTo>
                  <a:pt x="305" y="156"/>
                </a:lnTo>
                <a:lnTo>
                  <a:pt x="305" y="162"/>
                </a:lnTo>
                <a:lnTo>
                  <a:pt x="305" y="169"/>
                </a:lnTo>
                <a:lnTo>
                  <a:pt x="312" y="169"/>
                </a:lnTo>
                <a:lnTo>
                  <a:pt x="312" y="175"/>
                </a:lnTo>
                <a:lnTo>
                  <a:pt x="312" y="175"/>
                </a:lnTo>
                <a:lnTo>
                  <a:pt x="312" y="182"/>
                </a:lnTo>
                <a:lnTo>
                  <a:pt x="312" y="182"/>
                </a:lnTo>
                <a:lnTo>
                  <a:pt x="312" y="188"/>
                </a:lnTo>
                <a:lnTo>
                  <a:pt x="305" y="195"/>
                </a:lnTo>
                <a:lnTo>
                  <a:pt x="279" y="292"/>
                </a:lnTo>
                <a:lnTo>
                  <a:pt x="162" y="260"/>
                </a:lnTo>
                <a:lnTo>
                  <a:pt x="0" y="221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2082960" y="3011400"/>
            <a:ext cx="1987560" cy="2689200"/>
          </a:xfrm>
          <a:custGeom>
            <a:avLst/>
            <a:gdLst/>
            <a:ahLst/>
            <a:rect l="l" t="t" r="r" b="b"/>
            <a:pathLst>
              <a:path w="350" h="592">
                <a:moveTo>
                  <a:pt x="305" y="592"/>
                </a:moveTo>
                <a:lnTo>
                  <a:pt x="194" y="579"/>
                </a:lnTo>
                <a:lnTo>
                  <a:pt x="194" y="579"/>
                </a:lnTo>
                <a:lnTo>
                  <a:pt x="194" y="572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66"/>
                </a:lnTo>
                <a:lnTo>
                  <a:pt x="194" y="559"/>
                </a:lnTo>
                <a:lnTo>
                  <a:pt x="194" y="559"/>
                </a:lnTo>
                <a:lnTo>
                  <a:pt x="194" y="540"/>
                </a:lnTo>
                <a:lnTo>
                  <a:pt x="188" y="520"/>
                </a:lnTo>
                <a:lnTo>
                  <a:pt x="181" y="520"/>
                </a:lnTo>
                <a:lnTo>
                  <a:pt x="175" y="507"/>
                </a:lnTo>
                <a:lnTo>
                  <a:pt x="162" y="501"/>
                </a:lnTo>
                <a:lnTo>
                  <a:pt x="156" y="501"/>
                </a:lnTo>
                <a:lnTo>
                  <a:pt x="156" y="494"/>
                </a:lnTo>
                <a:lnTo>
                  <a:pt x="156" y="494"/>
                </a:lnTo>
                <a:lnTo>
                  <a:pt x="156" y="488"/>
                </a:lnTo>
                <a:lnTo>
                  <a:pt x="156" y="488"/>
                </a:lnTo>
                <a:lnTo>
                  <a:pt x="149" y="481"/>
                </a:lnTo>
                <a:lnTo>
                  <a:pt x="143" y="481"/>
                </a:lnTo>
                <a:lnTo>
                  <a:pt x="136" y="475"/>
                </a:lnTo>
                <a:lnTo>
                  <a:pt x="130" y="468"/>
                </a:lnTo>
                <a:lnTo>
                  <a:pt x="123" y="455"/>
                </a:lnTo>
                <a:lnTo>
                  <a:pt x="117" y="455"/>
                </a:lnTo>
                <a:lnTo>
                  <a:pt x="110" y="449"/>
                </a:lnTo>
                <a:lnTo>
                  <a:pt x="91" y="442"/>
                </a:lnTo>
                <a:lnTo>
                  <a:pt x="84" y="442"/>
                </a:lnTo>
                <a:lnTo>
                  <a:pt x="71" y="436"/>
                </a:lnTo>
                <a:lnTo>
                  <a:pt x="71" y="429"/>
                </a:lnTo>
                <a:lnTo>
                  <a:pt x="71" y="429"/>
                </a:lnTo>
                <a:lnTo>
                  <a:pt x="71" y="423"/>
                </a:lnTo>
                <a:lnTo>
                  <a:pt x="71" y="416"/>
                </a:lnTo>
                <a:lnTo>
                  <a:pt x="78" y="410"/>
                </a:lnTo>
                <a:lnTo>
                  <a:pt x="78" y="403"/>
                </a:lnTo>
                <a:lnTo>
                  <a:pt x="71" y="397"/>
                </a:lnTo>
                <a:lnTo>
                  <a:pt x="71" y="397"/>
                </a:lnTo>
                <a:lnTo>
                  <a:pt x="71" y="390"/>
                </a:lnTo>
                <a:lnTo>
                  <a:pt x="71" y="390"/>
                </a:lnTo>
                <a:lnTo>
                  <a:pt x="71" y="390"/>
                </a:lnTo>
                <a:lnTo>
                  <a:pt x="71" y="384"/>
                </a:lnTo>
                <a:lnTo>
                  <a:pt x="65" y="377"/>
                </a:lnTo>
                <a:lnTo>
                  <a:pt x="52" y="358"/>
                </a:lnTo>
                <a:lnTo>
                  <a:pt x="52" y="351"/>
                </a:lnTo>
                <a:lnTo>
                  <a:pt x="52" y="345"/>
                </a:lnTo>
                <a:lnTo>
                  <a:pt x="52" y="338"/>
                </a:lnTo>
                <a:lnTo>
                  <a:pt x="39" y="325"/>
                </a:lnTo>
                <a:lnTo>
                  <a:pt x="39" y="312"/>
                </a:lnTo>
                <a:lnTo>
                  <a:pt x="45" y="305"/>
                </a:lnTo>
                <a:lnTo>
                  <a:pt x="45" y="305"/>
                </a:lnTo>
                <a:lnTo>
                  <a:pt x="52" y="305"/>
                </a:lnTo>
                <a:lnTo>
                  <a:pt x="52" y="292"/>
                </a:lnTo>
                <a:lnTo>
                  <a:pt x="45" y="292"/>
                </a:lnTo>
                <a:lnTo>
                  <a:pt x="39" y="286"/>
                </a:lnTo>
                <a:lnTo>
                  <a:pt x="32" y="279"/>
                </a:lnTo>
                <a:lnTo>
                  <a:pt x="32" y="273"/>
                </a:lnTo>
                <a:lnTo>
                  <a:pt x="32" y="253"/>
                </a:lnTo>
                <a:lnTo>
                  <a:pt x="32" y="253"/>
                </a:lnTo>
                <a:lnTo>
                  <a:pt x="32" y="247"/>
                </a:lnTo>
                <a:lnTo>
                  <a:pt x="32" y="247"/>
                </a:lnTo>
                <a:lnTo>
                  <a:pt x="39" y="240"/>
                </a:lnTo>
                <a:lnTo>
                  <a:pt x="39" y="240"/>
                </a:lnTo>
                <a:lnTo>
                  <a:pt x="39" y="240"/>
                </a:lnTo>
                <a:lnTo>
                  <a:pt x="39" y="247"/>
                </a:lnTo>
                <a:lnTo>
                  <a:pt x="39" y="253"/>
                </a:lnTo>
                <a:lnTo>
                  <a:pt x="45" y="253"/>
                </a:lnTo>
                <a:lnTo>
                  <a:pt x="45" y="253"/>
                </a:lnTo>
                <a:lnTo>
                  <a:pt x="52" y="247"/>
                </a:lnTo>
                <a:lnTo>
                  <a:pt x="45" y="240"/>
                </a:lnTo>
                <a:lnTo>
                  <a:pt x="45" y="234"/>
                </a:lnTo>
                <a:lnTo>
                  <a:pt x="45" y="227"/>
                </a:lnTo>
                <a:lnTo>
                  <a:pt x="45" y="227"/>
                </a:lnTo>
                <a:lnTo>
                  <a:pt x="39" y="227"/>
                </a:lnTo>
                <a:lnTo>
                  <a:pt x="39" y="234"/>
                </a:lnTo>
                <a:lnTo>
                  <a:pt x="39" y="234"/>
                </a:lnTo>
                <a:lnTo>
                  <a:pt x="32" y="234"/>
                </a:lnTo>
                <a:lnTo>
                  <a:pt x="26" y="221"/>
                </a:lnTo>
                <a:lnTo>
                  <a:pt x="19" y="221"/>
                </a:lnTo>
                <a:lnTo>
                  <a:pt x="19" y="214"/>
                </a:lnTo>
                <a:lnTo>
                  <a:pt x="19" y="195"/>
                </a:lnTo>
                <a:lnTo>
                  <a:pt x="13" y="188"/>
                </a:lnTo>
                <a:lnTo>
                  <a:pt x="13" y="182"/>
                </a:lnTo>
                <a:lnTo>
                  <a:pt x="6" y="162"/>
                </a:lnTo>
                <a:lnTo>
                  <a:pt x="6" y="156"/>
                </a:lnTo>
                <a:lnTo>
                  <a:pt x="6" y="149"/>
                </a:lnTo>
                <a:lnTo>
                  <a:pt x="6" y="149"/>
                </a:lnTo>
                <a:lnTo>
                  <a:pt x="6" y="136"/>
                </a:lnTo>
                <a:lnTo>
                  <a:pt x="13" y="130"/>
                </a:lnTo>
                <a:lnTo>
                  <a:pt x="13" y="123"/>
                </a:lnTo>
                <a:lnTo>
                  <a:pt x="13" y="117"/>
                </a:lnTo>
                <a:lnTo>
                  <a:pt x="6" y="104"/>
                </a:lnTo>
                <a:lnTo>
                  <a:pt x="6" y="97"/>
                </a:lnTo>
                <a:lnTo>
                  <a:pt x="6" y="97"/>
                </a:lnTo>
                <a:lnTo>
                  <a:pt x="6" y="97"/>
                </a:lnTo>
                <a:lnTo>
                  <a:pt x="0" y="91"/>
                </a:lnTo>
                <a:lnTo>
                  <a:pt x="0" y="84"/>
                </a:lnTo>
                <a:lnTo>
                  <a:pt x="0" y="78"/>
                </a:lnTo>
                <a:lnTo>
                  <a:pt x="0" y="78"/>
                </a:lnTo>
                <a:lnTo>
                  <a:pt x="6" y="65"/>
                </a:lnTo>
                <a:lnTo>
                  <a:pt x="19" y="52"/>
                </a:lnTo>
                <a:lnTo>
                  <a:pt x="19" y="45"/>
                </a:lnTo>
                <a:lnTo>
                  <a:pt x="26" y="39"/>
                </a:lnTo>
                <a:lnTo>
                  <a:pt x="26" y="32"/>
                </a:lnTo>
                <a:lnTo>
                  <a:pt x="32" y="32"/>
                </a:lnTo>
                <a:lnTo>
                  <a:pt x="32" y="13"/>
                </a:lnTo>
                <a:lnTo>
                  <a:pt x="32" y="6"/>
                </a:lnTo>
                <a:lnTo>
                  <a:pt x="32" y="0"/>
                </a:lnTo>
                <a:lnTo>
                  <a:pt x="32" y="0"/>
                </a:lnTo>
                <a:lnTo>
                  <a:pt x="194" y="39"/>
                </a:lnTo>
                <a:lnTo>
                  <a:pt x="156" y="201"/>
                </a:lnTo>
                <a:lnTo>
                  <a:pt x="337" y="468"/>
                </a:lnTo>
                <a:lnTo>
                  <a:pt x="337" y="475"/>
                </a:lnTo>
                <a:lnTo>
                  <a:pt x="337" y="481"/>
                </a:lnTo>
                <a:lnTo>
                  <a:pt x="337" y="481"/>
                </a:lnTo>
                <a:lnTo>
                  <a:pt x="337" y="488"/>
                </a:lnTo>
                <a:lnTo>
                  <a:pt x="337" y="494"/>
                </a:lnTo>
                <a:lnTo>
                  <a:pt x="337" y="494"/>
                </a:lnTo>
                <a:lnTo>
                  <a:pt x="344" y="501"/>
                </a:lnTo>
                <a:lnTo>
                  <a:pt x="344" y="507"/>
                </a:lnTo>
                <a:lnTo>
                  <a:pt x="350" y="507"/>
                </a:lnTo>
                <a:lnTo>
                  <a:pt x="350" y="514"/>
                </a:lnTo>
                <a:lnTo>
                  <a:pt x="350" y="514"/>
                </a:lnTo>
                <a:lnTo>
                  <a:pt x="344" y="514"/>
                </a:lnTo>
                <a:lnTo>
                  <a:pt x="337" y="520"/>
                </a:lnTo>
                <a:lnTo>
                  <a:pt x="331" y="520"/>
                </a:lnTo>
                <a:lnTo>
                  <a:pt x="331" y="527"/>
                </a:lnTo>
                <a:lnTo>
                  <a:pt x="324" y="540"/>
                </a:lnTo>
                <a:lnTo>
                  <a:pt x="318" y="553"/>
                </a:lnTo>
                <a:lnTo>
                  <a:pt x="311" y="553"/>
                </a:lnTo>
                <a:lnTo>
                  <a:pt x="311" y="559"/>
                </a:lnTo>
                <a:lnTo>
                  <a:pt x="311" y="559"/>
                </a:lnTo>
                <a:lnTo>
                  <a:pt x="311" y="566"/>
                </a:lnTo>
                <a:lnTo>
                  <a:pt x="311" y="572"/>
                </a:lnTo>
                <a:lnTo>
                  <a:pt x="311" y="572"/>
                </a:lnTo>
                <a:lnTo>
                  <a:pt x="318" y="579"/>
                </a:lnTo>
                <a:lnTo>
                  <a:pt x="318" y="579"/>
                </a:lnTo>
                <a:lnTo>
                  <a:pt x="318" y="585"/>
                </a:lnTo>
                <a:lnTo>
                  <a:pt x="318" y="585"/>
                </a:lnTo>
                <a:lnTo>
                  <a:pt x="311" y="592"/>
                </a:lnTo>
                <a:lnTo>
                  <a:pt x="311" y="592"/>
                </a:lnTo>
                <a:lnTo>
                  <a:pt x="305" y="59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776760" y="4665600"/>
            <a:ext cx="1701720" cy="1567080"/>
          </a:xfrm>
          <a:custGeom>
            <a:avLst/>
            <a:gdLst/>
            <a:ahLst/>
            <a:rect l="l" t="t" r="r" b="b"/>
            <a:pathLst>
              <a:path w="299" h="345">
                <a:moveTo>
                  <a:pt x="253" y="345"/>
                </a:moveTo>
                <a:lnTo>
                  <a:pt x="299" y="33"/>
                </a:lnTo>
                <a:lnTo>
                  <a:pt x="85" y="0"/>
                </a:lnTo>
                <a:lnTo>
                  <a:pt x="78" y="33"/>
                </a:lnTo>
                <a:lnTo>
                  <a:pt x="72" y="52"/>
                </a:lnTo>
                <a:lnTo>
                  <a:pt x="65" y="52"/>
                </a:lnTo>
                <a:lnTo>
                  <a:pt x="59" y="52"/>
                </a:lnTo>
                <a:lnTo>
                  <a:pt x="59" y="46"/>
                </a:lnTo>
                <a:lnTo>
                  <a:pt x="59" y="46"/>
                </a:lnTo>
                <a:lnTo>
                  <a:pt x="52" y="39"/>
                </a:lnTo>
                <a:lnTo>
                  <a:pt x="46" y="46"/>
                </a:lnTo>
                <a:lnTo>
                  <a:pt x="39" y="46"/>
                </a:lnTo>
                <a:lnTo>
                  <a:pt x="46" y="59"/>
                </a:lnTo>
                <a:lnTo>
                  <a:pt x="39" y="85"/>
                </a:lnTo>
                <a:lnTo>
                  <a:pt x="46" y="85"/>
                </a:lnTo>
                <a:lnTo>
                  <a:pt x="39" y="98"/>
                </a:lnTo>
                <a:lnTo>
                  <a:pt x="39" y="104"/>
                </a:lnTo>
                <a:lnTo>
                  <a:pt x="39" y="104"/>
                </a:lnTo>
                <a:lnTo>
                  <a:pt x="39" y="111"/>
                </a:lnTo>
                <a:lnTo>
                  <a:pt x="39" y="117"/>
                </a:lnTo>
                <a:lnTo>
                  <a:pt x="39" y="117"/>
                </a:lnTo>
                <a:lnTo>
                  <a:pt x="39" y="124"/>
                </a:lnTo>
                <a:lnTo>
                  <a:pt x="39" y="130"/>
                </a:lnTo>
                <a:lnTo>
                  <a:pt x="39" y="130"/>
                </a:lnTo>
                <a:lnTo>
                  <a:pt x="46" y="137"/>
                </a:lnTo>
                <a:lnTo>
                  <a:pt x="46" y="143"/>
                </a:lnTo>
                <a:lnTo>
                  <a:pt x="52" y="143"/>
                </a:lnTo>
                <a:lnTo>
                  <a:pt x="52" y="150"/>
                </a:lnTo>
                <a:lnTo>
                  <a:pt x="52" y="150"/>
                </a:lnTo>
                <a:lnTo>
                  <a:pt x="46" y="150"/>
                </a:lnTo>
                <a:lnTo>
                  <a:pt x="39" y="156"/>
                </a:lnTo>
                <a:lnTo>
                  <a:pt x="33" y="156"/>
                </a:lnTo>
                <a:lnTo>
                  <a:pt x="33" y="163"/>
                </a:lnTo>
                <a:lnTo>
                  <a:pt x="26" y="176"/>
                </a:lnTo>
                <a:lnTo>
                  <a:pt x="20" y="189"/>
                </a:lnTo>
                <a:lnTo>
                  <a:pt x="13" y="189"/>
                </a:lnTo>
                <a:lnTo>
                  <a:pt x="13" y="195"/>
                </a:lnTo>
                <a:lnTo>
                  <a:pt x="13" y="195"/>
                </a:lnTo>
                <a:lnTo>
                  <a:pt x="13" y="202"/>
                </a:lnTo>
                <a:lnTo>
                  <a:pt x="13" y="208"/>
                </a:lnTo>
                <a:lnTo>
                  <a:pt x="13" y="208"/>
                </a:lnTo>
                <a:lnTo>
                  <a:pt x="20" y="215"/>
                </a:lnTo>
                <a:lnTo>
                  <a:pt x="20" y="215"/>
                </a:lnTo>
                <a:lnTo>
                  <a:pt x="20" y="221"/>
                </a:lnTo>
                <a:lnTo>
                  <a:pt x="20" y="221"/>
                </a:lnTo>
                <a:lnTo>
                  <a:pt x="13" y="228"/>
                </a:lnTo>
                <a:lnTo>
                  <a:pt x="13" y="228"/>
                </a:lnTo>
                <a:lnTo>
                  <a:pt x="7" y="228"/>
                </a:lnTo>
                <a:lnTo>
                  <a:pt x="0" y="234"/>
                </a:lnTo>
                <a:lnTo>
                  <a:pt x="162" y="332"/>
                </a:lnTo>
                <a:lnTo>
                  <a:pt x="253" y="345"/>
                </a:lnTo>
                <a:lnTo>
                  <a:pt x="253" y="34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975040" y="3191040"/>
            <a:ext cx="1574640" cy="1947600"/>
          </a:xfrm>
          <a:custGeom>
            <a:avLst/>
            <a:gdLst/>
            <a:ahLst/>
            <a:rect l="l" t="t" r="r" b="b"/>
            <a:pathLst>
              <a:path w="278" h="429">
                <a:moveTo>
                  <a:pt x="38" y="0"/>
                </a:moveTo>
                <a:lnTo>
                  <a:pt x="0" y="162"/>
                </a:lnTo>
                <a:lnTo>
                  <a:pt x="181" y="429"/>
                </a:lnTo>
                <a:lnTo>
                  <a:pt x="181" y="429"/>
                </a:lnTo>
                <a:lnTo>
                  <a:pt x="181" y="423"/>
                </a:lnTo>
                <a:lnTo>
                  <a:pt x="188" y="410"/>
                </a:lnTo>
                <a:lnTo>
                  <a:pt x="181" y="410"/>
                </a:lnTo>
                <a:lnTo>
                  <a:pt x="188" y="384"/>
                </a:lnTo>
                <a:lnTo>
                  <a:pt x="181" y="371"/>
                </a:lnTo>
                <a:lnTo>
                  <a:pt x="188" y="371"/>
                </a:lnTo>
                <a:lnTo>
                  <a:pt x="194" y="364"/>
                </a:lnTo>
                <a:lnTo>
                  <a:pt x="201" y="371"/>
                </a:lnTo>
                <a:lnTo>
                  <a:pt x="201" y="371"/>
                </a:lnTo>
                <a:lnTo>
                  <a:pt x="201" y="377"/>
                </a:lnTo>
                <a:lnTo>
                  <a:pt x="207" y="377"/>
                </a:lnTo>
                <a:lnTo>
                  <a:pt x="214" y="377"/>
                </a:lnTo>
                <a:lnTo>
                  <a:pt x="220" y="358"/>
                </a:lnTo>
                <a:lnTo>
                  <a:pt x="227" y="325"/>
                </a:lnTo>
                <a:lnTo>
                  <a:pt x="278" y="52"/>
                </a:lnTo>
                <a:lnTo>
                  <a:pt x="155" y="32"/>
                </a:lnTo>
                <a:lnTo>
                  <a:pt x="38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259160" y="3427560"/>
            <a:ext cx="1373400" cy="1385640"/>
          </a:xfrm>
          <a:custGeom>
            <a:avLst/>
            <a:gdLst/>
            <a:ahLst/>
            <a:rect l="l" t="t" r="r" b="b"/>
            <a:pathLst>
              <a:path w="240" h="306">
                <a:moveTo>
                  <a:pt x="214" y="306"/>
                </a:moveTo>
                <a:lnTo>
                  <a:pt x="240" y="91"/>
                </a:lnTo>
                <a:lnTo>
                  <a:pt x="162" y="78"/>
                </a:lnTo>
                <a:lnTo>
                  <a:pt x="168" y="26"/>
                </a:lnTo>
                <a:lnTo>
                  <a:pt x="51" y="0"/>
                </a:lnTo>
                <a:lnTo>
                  <a:pt x="0" y="273"/>
                </a:lnTo>
                <a:lnTo>
                  <a:pt x="214" y="306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  <a:close/>
              </a:path>
            </a:pathLst>
          </a:custGeom>
          <a:solidFill>
            <a:srgbClr val="d5ffd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476600" y="1652760"/>
            <a:ext cx="2549520" cy="1299960"/>
          </a:xfrm>
          <a:custGeom>
            <a:avLst/>
            <a:gdLst/>
            <a:ahLst/>
            <a:rect l="l" t="t" r="r" b="b"/>
            <a:pathLst>
              <a:path w="448" h="286">
                <a:moveTo>
                  <a:pt x="429" y="286"/>
                </a:moveTo>
                <a:lnTo>
                  <a:pt x="156" y="253"/>
                </a:lnTo>
                <a:lnTo>
                  <a:pt x="150" y="279"/>
                </a:lnTo>
                <a:lnTo>
                  <a:pt x="150" y="279"/>
                </a:lnTo>
                <a:lnTo>
                  <a:pt x="150" y="273"/>
                </a:lnTo>
                <a:lnTo>
                  <a:pt x="150" y="266"/>
                </a:lnTo>
                <a:lnTo>
                  <a:pt x="143" y="260"/>
                </a:lnTo>
                <a:lnTo>
                  <a:pt x="137" y="266"/>
                </a:lnTo>
                <a:lnTo>
                  <a:pt x="137" y="273"/>
                </a:lnTo>
                <a:lnTo>
                  <a:pt x="124" y="273"/>
                </a:lnTo>
                <a:lnTo>
                  <a:pt x="124" y="273"/>
                </a:lnTo>
                <a:lnTo>
                  <a:pt x="117" y="266"/>
                </a:lnTo>
                <a:lnTo>
                  <a:pt x="111" y="266"/>
                </a:lnTo>
                <a:lnTo>
                  <a:pt x="104" y="266"/>
                </a:lnTo>
                <a:lnTo>
                  <a:pt x="104" y="266"/>
                </a:lnTo>
                <a:lnTo>
                  <a:pt x="98" y="273"/>
                </a:lnTo>
                <a:lnTo>
                  <a:pt x="98" y="273"/>
                </a:lnTo>
                <a:lnTo>
                  <a:pt x="91" y="266"/>
                </a:lnTo>
                <a:lnTo>
                  <a:pt x="85" y="266"/>
                </a:lnTo>
                <a:lnTo>
                  <a:pt x="85" y="273"/>
                </a:lnTo>
                <a:lnTo>
                  <a:pt x="78" y="273"/>
                </a:lnTo>
                <a:lnTo>
                  <a:pt x="78" y="266"/>
                </a:lnTo>
                <a:lnTo>
                  <a:pt x="78" y="260"/>
                </a:lnTo>
                <a:lnTo>
                  <a:pt x="78" y="253"/>
                </a:lnTo>
                <a:lnTo>
                  <a:pt x="78" y="253"/>
                </a:lnTo>
                <a:lnTo>
                  <a:pt x="72" y="247"/>
                </a:lnTo>
                <a:lnTo>
                  <a:pt x="65" y="247"/>
                </a:lnTo>
                <a:lnTo>
                  <a:pt x="65" y="240"/>
                </a:lnTo>
                <a:lnTo>
                  <a:pt x="65" y="234"/>
                </a:lnTo>
                <a:lnTo>
                  <a:pt x="65" y="234"/>
                </a:lnTo>
                <a:lnTo>
                  <a:pt x="59" y="227"/>
                </a:lnTo>
                <a:lnTo>
                  <a:pt x="59" y="221"/>
                </a:lnTo>
                <a:lnTo>
                  <a:pt x="59" y="208"/>
                </a:lnTo>
                <a:lnTo>
                  <a:pt x="59" y="201"/>
                </a:lnTo>
                <a:lnTo>
                  <a:pt x="59" y="201"/>
                </a:lnTo>
                <a:lnTo>
                  <a:pt x="59" y="195"/>
                </a:lnTo>
                <a:lnTo>
                  <a:pt x="52" y="195"/>
                </a:lnTo>
                <a:lnTo>
                  <a:pt x="52" y="195"/>
                </a:lnTo>
                <a:lnTo>
                  <a:pt x="52" y="195"/>
                </a:lnTo>
                <a:lnTo>
                  <a:pt x="39" y="201"/>
                </a:lnTo>
                <a:lnTo>
                  <a:pt x="39" y="201"/>
                </a:lnTo>
                <a:lnTo>
                  <a:pt x="33" y="195"/>
                </a:lnTo>
                <a:lnTo>
                  <a:pt x="33" y="188"/>
                </a:lnTo>
                <a:lnTo>
                  <a:pt x="33" y="188"/>
                </a:lnTo>
                <a:lnTo>
                  <a:pt x="33" y="182"/>
                </a:lnTo>
                <a:lnTo>
                  <a:pt x="39" y="182"/>
                </a:lnTo>
                <a:lnTo>
                  <a:pt x="39" y="175"/>
                </a:lnTo>
                <a:lnTo>
                  <a:pt x="39" y="175"/>
                </a:lnTo>
                <a:lnTo>
                  <a:pt x="39" y="162"/>
                </a:lnTo>
                <a:lnTo>
                  <a:pt x="39" y="162"/>
                </a:lnTo>
                <a:lnTo>
                  <a:pt x="39" y="162"/>
                </a:lnTo>
                <a:lnTo>
                  <a:pt x="52" y="143"/>
                </a:lnTo>
                <a:lnTo>
                  <a:pt x="46" y="136"/>
                </a:lnTo>
                <a:lnTo>
                  <a:pt x="39" y="136"/>
                </a:lnTo>
                <a:lnTo>
                  <a:pt x="39" y="136"/>
                </a:lnTo>
                <a:lnTo>
                  <a:pt x="33" y="130"/>
                </a:lnTo>
                <a:lnTo>
                  <a:pt x="26" y="123"/>
                </a:lnTo>
                <a:lnTo>
                  <a:pt x="26" y="117"/>
                </a:lnTo>
                <a:lnTo>
                  <a:pt x="20" y="104"/>
                </a:lnTo>
                <a:lnTo>
                  <a:pt x="13" y="97"/>
                </a:lnTo>
                <a:lnTo>
                  <a:pt x="7" y="91"/>
                </a:lnTo>
                <a:lnTo>
                  <a:pt x="7" y="84"/>
                </a:lnTo>
                <a:lnTo>
                  <a:pt x="7" y="84"/>
                </a:lnTo>
                <a:lnTo>
                  <a:pt x="7" y="78"/>
                </a:lnTo>
                <a:lnTo>
                  <a:pt x="7" y="71"/>
                </a:lnTo>
                <a:lnTo>
                  <a:pt x="0" y="58"/>
                </a:lnTo>
                <a:lnTo>
                  <a:pt x="13" y="0"/>
                </a:lnTo>
                <a:lnTo>
                  <a:pt x="52" y="13"/>
                </a:lnTo>
                <a:lnTo>
                  <a:pt x="163" y="26"/>
                </a:lnTo>
                <a:lnTo>
                  <a:pt x="273" y="45"/>
                </a:lnTo>
                <a:lnTo>
                  <a:pt x="448" y="65"/>
                </a:lnTo>
                <a:lnTo>
                  <a:pt x="429" y="234"/>
                </a:lnTo>
                <a:lnTo>
                  <a:pt x="429" y="286"/>
                </a:lnTo>
              </a:path>
            </a:pathLst>
          </a:cu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186520" y="2800440"/>
            <a:ext cx="1733400" cy="1128600"/>
          </a:xfrm>
          <a:custGeom>
            <a:avLst/>
            <a:gdLst/>
            <a:ahLst/>
            <a:rect l="l" t="t" r="r" b="b"/>
            <a:pathLst>
              <a:path w="305" h="247">
                <a:moveTo>
                  <a:pt x="285" y="247"/>
                </a:moveTo>
                <a:lnTo>
                  <a:pt x="292" y="137"/>
                </a:lnTo>
                <a:lnTo>
                  <a:pt x="305" y="33"/>
                </a:lnTo>
                <a:lnTo>
                  <a:pt x="32" y="0"/>
                </a:lnTo>
                <a:lnTo>
                  <a:pt x="26" y="26"/>
                </a:lnTo>
                <a:lnTo>
                  <a:pt x="6" y="163"/>
                </a:lnTo>
                <a:lnTo>
                  <a:pt x="6" y="163"/>
                </a:lnTo>
                <a:lnTo>
                  <a:pt x="0" y="215"/>
                </a:lnTo>
                <a:lnTo>
                  <a:pt x="78" y="228"/>
                </a:lnTo>
                <a:lnTo>
                  <a:pt x="285" y="247"/>
                </a:lnTo>
                <a:lnTo>
                  <a:pt x="285" y="247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219640" y="4813200"/>
            <a:ext cx="1741680" cy="1447920"/>
          </a:xfrm>
          <a:custGeom>
            <a:avLst/>
            <a:gdLst/>
            <a:ahLst/>
            <a:rect l="l" t="t" r="r" b="b"/>
            <a:pathLst>
              <a:path w="305" h="318">
                <a:moveTo>
                  <a:pt x="46" y="0"/>
                </a:moveTo>
                <a:lnTo>
                  <a:pt x="0" y="312"/>
                </a:lnTo>
                <a:lnTo>
                  <a:pt x="0" y="312"/>
                </a:lnTo>
                <a:lnTo>
                  <a:pt x="39" y="318"/>
                </a:lnTo>
                <a:lnTo>
                  <a:pt x="46" y="292"/>
                </a:lnTo>
                <a:lnTo>
                  <a:pt x="117" y="299"/>
                </a:lnTo>
                <a:lnTo>
                  <a:pt x="117" y="299"/>
                </a:lnTo>
                <a:lnTo>
                  <a:pt x="117" y="299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117" y="292"/>
                </a:lnTo>
                <a:lnTo>
                  <a:pt x="279" y="305"/>
                </a:lnTo>
                <a:lnTo>
                  <a:pt x="299" y="58"/>
                </a:lnTo>
                <a:lnTo>
                  <a:pt x="305" y="58"/>
                </a:lnTo>
                <a:lnTo>
                  <a:pt x="305" y="32"/>
                </a:lnTo>
                <a:lnTo>
                  <a:pt x="46" y="0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478480" y="3840120"/>
            <a:ext cx="1806480" cy="1119240"/>
          </a:xfrm>
          <a:custGeom>
            <a:avLst/>
            <a:gdLst/>
            <a:ahLst/>
            <a:rect l="l" t="t" r="r" b="b"/>
            <a:pathLst>
              <a:path w="317" h="247">
                <a:moveTo>
                  <a:pt x="0" y="215"/>
                </a:moveTo>
                <a:lnTo>
                  <a:pt x="26" y="0"/>
                </a:lnTo>
                <a:lnTo>
                  <a:pt x="233" y="19"/>
                </a:lnTo>
                <a:lnTo>
                  <a:pt x="317" y="26"/>
                </a:lnTo>
                <a:lnTo>
                  <a:pt x="311" y="84"/>
                </a:lnTo>
                <a:lnTo>
                  <a:pt x="304" y="247"/>
                </a:lnTo>
                <a:lnTo>
                  <a:pt x="259" y="247"/>
                </a:lnTo>
                <a:lnTo>
                  <a:pt x="0" y="215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2708280" y="1384200"/>
            <a:ext cx="1631880" cy="979560"/>
          </a:xfrm>
          <a:custGeom>
            <a:avLst/>
            <a:gdLst/>
            <a:ahLst/>
            <a:rect l="l" t="t" r="r" b="b"/>
            <a:pathLst>
              <a:path w="286" h="215">
                <a:moveTo>
                  <a:pt x="260" y="202"/>
                </a:moveTo>
                <a:lnTo>
                  <a:pt x="260" y="202"/>
                </a:lnTo>
                <a:lnTo>
                  <a:pt x="253" y="208"/>
                </a:lnTo>
                <a:lnTo>
                  <a:pt x="253" y="215"/>
                </a:lnTo>
                <a:lnTo>
                  <a:pt x="182" y="195"/>
                </a:lnTo>
                <a:lnTo>
                  <a:pt x="175" y="202"/>
                </a:lnTo>
                <a:lnTo>
                  <a:pt x="169" y="202"/>
                </a:lnTo>
                <a:lnTo>
                  <a:pt x="169" y="195"/>
                </a:lnTo>
                <a:lnTo>
                  <a:pt x="162" y="195"/>
                </a:lnTo>
                <a:lnTo>
                  <a:pt x="156" y="195"/>
                </a:lnTo>
                <a:lnTo>
                  <a:pt x="156" y="195"/>
                </a:lnTo>
                <a:lnTo>
                  <a:pt x="149" y="195"/>
                </a:lnTo>
                <a:lnTo>
                  <a:pt x="143" y="195"/>
                </a:lnTo>
                <a:lnTo>
                  <a:pt x="136" y="195"/>
                </a:lnTo>
                <a:lnTo>
                  <a:pt x="136" y="195"/>
                </a:lnTo>
                <a:lnTo>
                  <a:pt x="130" y="202"/>
                </a:lnTo>
                <a:lnTo>
                  <a:pt x="123" y="195"/>
                </a:lnTo>
                <a:lnTo>
                  <a:pt x="117" y="195"/>
                </a:lnTo>
                <a:lnTo>
                  <a:pt x="110" y="195"/>
                </a:lnTo>
                <a:lnTo>
                  <a:pt x="97" y="195"/>
                </a:lnTo>
                <a:lnTo>
                  <a:pt x="91" y="189"/>
                </a:lnTo>
                <a:lnTo>
                  <a:pt x="78" y="189"/>
                </a:lnTo>
                <a:lnTo>
                  <a:pt x="71" y="189"/>
                </a:lnTo>
                <a:lnTo>
                  <a:pt x="59" y="189"/>
                </a:lnTo>
                <a:lnTo>
                  <a:pt x="46" y="189"/>
                </a:lnTo>
                <a:lnTo>
                  <a:pt x="39" y="182"/>
                </a:lnTo>
                <a:lnTo>
                  <a:pt x="33" y="176"/>
                </a:lnTo>
                <a:lnTo>
                  <a:pt x="33" y="163"/>
                </a:lnTo>
                <a:lnTo>
                  <a:pt x="39" y="163"/>
                </a:lnTo>
                <a:lnTo>
                  <a:pt x="33" y="150"/>
                </a:lnTo>
                <a:lnTo>
                  <a:pt x="26" y="143"/>
                </a:lnTo>
                <a:lnTo>
                  <a:pt x="20" y="143"/>
                </a:lnTo>
                <a:lnTo>
                  <a:pt x="20" y="143"/>
                </a:lnTo>
                <a:lnTo>
                  <a:pt x="13" y="137"/>
                </a:lnTo>
                <a:lnTo>
                  <a:pt x="7" y="137"/>
                </a:lnTo>
                <a:lnTo>
                  <a:pt x="7" y="137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30"/>
                </a:lnTo>
                <a:lnTo>
                  <a:pt x="0" y="124"/>
                </a:lnTo>
                <a:lnTo>
                  <a:pt x="0" y="117"/>
                </a:lnTo>
                <a:lnTo>
                  <a:pt x="0" y="117"/>
                </a:lnTo>
                <a:lnTo>
                  <a:pt x="0" y="117"/>
                </a:lnTo>
                <a:lnTo>
                  <a:pt x="0" y="111"/>
                </a:lnTo>
                <a:lnTo>
                  <a:pt x="0" y="117"/>
                </a:lnTo>
                <a:lnTo>
                  <a:pt x="7" y="117"/>
                </a:lnTo>
                <a:lnTo>
                  <a:pt x="0" y="117"/>
                </a:lnTo>
                <a:lnTo>
                  <a:pt x="0" y="124"/>
                </a:lnTo>
                <a:lnTo>
                  <a:pt x="0" y="124"/>
                </a:lnTo>
                <a:lnTo>
                  <a:pt x="7" y="117"/>
                </a:lnTo>
                <a:lnTo>
                  <a:pt x="7" y="117"/>
                </a:lnTo>
                <a:lnTo>
                  <a:pt x="7" y="117"/>
                </a:lnTo>
                <a:lnTo>
                  <a:pt x="13" y="111"/>
                </a:lnTo>
                <a:lnTo>
                  <a:pt x="7" y="111"/>
                </a:lnTo>
                <a:lnTo>
                  <a:pt x="7" y="104"/>
                </a:lnTo>
                <a:lnTo>
                  <a:pt x="7" y="98"/>
                </a:lnTo>
                <a:lnTo>
                  <a:pt x="7" y="98"/>
                </a:lnTo>
                <a:lnTo>
                  <a:pt x="7" y="98"/>
                </a:lnTo>
                <a:lnTo>
                  <a:pt x="13" y="98"/>
                </a:lnTo>
                <a:lnTo>
                  <a:pt x="13" y="98"/>
                </a:lnTo>
                <a:lnTo>
                  <a:pt x="13" y="91"/>
                </a:lnTo>
                <a:lnTo>
                  <a:pt x="13" y="91"/>
                </a:lnTo>
                <a:lnTo>
                  <a:pt x="13" y="91"/>
                </a:lnTo>
                <a:lnTo>
                  <a:pt x="7" y="91"/>
                </a:lnTo>
                <a:lnTo>
                  <a:pt x="7" y="85"/>
                </a:lnTo>
                <a:lnTo>
                  <a:pt x="7" y="85"/>
                </a:lnTo>
                <a:lnTo>
                  <a:pt x="7" y="78"/>
                </a:lnTo>
                <a:lnTo>
                  <a:pt x="7" y="72"/>
                </a:lnTo>
                <a:lnTo>
                  <a:pt x="7" y="65"/>
                </a:lnTo>
                <a:lnTo>
                  <a:pt x="7" y="59"/>
                </a:lnTo>
                <a:lnTo>
                  <a:pt x="7" y="52"/>
                </a:lnTo>
                <a:lnTo>
                  <a:pt x="7" y="39"/>
                </a:lnTo>
                <a:lnTo>
                  <a:pt x="7" y="26"/>
                </a:lnTo>
                <a:lnTo>
                  <a:pt x="7" y="20"/>
                </a:lnTo>
                <a:lnTo>
                  <a:pt x="7" y="13"/>
                </a:lnTo>
                <a:lnTo>
                  <a:pt x="33" y="33"/>
                </a:lnTo>
                <a:lnTo>
                  <a:pt x="46" y="39"/>
                </a:lnTo>
                <a:lnTo>
                  <a:pt x="59" y="46"/>
                </a:lnTo>
                <a:lnTo>
                  <a:pt x="65" y="46"/>
                </a:lnTo>
                <a:lnTo>
                  <a:pt x="71" y="46"/>
                </a:lnTo>
                <a:lnTo>
                  <a:pt x="71" y="46"/>
                </a:lnTo>
                <a:lnTo>
                  <a:pt x="78" y="52"/>
                </a:lnTo>
                <a:lnTo>
                  <a:pt x="78" y="65"/>
                </a:lnTo>
                <a:lnTo>
                  <a:pt x="78" y="65"/>
                </a:lnTo>
                <a:lnTo>
                  <a:pt x="71" y="72"/>
                </a:lnTo>
                <a:lnTo>
                  <a:pt x="71" y="78"/>
                </a:lnTo>
                <a:lnTo>
                  <a:pt x="71" y="85"/>
                </a:lnTo>
                <a:lnTo>
                  <a:pt x="71" y="85"/>
                </a:lnTo>
                <a:lnTo>
                  <a:pt x="71" y="85"/>
                </a:lnTo>
                <a:lnTo>
                  <a:pt x="71" y="91"/>
                </a:lnTo>
                <a:lnTo>
                  <a:pt x="71" y="91"/>
                </a:lnTo>
                <a:lnTo>
                  <a:pt x="71" y="91"/>
                </a:lnTo>
                <a:lnTo>
                  <a:pt x="78" y="91"/>
                </a:lnTo>
                <a:lnTo>
                  <a:pt x="78" y="78"/>
                </a:lnTo>
                <a:lnTo>
                  <a:pt x="84" y="78"/>
                </a:lnTo>
                <a:lnTo>
                  <a:pt x="84" y="72"/>
                </a:lnTo>
                <a:lnTo>
                  <a:pt x="91" y="65"/>
                </a:lnTo>
                <a:lnTo>
                  <a:pt x="91" y="59"/>
                </a:lnTo>
                <a:lnTo>
                  <a:pt x="91" y="52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84" y="33"/>
                </a:lnTo>
                <a:lnTo>
                  <a:pt x="91" y="26"/>
                </a:lnTo>
                <a:lnTo>
                  <a:pt x="91" y="20"/>
                </a:lnTo>
                <a:lnTo>
                  <a:pt x="84" y="20"/>
                </a:lnTo>
                <a:lnTo>
                  <a:pt x="84" y="13"/>
                </a:lnTo>
                <a:lnTo>
                  <a:pt x="84" y="0"/>
                </a:lnTo>
                <a:lnTo>
                  <a:pt x="143" y="20"/>
                </a:lnTo>
                <a:lnTo>
                  <a:pt x="195" y="33"/>
                </a:lnTo>
                <a:lnTo>
                  <a:pt x="286" y="52"/>
                </a:lnTo>
                <a:lnTo>
                  <a:pt x="260" y="189"/>
                </a:lnTo>
                <a:lnTo>
                  <a:pt x="253" y="195"/>
                </a:lnTo>
                <a:lnTo>
                  <a:pt x="253" y="195"/>
                </a:lnTo>
                <a:lnTo>
                  <a:pt x="260" y="202"/>
                </a:lnTo>
              </a:path>
            </a:pathLst>
          </a:custGeom>
          <a:solidFill>
            <a:srgbClr val="d5ffdd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2852640" y="5433840"/>
            <a:ext cx="79560" cy="5580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9000" bIns="90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631960" y="5079960"/>
            <a:ext cx="76320" cy="58680"/>
          </a:xfrm>
          <a:custGeom>
            <a:avLst/>
            <a:gdLst/>
            <a:ahLst/>
            <a:rect l="l" t="t" r="r" b="b"/>
            <a:pathLst>
              <a:path w="13" h="13">
                <a:moveTo>
                  <a:pt x="0" y="0"/>
                </a:moveTo>
                <a:lnTo>
                  <a:pt x="13" y="13"/>
                </a:lnTo>
                <a:lnTo>
                  <a:pt x="7" y="13"/>
                </a:lnTo>
                <a:lnTo>
                  <a:pt x="0" y="0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  <a:lnTo>
                  <a:pt x="0" y="7"/>
                </a:lnTo>
                <a:close/>
              </a:path>
            </a:pathLst>
          </a:custGeom>
          <a:solidFill>
            <a:srgbClr val="a3ffb5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562120" y="5079960"/>
            <a:ext cx="39960" cy="58680"/>
          </a:xfrm>
          <a:custGeom>
            <a:avLst/>
            <a:gdLst/>
            <a:ahLst/>
            <a:rect l="l" t="t" r="r" b="b"/>
            <a:pathLst>
              <a:path w="7" h="13">
                <a:moveTo>
                  <a:pt x="0" y="7"/>
                </a:moveTo>
                <a:lnTo>
                  <a:pt x="0" y="0"/>
                </a:lnTo>
                <a:lnTo>
                  <a:pt x="7" y="13"/>
                </a:lnTo>
                <a:lnTo>
                  <a:pt x="0" y="7"/>
                </a:lnTo>
              </a:path>
            </a:pathLst>
          </a:custGeom>
          <a:solidFill>
            <a:srgbClr val="a3ffb5"/>
          </a:solidFill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11880" bIns="11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30680" y="4710240"/>
            <a:ext cx="395280" cy="336600"/>
          </a:xfrm>
          <a:custGeom>
            <a:avLst/>
            <a:gdLst/>
            <a:ahLst/>
            <a:rect l="l" t="t" r="r" b="b"/>
            <a:pathLst>
              <a:path w="160" h="168">
                <a:moveTo>
                  <a:pt x="16" y="112"/>
                </a:moveTo>
                <a:cubicBezTo>
                  <a:pt x="16" y="88"/>
                  <a:pt x="0" y="32"/>
                  <a:pt x="16" y="16"/>
                </a:cubicBezTo>
                <a:cubicBezTo>
                  <a:pt x="32" y="0"/>
                  <a:pt x="88" y="0"/>
                  <a:pt x="112" y="16"/>
                </a:cubicBezTo>
                <a:cubicBezTo>
                  <a:pt x="136" y="32"/>
                  <a:pt x="160" y="88"/>
                  <a:pt x="160" y="112"/>
                </a:cubicBezTo>
                <a:cubicBezTo>
                  <a:pt x="160" y="136"/>
                  <a:pt x="136" y="152"/>
                  <a:pt x="112" y="160"/>
                </a:cubicBezTo>
                <a:cubicBezTo>
                  <a:pt x="88" y="168"/>
                  <a:pt x="32" y="168"/>
                  <a:pt x="16" y="160"/>
                </a:cubicBezTo>
                <a:cubicBezTo>
                  <a:pt x="0" y="152"/>
                  <a:pt x="16" y="136"/>
                  <a:pt x="16" y="112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H="1">
            <a:off x="2712600" y="2639880"/>
            <a:ext cx="793800" cy="42084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flipH="1">
            <a:off x="4000320" y="5118120"/>
            <a:ext cx="1455480" cy="92160"/>
          </a:xfrm>
          <a:prstGeom prst="line">
            <a:avLst/>
          </a:prstGeom>
          <a:ln w="28440">
            <a:solidFill>
              <a:srgbClr val="fe000c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256440" y="5791320"/>
            <a:ext cx="1168200" cy="698400"/>
          </a:xfrm>
          <a:custGeom>
            <a:avLst/>
            <a:gdLst/>
            <a:ahLst/>
            <a:rect l="l" t="t" r="r" b="b"/>
            <a:pathLst>
              <a:path w="736" h="440">
                <a:moveTo>
                  <a:pt x="72" y="248"/>
                </a:moveTo>
                <a:cubicBezTo>
                  <a:pt x="40" y="200"/>
                  <a:pt x="0" y="144"/>
                  <a:pt x="24" y="104"/>
                </a:cubicBezTo>
                <a:cubicBezTo>
                  <a:pt x="48" y="64"/>
                  <a:pt x="144" y="16"/>
                  <a:pt x="216" y="8"/>
                </a:cubicBezTo>
                <a:cubicBezTo>
                  <a:pt x="288" y="0"/>
                  <a:pt x="392" y="24"/>
                  <a:pt x="456" y="56"/>
                </a:cubicBezTo>
                <a:cubicBezTo>
                  <a:pt x="520" y="88"/>
                  <a:pt x="560" y="144"/>
                  <a:pt x="600" y="200"/>
                </a:cubicBezTo>
                <a:cubicBezTo>
                  <a:pt x="640" y="256"/>
                  <a:pt x="736" y="352"/>
                  <a:pt x="696" y="392"/>
                </a:cubicBezTo>
                <a:cubicBezTo>
                  <a:pt x="656" y="432"/>
                  <a:pt x="440" y="440"/>
                  <a:pt x="360" y="440"/>
                </a:cubicBezTo>
                <a:cubicBezTo>
                  <a:pt x="280" y="440"/>
                  <a:pt x="264" y="424"/>
                  <a:pt x="216" y="392"/>
                </a:cubicBezTo>
                <a:cubicBezTo>
                  <a:pt x="168" y="360"/>
                  <a:pt x="104" y="296"/>
                  <a:pt x="72" y="248"/>
                </a:cubicBezTo>
                <a:close/>
              </a:path>
            </a:pathLst>
          </a:custGeom>
          <a:solidFill>
            <a:srgbClr val="0a69a9">
              <a:alpha val="50000"/>
            </a:srgbClr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flipH="1" flipV="1">
            <a:off x="5456160" y="5117760"/>
            <a:ext cx="1447920" cy="106668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5455800" y="4813200"/>
            <a:ext cx="228600" cy="3049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9916400">
            <a:off x="2868120" y="2603160"/>
            <a:ext cx="4939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2238000">
            <a:off x="5966640" y="549252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 rot="21245400">
            <a:off x="4467600" y="4889160"/>
            <a:ext cx="7311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El Paso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5554800" y="4808520"/>
            <a:ext cx="650880" cy="55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San Juan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786720" y="6129360"/>
            <a:ext cx="6508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Permian Basin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flipH="1" flipV="1">
            <a:off x="3215880" y="5000400"/>
            <a:ext cx="701640" cy="19044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H="1">
            <a:off x="2444760" y="3146400"/>
            <a:ext cx="280800" cy="73980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647800" y="3043080"/>
            <a:ext cx="139680" cy="12708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560" bIns="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94120" y="51404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2308320" y="4167360"/>
            <a:ext cx="139680" cy="126720"/>
          </a:xfrm>
          <a:prstGeom prst="ellipse">
            <a:avLst/>
          </a:prstGeom>
          <a:solidFill>
            <a:srgbClr val="ffff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flipH="1" flipV="1">
            <a:off x="2625840" y="4363560"/>
            <a:ext cx="583920" cy="63828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282760" y="399096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Palo Alto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40160" y="519120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Topock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625840" y="3095640"/>
            <a:ext cx="571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Malin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 rot="2856600">
            <a:off x="2725920" y="4569840"/>
            <a:ext cx="8416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Baja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3482640" y="1636560"/>
            <a:ext cx="955800" cy="1020960"/>
          </a:xfrm>
          <a:prstGeom prst="line">
            <a:avLst/>
          </a:prstGeom>
          <a:ln w="1908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flipH="1" flipV="1">
            <a:off x="3483000" y="2647440"/>
            <a:ext cx="1798560" cy="87156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230800" y="34466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4379760" y="1563840"/>
            <a:ext cx="139680" cy="126720"/>
          </a:xfrm>
          <a:prstGeom prst="ellipse">
            <a:avLst/>
          </a:prstGeom>
          <a:solidFill>
            <a:srgbClr val="00824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3200" bIns="43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5076720" y="3495600"/>
            <a:ext cx="795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Opal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4351320" y="1400040"/>
            <a:ext cx="79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Kingsgate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629600">
            <a:off x="4052520" y="280332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7319600">
            <a:off x="2054880" y="3308760"/>
            <a:ext cx="105732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PG&amp;E Redwood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5299200" y="3573360"/>
            <a:ext cx="363240" cy="1260720"/>
          </a:xfrm>
          <a:prstGeom prst="line">
            <a:avLst/>
          </a:prstGeom>
          <a:ln w="1908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4561800">
            <a:off x="5256720" y="4008960"/>
            <a:ext cx="629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NWPL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04C6A72-7AE7-4A29-8BE2-7D3B5BCD2DFF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1328400" y="35244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1" name=""/>
          <p:cNvSpPr/>
          <p:nvPr/>
        </p:nvSpPr>
        <p:spPr>
          <a:xfrm>
            <a:off x="1293840" y="1800360"/>
            <a:ext cx="7483320" cy="447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BL Frutiger Black"/>
              </a:rPr>
              <a:t>  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Volume:  6,000 – 12,000 MMBtu/Day (TBD)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Term:  January 1, 2003 through May 31, 2006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Delivery Point:  PGE Topock (Block II)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Receipt Point:  70% San Juan/30% Permian (estimated as per FERC order)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Tolls:  $.47 US/MMBtu (see attached)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Other: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I)  Renewal Rights:  Customer must provide six months notice to exercise ROFR rights.  Option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to terminate or renew at the lesser of max rate total or market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II)  Re-call rights:  PG&amp;E holds rights to re-call capacity from shipper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     --Please refer to EPNG for all rules related to re-call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III)  Gas Supply:  ENA is prepared to offer gas supply at any supply point for term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                IV)  Daily Balancing requirements:  Balancing provisions to be ratified as part of commercial       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BL Frutiger Black"/>
              </a:rPr>
              <a:t>terms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BL Frutiger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4AABD32-14E6-41DF-8B47-C076B2951F0A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1358640" y="201240"/>
            <a:ext cx="7561080" cy="932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EPNG Tolls and Fuel Assumptions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3" name=""/>
          <p:cNvGraphicFramePr/>
          <p:nvPr/>
        </p:nvGraphicFramePr>
        <p:xfrm>
          <a:off x="1555920" y="1779480"/>
          <a:ext cx="6702120" cy="250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55920" y="1779480"/>
                    <a:ext cx="6702120" cy="250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5" name=""/>
          <p:cNvSpPr/>
          <p:nvPr/>
        </p:nvSpPr>
        <p:spPr>
          <a:xfrm>
            <a:off x="1523880" y="4556160"/>
            <a:ext cx="69645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Assumptions/Notes: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Tariff (Demand and Commodity Charges) as per El Paso posted tariff rates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Fuel= current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Fuel price= supply and fuel ratio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fe000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Reservation add-on of $.0574 included in demand charge.  This charge drops off in 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8F7E323-1127-44E5-B89D-8E74E203074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0040" indent="-230040">
              <a:lnSpc>
                <a:spcPct val="90000"/>
              </a:lnSpc>
              <a:spcBef>
                <a:spcPts val="1125"/>
              </a:spcBef>
              <a:buNone/>
              <a:tabLst>
                <a:tab algn="l" pos="0"/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Definitive start date customized for customer needs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9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Short dated firm obligations: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capacity expires May 31, 2006 and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you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hold the renewal rights.  The optionality of this expiration window could be significant.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9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Compared to open seasons that the industry just went through and the obligations recently committed to, this capacity is a premium transportation product.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98" name=""/>
          <p:cNvGraphicFramePr/>
          <p:nvPr/>
        </p:nvGraphicFramePr>
        <p:xfrm>
          <a:off x="1568520" y="3433680"/>
          <a:ext cx="6929280" cy="2495520"/>
        </p:xfrm>
        <a:graphic>
          <a:graphicData uri="http://schemas.openxmlformats.org/drawingml/2006/table">
            <a:tbl>
              <a:tblPr/>
              <a:tblGrid>
                <a:gridCol w="1560600"/>
                <a:gridCol w="1398600"/>
                <a:gridCol w="1039680"/>
                <a:gridCol w="1219320"/>
                <a:gridCol w="1711080"/>
              </a:tblGrid>
              <a:tr h="42300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Open Season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Term/Obligation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Demand Charges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Probability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Estimated Start Date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c0c0c0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$0.52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&lt; 30%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Ruby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$0.87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Late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30/52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$0.42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Nov. 2002/2003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Red Rock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$0.68/$0.38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– Sun Devil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 2005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$0.39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50/50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2004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f1b1"/>
                    </a:solidFill>
                  </a:tcPr>
                </a:tc>
              </a:tr>
              <a:tr h="25848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10/15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$0.70/$0.57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90%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>
                      <a:noFill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263160"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El Paso (ENA)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3.5 years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$0.33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100%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>
                      <a:noFill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 lIns="90000" rIns="90000" tIns="46800" bIns="46800" anchor="ctr">
                      <a:noAutofit/>
                    </a:bodyPr>
                    <a:p>
                      <a:pPr algn="ctr">
                        <a:lnSpc>
                          <a:spcPct val="90000"/>
                        </a:lnSpc>
                        <a:spcBef>
                          <a:spcPts val="675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 2003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ctr" marL="90000" marR="90000">
                    <a:lnL>
                      <a:noFill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D9CD91F-0781-47A9-BEF5-F86F0859EC02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328400" y="320760"/>
            <a:ext cx="7561080" cy="931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a69a9"/>
                </a:solidFill>
                <a:effectLst/>
                <a:uFillTx/>
                <a:latin typeface="Arial"/>
              </a:rPr>
              <a:t>ENA Transportation Proposal (cont’d)</a:t>
            </a:r>
            <a:endParaRPr b="1" i="1" lang="en-US" sz="3200" strike="noStrike" u="none">
              <a:solidFill>
                <a:srgbClr val="0a69a9"/>
              </a:solidFill>
              <a:effectLst/>
              <a:uFillTx/>
              <a:latin typeface="Arial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1280880" y="1409760"/>
            <a:ext cx="7707240" cy="435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Receipt point service will be diversified – 60-70% San Juan and 30-40% Permian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Regulatory uncertainty with El Paso is going to continue to prohibit any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real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expansions of the pipe until FERC issues regarding fuel requirements, CD shipper rights, and receipt point allocation are resolved (estimated to be February 2002).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 will pay either an up-front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lump sum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or an annuity payment, depending on customer preference (based on fair market value at the time of transaction).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0">
              <a:lnSpc>
                <a:spcPct val="80000"/>
              </a:lnSpc>
              <a:spcBef>
                <a:spcPts val="901"/>
              </a:spcBef>
              <a:buNone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30040" indent="-230040">
              <a:lnSpc>
                <a:spcPct val="80000"/>
              </a:lnSpc>
              <a:spcBef>
                <a:spcPts val="901"/>
              </a:spcBef>
              <a:buClr>
                <a:srgbClr val="fe000c"/>
              </a:buClr>
              <a:buFont typeface="Wingdings" charset="2"/>
              <a:buChar char="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has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option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at the time of transfer to appoint ENA as agent to conduct operational and accounting services: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Nominations at receipt points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nominations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612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Daily balancing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623880" indent="-279360">
              <a:lnSpc>
                <a:spcPct val="85000"/>
              </a:lnSpc>
              <a:spcBef>
                <a:spcPts val="700"/>
              </a:spcBef>
              <a:buClr>
                <a:srgbClr val="fe000c"/>
              </a:buClr>
              <a:buFont typeface="Arial"/>
              <a:buChar char="–"/>
              <a:tabLst>
                <a:tab algn="l" pos="39448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Consolidated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statement – pipeline, payables, receivables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10A807C-7329-40CB-A74F-A9B4AF1B52E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28833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1998-02-10T05:43:42Z</dcterms:created>
  <dc:creator>Paul Bieniawski</dc:creator>
  <dc:description/>
  <dc:language>en-US</dc:language>
  <cp:lastModifiedBy>kward</cp:lastModifiedBy>
  <cp:lastPrinted>2001-04-10T09:07:22Z</cp:lastPrinted>
  <dcterms:modified xsi:type="dcterms:W3CDTF">2001-10-04T19:29:36Z</dcterms:modified>
  <cp:revision>411</cp:revision>
  <dc:subject/>
  <dc:title>Business Plan 2001</dc:title>
</cp:coreProperties>
</file>