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3.xml" ContentType="application/vnd.openxmlformats-officedocument.theme+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_rels/presentation.xml.rels" ContentType="application/vnd.openxmlformats-package.relationships+xml"/>
  <Override PartName="/ppt/embeddings/oleObject1.bin" ContentType="application/vnd.openxmlformats-officedocument.oleObject"/>
  <Override PartName="/ppt/media/image1.png" ContentType="image/png"/>
  <Override PartName="/ppt/media/image2.jpeg" ContentType="image/jpeg"/>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18.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17.xml.rels" ContentType="application/vnd.openxmlformats-package.relationships+xml"/>
  <Override PartName="/ppt/slides/_rels/slide3.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Slides/_rels/notesSlide3.xml.rels" ContentType="application/vnd.openxmlformats-package.relationships+xml"/>
  <Override PartName="/ppt/notesSlides/_rels/notesSlide1.xml.rels" ContentType="application/vnd.openxmlformats-package.relationships+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902825" cy="6858000"/>
  <p:notesSz cx="6994525" cy="9280525"/>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 name=""/>
          <p:cNvSpPr/>
          <p:nvPr/>
        </p:nvSpPr>
        <p:spPr>
          <a:xfrm>
            <a:off x="0" y="0"/>
            <a:ext cx="6994800" cy="92808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Times New Roman"/>
            </a:endParaRPr>
          </a:p>
        </p:txBody>
      </p:sp>
      <p:sp>
        <p:nvSpPr>
          <p:cNvPr id="12" name="PlaceHolder 1"/>
          <p:cNvSpPr>
            <a:spLocks noGrp="1"/>
          </p:cNvSpPr>
          <p:nvPr>
            <p:ph type="hdr"/>
          </p:nvPr>
        </p:nvSpPr>
        <p:spPr>
          <a:xfrm>
            <a:off x="0" y="0"/>
            <a:ext cx="3030480" cy="465120"/>
          </a:xfrm>
          <a:prstGeom prst="rect">
            <a:avLst/>
          </a:prstGeom>
          <a:noFill/>
          <a:ln w="0">
            <a:noFill/>
          </a:ln>
        </p:spPr>
        <p:txBody>
          <a:bodyPr lIns="93600" rIns="93600" tIns="46800" bIns="46800" anchor="t">
            <a:noAutofit/>
          </a:bodyPr>
          <a:p>
            <a:pPr indent="0">
              <a:lnSpc>
                <a:spcPct val="100000"/>
              </a:lnSpc>
              <a:buNone/>
              <a:tabLst>
                <a:tab algn="l" pos="0"/>
                <a:tab algn="l" pos="934920"/>
                <a:tab algn="l" pos="1870200"/>
                <a:tab algn="l" pos="2805120"/>
                <a:tab algn="l" pos="3740040"/>
                <a:tab algn="l" pos="4675320"/>
                <a:tab algn="l" pos="5610240"/>
                <a:tab algn="l" pos="6545160"/>
                <a:tab algn="l" pos="7480440"/>
                <a:tab algn="l" pos="8415360"/>
                <a:tab algn="l" pos="9350280"/>
                <a:tab algn="l" pos="10285560"/>
              </a:tabLst>
            </a:pPr>
            <a:r>
              <a:rPr b="0" lang="en-GB" sz="1200" strike="noStrike" u="none">
                <a:solidFill>
                  <a:srgbClr val="000000"/>
                </a:solidFill>
                <a:effectLst/>
                <a:uFillTx/>
                <a:latin typeface="Arial"/>
              </a:rPr>
              <a:t>&lt;header&gt;</a:t>
            </a:r>
            <a:endParaRPr b="0" lang="en-US" sz="1200" strike="noStrike" u="none">
              <a:solidFill>
                <a:srgbClr val="000000"/>
              </a:solidFill>
              <a:effectLst/>
              <a:uFillTx/>
              <a:latin typeface="Times New Roman"/>
            </a:endParaRPr>
          </a:p>
        </p:txBody>
      </p:sp>
      <p:sp>
        <p:nvSpPr>
          <p:cNvPr id="13" name="PlaceHolder 2"/>
          <p:cNvSpPr>
            <a:spLocks noGrp="1"/>
          </p:cNvSpPr>
          <p:nvPr>
            <p:ph type="dt" idx="1"/>
          </p:nvPr>
        </p:nvSpPr>
        <p:spPr>
          <a:xfrm>
            <a:off x="3963960" y="0"/>
            <a:ext cx="3030480" cy="465120"/>
          </a:xfrm>
          <a:prstGeom prst="rect">
            <a:avLst/>
          </a:prstGeom>
          <a:noFill/>
          <a:ln w="0">
            <a:noFill/>
          </a:ln>
        </p:spPr>
        <p:txBody>
          <a:bodyPr lIns="93600" rIns="93600" tIns="46800" bIns="46800" anchor="t">
            <a:noAutofit/>
          </a:bodyPr>
          <a:lstStyle>
            <a:lvl1pPr indent="0" algn="r">
              <a:lnSpc>
                <a:spcPct val="100000"/>
              </a:lnSpc>
              <a:buNone/>
              <a:tabLst>
                <a:tab algn="l" pos="0"/>
                <a:tab algn="l" pos="934920"/>
                <a:tab algn="l" pos="1870200"/>
                <a:tab algn="l" pos="2805120"/>
                <a:tab algn="l" pos="3740040"/>
                <a:tab algn="l" pos="4675320"/>
                <a:tab algn="l" pos="5610240"/>
                <a:tab algn="l" pos="6545160"/>
                <a:tab algn="l" pos="7480440"/>
                <a:tab algn="l" pos="8415360"/>
                <a:tab algn="l" pos="9350280"/>
                <a:tab algn="l" pos="10285560"/>
              </a:tabLst>
              <a:defRPr b="0" lang="en-GB" sz="1200" strike="noStrike" u="none">
                <a:solidFill>
                  <a:srgbClr val="000000"/>
                </a:solidFill>
                <a:effectLst/>
                <a:uFillTx/>
                <a:latin typeface="Arial"/>
              </a:defRPr>
            </a:lvl1pPr>
          </a:lstStyle>
          <a:p>
            <a:pPr indent="0" algn="r">
              <a:lnSpc>
                <a:spcPct val="100000"/>
              </a:lnSpc>
              <a:buNone/>
              <a:tabLst>
                <a:tab algn="l" pos="0"/>
                <a:tab algn="l" pos="934920"/>
                <a:tab algn="l" pos="1870200"/>
                <a:tab algn="l" pos="2805120"/>
                <a:tab algn="l" pos="3740040"/>
                <a:tab algn="l" pos="4675320"/>
                <a:tab algn="l" pos="5610240"/>
                <a:tab algn="l" pos="6545160"/>
                <a:tab algn="l" pos="7480440"/>
                <a:tab algn="l" pos="8415360"/>
                <a:tab algn="l" pos="9350280"/>
                <a:tab algn="l" pos="10285560"/>
              </a:tabLst>
            </a:pPr>
            <a:r>
              <a:rPr b="0" lang="en-GB" sz="1200" strike="noStrike" u="none">
                <a:solidFill>
                  <a:srgbClr val="000000"/>
                </a:solidFill>
                <a:effectLst/>
                <a:uFillTx/>
                <a:latin typeface="Arial"/>
              </a:rPr>
              <a:t>&lt;date/time&gt;</a:t>
            </a:r>
            <a:endParaRPr b="0" lang="en-US" sz="1200" strike="noStrike" u="none">
              <a:solidFill>
                <a:srgbClr val="000000"/>
              </a:solidFill>
              <a:effectLst/>
              <a:uFillTx/>
              <a:latin typeface="Times New Roman"/>
            </a:endParaRPr>
          </a:p>
        </p:txBody>
      </p:sp>
      <p:sp>
        <p:nvSpPr>
          <p:cNvPr id="14" name="PlaceHolder 3"/>
          <p:cNvSpPr>
            <a:spLocks noGrp="1"/>
          </p:cNvSpPr>
          <p:nvPr>
            <p:ph type="sldImg"/>
          </p:nvPr>
        </p:nvSpPr>
        <p:spPr>
          <a:xfrm>
            <a:off x="985320" y="694800"/>
            <a:ext cx="5024520" cy="3480120"/>
          </a:xfrm>
          <a:prstGeom prst="rect">
            <a:avLst/>
          </a:prstGeom>
          <a:solidFill>
            <a:srgbClr val="ffffff"/>
          </a:solidFill>
          <a:ln w="9360">
            <a:solidFill>
              <a:srgbClr val="000000"/>
            </a:solidFill>
            <a:miter/>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6e698e"/>
                </a:solidFill>
                <a:effectLst/>
                <a:uFillTx/>
                <a:latin typeface="Arial"/>
              </a:rPr>
              <a:t>Click to move the slide</a:t>
            </a:r>
            <a:endParaRPr b="1" lang="en-US" sz="2100" strike="noStrike" u="none">
              <a:solidFill>
                <a:srgbClr val="6e698e"/>
              </a:solidFill>
              <a:effectLst/>
              <a:uFillTx/>
              <a:latin typeface="Arial"/>
            </a:endParaRPr>
          </a:p>
        </p:txBody>
      </p:sp>
      <p:sp>
        <p:nvSpPr>
          <p:cNvPr id="15" name="PlaceHolder 4"/>
          <p:cNvSpPr>
            <a:spLocks noGrp="1"/>
          </p:cNvSpPr>
          <p:nvPr>
            <p:ph type="body"/>
          </p:nvPr>
        </p:nvSpPr>
        <p:spPr>
          <a:xfrm>
            <a:off x="932040" y="4408200"/>
            <a:ext cx="5130720" cy="4174920"/>
          </a:xfrm>
          <a:prstGeom prst="rect">
            <a:avLst/>
          </a:prstGeom>
          <a:noFill/>
          <a:ln w="0">
            <a:noFill/>
          </a:ln>
        </p:spPr>
        <p:txBody>
          <a:bodyPr lIns="93600" rIns="936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Click to edit the notes format</a:t>
            </a:r>
            <a:endParaRPr b="0" lang="en-US" sz="1200" strike="noStrike" u="none">
              <a:solidFill>
                <a:srgbClr val="000000"/>
              </a:solidFill>
              <a:effectLst/>
              <a:uFillTx/>
              <a:latin typeface="Times New Roman"/>
            </a:endParaRPr>
          </a:p>
        </p:txBody>
      </p:sp>
      <p:sp>
        <p:nvSpPr>
          <p:cNvPr id="16" name="PlaceHolder 5"/>
          <p:cNvSpPr>
            <a:spLocks noGrp="1"/>
          </p:cNvSpPr>
          <p:nvPr>
            <p:ph type="ftr" idx="2"/>
          </p:nvPr>
        </p:nvSpPr>
        <p:spPr>
          <a:xfrm>
            <a:off x="0" y="8813880"/>
            <a:ext cx="3030480" cy="465120"/>
          </a:xfrm>
          <a:prstGeom prst="rect">
            <a:avLst/>
          </a:prstGeom>
          <a:noFill/>
          <a:ln w="0">
            <a:noFill/>
          </a:ln>
        </p:spPr>
        <p:txBody>
          <a:bodyPr lIns="93600" rIns="93600" tIns="46800" bIns="46800" anchor="b">
            <a:noAutofit/>
          </a:bodyPr>
          <a:lstStyle>
            <a:lvl1pPr indent="0">
              <a:lnSpc>
                <a:spcPct val="100000"/>
              </a:lnSpc>
              <a:buNone/>
              <a:tabLst>
                <a:tab algn="l" pos="0"/>
                <a:tab algn="l" pos="934920"/>
                <a:tab algn="l" pos="1870200"/>
                <a:tab algn="l" pos="2805120"/>
                <a:tab algn="l" pos="3740040"/>
                <a:tab algn="l" pos="4675320"/>
                <a:tab algn="l" pos="5610240"/>
                <a:tab algn="l" pos="6545160"/>
                <a:tab algn="l" pos="7480440"/>
                <a:tab algn="l" pos="8415360"/>
                <a:tab algn="l" pos="9350280"/>
                <a:tab algn="l" pos="10285560"/>
              </a:tabLst>
              <a:defRPr b="0" lang="en-GB" sz="1200" strike="noStrike" u="none">
                <a:solidFill>
                  <a:srgbClr val="000000"/>
                </a:solidFill>
                <a:effectLst/>
                <a:uFillTx/>
                <a:latin typeface="Arial"/>
              </a:defRPr>
            </a:lvl1pPr>
          </a:lstStyle>
          <a:p>
            <a:pPr indent="0">
              <a:lnSpc>
                <a:spcPct val="100000"/>
              </a:lnSpc>
              <a:buNone/>
              <a:tabLst>
                <a:tab algn="l" pos="0"/>
                <a:tab algn="l" pos="934920"/>
                <a:tab algn="l" pos="1870200"/>
                <a:tab algn="l" pos="2805120"/>
                <a:tab algn="l" pos="3740040"/>
                <a:tab algn="l" pos="4675320"/>
                <a:tab algn="l" pos="5610240"/>
                <a:tab algn="l" pos="6545160"/>
                <a:tab algn="l" pos="7480440"/>
                <a:tab algn="l" pos="8415360"/>
                <a:tab algn="l" pos="9350280"/>
                <a:tab algn="l" pos="10285560"/>
              </a:tabLst>
            </a:pPr>
            <a:r>
              <a:rPr b="0" lang="en-GB" sz="1200" strike="noStrike" u="none">
                <a:solidFill>
                  <a:srgbClr val="000000"/>
                </a:solidFill>
                <a:effectLst/>
                <a:uFillTx/>
                <a:latin typeface="Arial"/>
              </a:rPr>
              <a:t>&lt;footer&gt;</a:t>
            </a:r>
            <a:endParaRPr b="0" lang="en-US" sz="1200" strike="noStrike" u="none">
              <a:solidFill>
                <a:srgbClr val="000000"/>
              </a:solidFill>
              <a:effectLst/>
              <a:uFillTx/>
              <a:latin typeface="Times New Roman"/>
            </a:endParaRPr>
          </a:p>
        </p:txBody>
      </p:sp>
      <p:sp>
        <p:nvSpPr>
          <p:cNvPr id="17" name="PlaceHolder 6"/>
          <p:cNvSpPr>
            <a:spLocks noGrp="1"/>
          </p:cNvSpPr>
          <p:nvPr>
            <p:ph type="sldNum" idx="3"/>
          </p:nvPr>
        </p:nvSpPr>
        <p:spPr>
          <a:xfrm>
            <a:off x="3963960" y="8813880"/>
            <a:ext cx="3030480" cy="465120"/>
          </a:xfrm>
          <a:prstGeom prst="rect">
            <a:avLst/>
          </a:prstGeom>
          <a:noFill/>
          <a:ln w="0">
            <a:noFill/>
          </a:ln>
        </p:spPr>
        <p:txBody>
          <a:bodyPr lIns="93600" rIns="93600" tIns="46800" bIns="46800" anchor="b">
            <a:noAutofit/>
          </a:bodyPr>
          <a:lstStyle>
            <a:lvl1pPr indent="0" algn="r">
              <a:lnSpc>
                <a:spcPct val="100000"/>
              </a:lnSpc>
              <a:buNone/>
              <a:tabLst>
                <a:tab algn="l" pos="0"/>
                <a:tab algn="l" pos="934920"/>
                <a:tab algn="l" pos="1870200"/>
                <a:tab algn="l" pos="2805120"/>
                <a:tab algn="l" pos="3740040"/>
                <a:tab algn="l" pos="4675320"/>
                <a:tab algn="l" pos="5610240"/>
                <a:tab algn="l" pos="6545160"/>
                <a:tab algn="l" pos="7480440"/>
                <a:tab algn="l" pos="8415360"/>
                <a:tab algn="l" pos="9350280"/>
                <a:tab algn="l" pos="10285560"/>
              </a:tabLst>
              <a:defRPr b="0" lang="en-GB" sz="1200" strike="noStrike" u="none">
                <a:solidFill>
                  <a:srgbClr val="000000"/>
                </a:solidFill>
                <a:effectLst/>
                <a:uFillTx/>
                <a:latin typeface="Arial"/>
              </a:defRPr>
            </a:lvl1pPr>
          </a:lstStyle>
          <a:p>
            <a:pPr indent="0" algn="r">
              <a:lnSpc>
                <a:spcPct val="100000"/>
              </a:lnSpc>
              <a:buNone/>
              <a:tabLst>
                <a:tab algn="l" pos="0"/>
                <a:tab algn="l" pos="934920"/>
                <a:tab algn="l" pos="1870200"/>
                <a:tab algn="l" pos="2805120"/>
                <a:tab algn="l" pos="3740040"/>
                <a:tab algn="l" pos="4675320"/>
                <a:tab algn="l" pos="5610240"/>
                <a:tab algn="l" pos="6545160"/>
                <a:tab algn="l" pos="7480440"/>
                <a:tab algn="l" pos="8415360"/>
                <a:tab algn="l" pos="9350280"/>
                <a:tab algn="l" pos="10285560"/>
              </a:tabLst>
            </a:pPr>
            <a:fld id="{DFC1D01E-DC8D-4534-8586-5CA53CFF8A33}" type="slidenum">
              <a:rPr b="0" lang="en-GB" sz="1200" strike="noStrike" u="none">
                <a:solidFill>
                  <a:srgbClr val="000000"/>
                </a:solidFill>
                <a:effectLst/>
                <a:uFillTx/>
                <a:latin typeface="Arial"/>
              </a:rPr>
              <a:t>&lt;number&gt;</a:t>
            </a:fld>
            <a:endParaRPr b="0" lang="en-US" sz="12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
          <p:cNvSpPr txBox="1"/>
          <p:nvPr/>
        </p:nvSpPr>
        <p:spPr>
          <a:xfrm>
            <a:off x="3963960" y="8813880"/>
            <a:ext cx="3030480" cy="465120"/>
          </a:xfrm>
          <a:prstGeom prst="rect">
            <a:avLst/>
          </a:prstGeom>
          <a:noFill/>
          <a:ln w="0">
            <a:noFill/>
          </a:ln>
        </p:spPr>
        <p:txBody>
          <a:bodyPr lIns="93600" rIns="93600" tIns="46800" bIns="46800" anchor="b">
            <a:noAutofit/>
          </a:bodyPr>
          <a:p>
            <a:pPr algn="r">
              <a:lnSpc>
                <a:spcPct val="100000"/>
              </a:lnSpc>
              <a:tabLst>
                <a:tab algn="l" pos="0"/>
                <a:tab algn="l" pos="934920"/>
                <a:tab algn="l" pos="1870200"/>
                <a:tab algn="l" pos="2805120"/>
                <a:tab algn="l" pos="3740040"/>
                <a:tab algn="l" pos="4675320"/>
                <a:tab algn="l" pos="5610240"/>
                <a:tab algn="l" pos="6545160"/>
                <a:tab algn="l" pos="7480440"/>
                <a:tab algn="l" pos="8415360"/>
                <a:tab algn="l" pos="9350280"/>
                <a:tab algn="l" pos="10285560"/>
              </a:tabLst>
            </a:pPr>
            <a:fld id="{F695B346-F30F-4232-A7D0-FEBF79BD765B}" type="slidenum">
              <a:rPr b="0" lang="en-GB" sz="1200" strike="noStrike" u="none">
                <a:solidFill>
                  <a:srgbClr val="000000"/>
                </a:solidFill>
                <a:effectLst/>
                <a:uFillTx/>
                <a:latin typeface="Arial"/>
              </a:rPr>
              <a:t>&lt;number&gt;</a:t>
            </a:fld>
            <a:endParaRPr b="0" lang="en-US" sz="1200" strike="noStrike" u="none">
              <a:solidFill>
                <a:srgbClr val="000000"/>
              </a:solidFill>
              <a:effectLst/>
              <a:uFillTx/>
              <a:latin typeface="Times New Roman"/>
            </a:endParaRPr>
          </a:p>
        </p:txBody>
      </p:sp>
      <p:sp>
        <p:nvSpPr>
          <p:cNvPr id="65" name=""/>
          <p:cNvSpPr txBox="1"/>
          <p:nvPr/>
        </p:nvSpPr>
        <p:spPr>
          <a:xfrm>
            <a:off x="0" y="8813880"/>
            <a:ext cx="3030480" cy="465120"/>
          </a:xfrm>
          <a:prstGeom prst="rect">
            <a:avLst/>
          </a:prstGeom>
          <a:noFill/>
          <a:ln w="0">
            <a:noFill/>
          </a:ln>
        </p:spPr>
        <p:txBody>
          <a:bodyPr lIns="93600" rIns="93600" tIns="46800" bIns="46800" anchor="b">
            <a:noAutofit/>
          </a:bodyPr>
          <a:p>
            <a:pPr>
              <a:lnSpc>
                <a:spcPct val="100000"/>
              </a:lnSpc>
              <a:tabLst>
                <a:tab algn="l" pos="0"/>
                <a:tab algn="l" pos="934920"/>
                <a:tab algn="l" pos="1870200"/>
                <a:tab algn="l" pos="2805120"/>
                <a:tab algn="l" pos="3740040"/>
                <a:tab algn="l" pos="4675320"/>
                <a:tab algn="l" pos="5610240"/>
                <a:tab algn="l" pos="6545160"/>
                <a:tab algn="l" pos="7480440"/>
                <a:tab algn="l" pos="8415360"/>
                <a:tab algn="l" pos="9350280"/>
                <a:tab algn="l" pos="10285560"/>
              </a:tabLst>
            </a:pPr>
            <a:r>
              <a:rPr b="0" lang="en-GB" sz="1200" strike="noStrike" u="none">
                <a:solidFill>
                  <a:srgbClr val="000000"/>
                </a:solidFill>
                <a:effectLst/>
                <a:uFillTx/>
                <a:latin typeface="Arial"/>
              </a:rPr>
              <a:t>&lt;footer&gt;</a:t>
            </a:r>
            <a:endParaRPr b="0" lang="en-US" sz="1200" strike="noStrike" u="none">
              <a:solidFill>
                <a:srgbClr val="000000"/>
              </a:solidFill>
              <a:effectLst/>
              <a:uFillTx/>
              <a:latin typeface="Times New Roman"/>
            </a:endParaRPr>
          </a:p>
        </p:txBody>
      </p:sp>
      <p:sp>
        <p:nvSpPr>
          <p:cNvPr id="66" name=""/>
          <p:cNvSpPr txBox="1"/>
          <p:nvPr/>
        </p:nvSpPr>
        <p:spPr>
          <a:xfrm>
            <a:off x="0" y="0"/>
            <a:ext cx="3030480" cy="465120"/>
          </a:xfrm>
          <a:prstGeom prst="rect">
            <a:avLst/>
          </a:prstGeom>
          <a:noFill/>
          <a:ln w="0">
            <a:noFill/>
          </a:ln>
        </p:spPr>
        <p:txBody>
          <a:bodyPr lIns="93600" rIns="93600" tIns="46800" bIns="46800" anchor="t">
            <a:noAutofit/>
          </a:bodyPr>
          <a:p>
            <a:pPr>
              <a:lnSpc>
                <a:spcPct val="100000"/>
              </a:lnSpc>
              <a:tabLst>
                <a:tab algn="l" pos="0"/>
                <a:tab algn="l" pos="934920"/>
                <a:tab algn="l" pos="1870200"/>
                <a:tab algn="l" pos="2805120"/>
                <a:tab algn="l" pos="3740040"/>
                <a:tab algn="l" pos="4675320"/>
                <a:tab algn="l" pos="5610240"/>
                <a:tab algn="l" pos="6545160"/>
                <a:tab algn="l" pos="7480440"/>
                <a:tab algn="l" pos="8415360"/>
                <a:tab algn="l" pos="9350280"/>
                <a:tab algn="l" pos="10285560"/>
              </a:tabLst>
            </a:pPr>
            <a:r>
              <a:rPr b="0" lang="en-GB" sz="1200" strike="noStrike" u="none">
                <a:solidFill>
                  <a:srgbClr val="000000"/>
                </a:solidFill>
                <a:effectLst/>
                <a:uFillTx/>
                <a:latin typeface="Arial"/>
              </a:rPr>
              <a:t>&lt;header&gt;</a:t>
            </a:r>
            <a:endParaRPr b="0" lang="en-US" sz="1200" strike="noStrike" u="none">
              <a:solidFill>
                <a:srgbClr val="000000"/>
              </a:solidFill>
              <a:effectLst/>
              <a:uFillTx/>
              <a:latin typeface="Times New Roman"/>
            </a:endParaRPr>
          </a:p>
        </p:txBody>
      </p:sp>
      <p:sp>
        <p:nvSpPr>
          <p:cNvPr id="67" name=""/>
          <p:cNvSpPr txBox="1"/>
          <p:nvPr/>
        </p:nvSpPr>
        <p:spPr>
          <a:xfrm>
            <a:off x="3963960" y="0"/>
            <a:ext cx="3030480" cy="465120"/>
          </a:xfrm>
          <a:prstGeom prst="rect">
            <a:avLst/>
          </a:prstGeom>
          <a:noFill/>
          <a:ln w="0">
            <a:noFill/>
          </a:ln>
        </p:spPr>
        <p:txBody>
          <a:bodyPr lIns="93600" rIns="93600" tIns="46800" bIns="46800" anchor="t">
            <a:noAutofit/>
          </a:bodyPr>
          <a:p>
            <a:pPr algn="r">
              <a:lnSpc>
                <a:spcPct val="100000"/>
              </a:lnSpc>
              <a:tabLst>
                <a:tab algn="l" pos="0"/>
                <a:tab algn="l" pos="934920"/>
                <a:tab algn="l" pos="1870200"/>
                <a:tab algn="l" pos="2805120"/>
                <a:tab algn="l" pos="3740040"/>
                <a:tab algn="l" pos="4675320"/>
                <a:tab algn="l" pos="5610240"/>
                <a:tab algn="l" pos="6545160"/>
                <a:tab algn="l" pos="7480440"/>
                <a:tab algn="l" pos="8415360"/>
                <a:tab algn="l" pos="9350280"/>
                <a:tab algn="l" pos="10285560"/>
              </a:tabLst>
            </a:pPr>
            <a:r>
              <a:rPr b="0" lang="en-GB" sz="1200" strike="noStrike" u="none">
                <a:solidFill>
                  <a:srgbClr val="000000"/>
                </a:solidFill>
                <a:effectLst/>
                <a:uFillTx/>
                <a:latin typeface="Arial"/>
              </a:rPr>
              <a:t>&lt;date/time&gt;</a:t>
            </a:r>
            <a:endParaRPr b="0" lang="en-US" sz="1200" strike="noStrike" u="none">
              <a:solidFill>
                <a:srgbClr val="000000"/>
              </a:solidFill>
              <a:effectLst/>
              <a:uFillTx/>
              <a:latin typeface="Times New Roman"/>
            </a:endParaRPr>
          </a:p>
        </p:txBody>
      </p:sp>
      <p:sp>
        <p:nvSpPr>
          <p:cNvPr id="68" name="PlaceHolder 1"/>
          <p:cNvSpPr>
            <a:spLocks noGrp="1"/>
          </p:cNvSpPr>
          <p:nvPr>
            <p:ph type="sldImg"/>
          </p:nvPr>
        </p:nvSpPr>
        <p:spPr>
          <a:xfrm>
            <a:off x="669960" y="477720"/>
            <a:ext cx="5657760" cy="3918240"/>
          </a:xfrm>
          <a:prstGeom prst="rect">
            <a:avLst/>
          </a:prstGeom>
          <a:ln w="0">
            <a:noFill/>
          </a:ln>
        </p:spPr>
      </p:sp>
      <p:sp>
        <p:nvSpPr>
          <p:cNvPr id="69" name="PlaceHolder 2"/>
          <p:cNvSpPr>
            <a:spLocks noGrp="1"/>
          </p:cNvSpPr>
          <p:nvPr>
            <p:ph type="body"/>
          </p:nvPr>
        </p:nvSpPr>
        <p:spPr>
          <a:xfrm>
            <a:off x="932040" y="4408200"/>
            <a:ext cx="5130720" cy="4174920"/>
          </a:xfrm>
          <a:prstGeom prst="rect">
            <a:avLst/>
          </a:prstGeom>
          <a:solidFill>
            <a:srgbClr val="ffffff"/>
          </a:solidFill>
          <a:ln w="9360">
            <a:solidFill>
              <a:srgbClr val="000000"/>
            </a:solidFill>
            <a:miter/>
          </a:ln>
        </p:spPr>
        <p:txBody>
          <a:bodyPr lIns="4680" rIns="4680" tIns="4680" bIns="46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 name="PlaceHolder 1"/>
          <p:cNvSpPr>
            <a:spLocks noGrp="1"/>
          </p:cNvSpPr>
          <p:nvPr>
            <p:ph type="sldImg"/>
          </p:nvPr>
        </p:nvSpPr>
        <p:spPr>
          <a:xfrm>
            <a:off x="985680" y="695160"/>
            <a:ext cx="5024520" cy="3480120"/>
          </a:xfrm>
          <a:prstGeom prst="rect">
            <a:avLst/>
          </a:prstGeom>
          <a:ln w="0">
            <a:noFill/>
          </a:ln>
        </p:spPr>
      </p:sp>
      <p:sp>
        <p:nvSpPr>
          <p:cNvPr id="71" name="PlaceHolder 2"/>
          <p:cNvSpPr>
            <a:spLocks noGrp="1"/>
          </p:cNvSpPr>
          <p:nvPr>
            <p:ph type="body"/>
          </p:nvPr>
        </p:nvSpPr>
        <p:spPr>
          <a:xfrm>
            <a:off x="932040" y="4408200"/>
            <a:ext cx="5130720" cy="4174920"/>
          </a:xfrm>
          <a:prstGeom prst="rect">
            <a:avLst/>
          </a:prstGeom>
          <a:noFill/>
          <a:ln w="0">
            <a:noFill/>
          </a:ln>
        </p:spPr>
        <p:txBody>
          <a:bodyPr lIns="93600" rIns="936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need pretty this up to look like the other slides</a:t>
            </a:r>
            <a:endParaRPr b="0" lang="en-US"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oleObject" Target="../embeddings/oleObject1.bin"/><Relationship Id="rId3" Type="http://schemas.openxmlformats.org/officeDocument/2006/relationships/image" Target="../media/image1.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oleObject" Target="../embeddings/oleObject1.bin"/><Relationship Id="rId3" Type="http://schemas.openxmlformats.org/officeDocument/2006/relationships/image" Target="../media/image1.png"/>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047240" y="37800"/>
            <a:ext cx="7674120" cy="762120"/>
          </a:xfrm>
          <a:prstGeom prst="rect">
            <a:avLst/>
          </a:prstGeom>
          <a:noFill/>
          <a:ln w="0">
            <a:noFill/>
          </a:ln>
        </p:spPr>
        <p:txBody>
          <a:bodyPr lIns="90360" rIns="90360" tIns="44280" bIns="4428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6e698e"/>
                </a:solidFill>
                <a:effectLst/>
                <a:uFillTx/>
                <a:latin typeface="Arial"/>
              </a:rPr>
              <a:t>Click to edit the title text format</a:t>
            </a:r>
            <a:endParaRPr b="1" lang="en-US" sz="2100" strike="noStrike" u="none">
              <a:solidFill>
                <a:srgbClr val="6e698e"/>
              </a:solidFill>
              <a:effectLst/>
              <a:uFillTx/>
              <a:latin typeface="Arial"/>
            </a:endParaRPr>
          </a:p>
        </p:txBody>
      </p:sp>
      <p:sp>
        <p:nvSpPr>
          <p:cNvPr id="1" name=""/>
          <p:cNvSpPr/>
          <p:nvPr/>
        </p:nvSpPr>
        <p:spPr>
          <a:xfrm>
            <a:off x="1004760" y="800280"/>
            <a:ext cx="7844040" cy="0"/>
          </a:xfrm>
          <a:prstGeom prst="line">
            <a:avLst/>
          </a:prstGeom>
          <a:ln w="12600">
            <a:solidFill>
              <a:srgbClr val="6e698e"/>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 name=""/>
          <p:cNvSpPr/>
          <p:nvPr/>
        </p:nvSpPr>
        <p:spPr>
          <a:xfrm>
            <a:off x="595440" y="6531120"/>
            <a:ext cx="7651800" cy="226440"/>
          </a:xfrm>
          <a:prstGeom prst="rect">
            <a:avLst/>
          </a:prstGeom>
          <a:noFill/>
          <a:ln w="0">
            <a:noFill/>
          </a:ln>
        </p:spPr>
        <p:style>
          <a:lnRef idx="0"/>
          <a:fillRef idx="0"/>
          <a:effectRef idx="0"/>
          <a:fontRef idx="minor"/>
        </p:style>
        <p:txBody>
          <a:bodyPr lIns="90360" rIns="90360" tIns="44280" bIns="442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CEA87F9-2433-43F7-BA83-C8ED75AA5801}" type="slidenum">
              <a:rPr b="0" lang="en-GB" sz="900" strike="noStrike" u="none">
                <a:solidFill>
                  <a:srgbClr val="ffffff"/>
                </a:solidFill>
                <a:effectLst/>
                <a:uFillTx/>
                <a:latin typeface="Arial"/>
              </a:rPr>
              <a:t>&lt;number&gt;</a:t>
            </a:fld>
            <a:endParaRPr b="0" lang="en-US" sz="900" strike="noStrike" u="none">
              <a:solidFill>
                <a:srgbClr val="000000"/>
              </a:solidFill>
              <a:effectLst/>
              <a:uFillTx/>
              <a:latin typeface="Times New Roman"/>
            </a:endParaRPr>
          </a:p>
        </p:txBody>
      </p:sp>
      <p:sp>
        <p:nvSpPr>
          <p:cNvPr id="3" name="PlaceHolder 2"/>
          <p:cNvSpPr>
            <a:spLocks noGrp="1"/>
          </p:cNvSpPr>
          <p:nvPr>
            <p:ph type="body"/>
          </p:nvPr>
        </p:nvSpPr>
        <p:spPr>
          <a:xfrm>
            <a:off x="1047600" y="1117080"/>
            <a:ext cx="7801200" cy="5131080"/>
          </a:xfrm>
          <a:prstGeom prst="rect">
            <a:avLst/>
          </a:prstGeom>
          <a:noFill/>
          <a:ln w="0">
            <a:noFill/>
          </a:ln>
        </p:spPr>
        <p:txBody>
          <a:bodyPr lIns="90360" rIns="90360" tIns="44280" bIns="44280" anchor="t">
            <a:normAutofit/>
          </a:bodyPr>
          <a:p>
            <a:pPr indent="0">
              <a:spcAft>
                <a:spcPts val="68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Click to edit the outline text format</a:t>
            </a:r>
            <a:endParaRPr b="0" lang="en-US" sz="1100" strike="noStrike" u="none">
              <a:solidFill>
                <a:srgbClr val="000000"/>
              </a:solidFill>
              <a:effectLst/>
              <a:uFillTx/>
              <a:latin typeface="Arial"/>
            </a:endParaRPr>
          </a:p>
          <a:p>
            <a:pPr lvl="1" marL="455760" indent="-230400">
              <a:spcAft>
                <a:spcPts val="689"/>
              </a:spcAft>
              <a:buClr>
                <a:srgbClr val="6e698e"/>
              </a:buClr>
              <a:buSzPct val="75000"/>
              <a:buFont typeface="Marlett"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Second Outline Level</a:t>
            </a:r>
            <a:endParaRPr b="0" lang="en-US" sz="1100" strike="noStrike" u="none">
              <a:solidFill>
                <a:srgbClr val="000000"/>
              </a:solidFill>
              <a:effectLst/>
              <a:uFillTx/>
              <a:latin typeface="Arial"/>
            </a:endParaRPr>
          </a:p>
          <a:p>
            <a:pPr lvl="2" marL="909720" indent="-228600">
              <a:spcAft>
                <a:spcPts val="689"/>
              </a:spcAft>
              <a:buClr>
                <a:srgbClr val="6e698e"/>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Third Outline Level</a:t>
            </a:r>
            <a:endParaRPr b="0" lang="en-US" sz="1100" strike="noStrike" u="none">
              <a:solidFill>
                <a:srgbClr val="000000"/>
              </a:solidFill>
              <a:effectLst/>
              <a:uFillTx/>
              <a:latin typeface="Arial"/>
            </a:endParaRPr>
          </a:p>
          <a:p>
            <a:pPr lvl="3" marL="1378080" indent="-228600">
              <a:spcAft>
                <a:spcPts val="689"/>
              </a:spcAft>
              <a:buClr>
                <a:srgbClr val="6e698e"/>
              </a:buClr>
              <a:buSzPct val="85000"/>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Fourth Outline Level</a:t>
            </a:r>
            <a:endParaRPr b="0" lang="en-US" sz="1100" strike="noStrike" u="none">
              <a:solidFill>
                <a:srgbClr val="000000"/>
              </a:solidFill>
              <a:effectLst/>
              <a:uFillTx/>
              <a:latin typeface="Arial"/>
            </a:endParaRPr>
          </a:p>
          <a:p>
            <a:pPr lvl="4" marL="1825560" indent="-228600">
              <a:spcAft>
                <a:spcPts val="689"/>
              </a:spcAft>
              <a:buClr>
                <a:srgbClr val="6e698e"/>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Fifth Outline Level</a:t>
            </a:r>
            <a:endParaRPr b="0" lang="en-US" sz="1100" strike="noStrike" u="none">
              <a:solidFill>
                <a:srgbClr val="000000"/>
              </a:solidFill>
              <a:effectLst/>
              <a:uFillTx/>
              <a:latin typeface="Arial"/>
            </a:endParaRPr>
          </a:p>
          <a:p>
            <a:pPr lvl="5" marL="1825560" indent="-228600">
              <a:spcAft>
                <a:spcPts val="689"/>
              </a:spcAft>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Sixth Outline Level</a:t>
            </a:r>
            <a:endParaRPr b="0" lang="en-US" sz="1100" strike="noStrike" u="none">
              <a:solidFill>
                <a:srgbClr val="000000"/>
              </a:solidFill>
              <a:effectLst/>
              <a:uFillTx/>
              <a:latin typeface="Arial"/>
            </a:endParaRPr>
          </a:p>
          <a:p>
            <a:pPr lvl="6" marL="1825560" indent="-228600">
              <a:spcAft>
                <a:spcPts val="689"/>
              </a:spcAft>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Seventh Outline Level</a:t>
            </a:r>
            <a:endParaRPr b="0" lang="en-US" sz="1100" strike="noStrike" u="none">
              <a:solidFill>
                <a:srgbClr val="000000"/>
              </a:solidFill>
              <a:effectLst/>
              <a:uFillTx/>
              <a:latin typeface="Arial"/>
            </a:endParaRPr>
          </a:p>
        </p:txBody>
      </p:sp>
      <p:graphicFrame>
        <p:nvGraphicFramePr>
          <p:cNvPr id="4" name=""/>
          <p:cNvGraphicFramePr/>
          <p:nvPr/>
        </p:nvGraphicFramePr>
        <p:xfrm>
          <a:off x="9102600" y="57240"/>
          <a:ext cx="685800" cy="666720"/>
        </p:xfrm>
        <a:graphic>
          <a:graphicData uri="http://schemas.openxmlformats.org/presentationml/2006/ole">
            <p:oleObj r:id="rId2" spid="">
              <p:embed/>
              <p:pic>
                <p:nvPicPr>
                  <p:cNvPr id="5" name="" descr=""/>
                  <p:cNvPicPr/>
                  <p:nvPr/>
                </p:nvPicPr>
                <p:blipFill>
                  <a:blip r:embed="rId3"/>
                  <a:stretch/>
                </p:blipFill>
                <p:spPr>
                  <a:xfrm>
                    <a:off x="9102600" y="57240"/>
                    <a:ext cx="685800" cy="666720"/>
                  </a:xfrm>
                  <a:prstGeom prst="rect">
                    <a:avLst/>
                  </a:prstGeom>
                  <a:noFill/>
                  <a:ln w="0">
                    <a:noFill/>
                  </a:ln>
                </p:spPr>
              </p:pic>
            </p:oleObj>
          </a:graphicData>
        </a:graphic>
      </p:graphicFrame>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bg>
      <p:bgPr>
        <a:solidFill>
          <a:srgbClr val="ffffff"/>
        </a:solidFill>
      </p:bgPr>
    </p:bg>
    <p:spTree>
      <p:nvGrpSpPr>
        <p:cNvPr id="1" name=""/>
        <p:cNvGrpSpPr/>
        <p:nvPr/>
      </p:nvGrpSpPr>
      <p:grpSpPr>
        <a:xfrm>
          <a:off x="0" y="0"/>
          <a:ext cx="0" cy="0"/>
          <a:chOff x="0" y="0"/>
          <a:chExt cx="0" cy="0"/>
        </a:xfrm>
      </p:grpSpPr>
      <p:sp>
        <p:nvSpPr>
          <p:cNvPr id="6" name="PlaceHolder 1"/>
          <p:cNvSpPr>
            <a:spLocks noGrp="1"/>
          </p:cNvSpPr>
          <p:nvPr>
            <p:ph type="title"/>
          </p:nvPr>
        </p:nvSpPr>
        <p:spPr>
          <a:xfrm>
            <a:off x="1047240" y="37800"/>
            <a:ext cx="7674120" cy="762120"/>
          </a:xfrm>
          <a:prstGeom prst="rect">
            <a:avLst/>
          </a:prstGeom>
          <a:noFill/>
          <a:ln w="0">
            <a:noFill/>
          </a:ln>
        </p:spPr>
        <p:txBody>
          <a:bodyPr lIns="90360" rIns="90360" tIns="44280" bIns="4428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6e698e"/>
                </a:solidFill>
                <a:effectLst/>
                <a:uFillTx/>
                <a:latin typeface="Arial"/>
              </a:rPr>
              <a:t>Click to edit the title text format</a:t>
            </a:r>
            <a:endParaRPr b="1" lang="en-US" sz="2100" strike="noStrike" u="none">
              <a:solidFill>
                <a:srgbClr val="6e698e"/>
              </a:solidFill>
              <a:effectLst/>
              <a:uFillTx/>
              <a:latin typeface="Arial"/>
            </a:endParaRPr>
          </a:p>
        </p:txBody>
      </p:sp>
      <p:sp>
        <p:nvSpPr>
          <p:cNvPr id="7" name=""/>
          <p:cNvSpPr/>
          <p:nvPr/>
        </p:nvSpPr>
        <p:spPr>
          <a:xfrm>
            <a:off x="1004760" y="800280"/>
            <a:ext cx="7844040" cy="0"/>
          </a:xfrm>
          <a:prstGeom prst="line">
            <a:avLst/>
          </a:prstGeom>
          <a:ln w="12600">
            <a:solidFill>
              <a:srgbClr val="6e698e"/>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 name=""/>
          <p:cNvSpPr/>
          <p:nvPr/>
        </p:nvSpPr>
        <p:spPr>
          <a:xfrm>
            <a:off x="595440" y="6531120"/>
            <a:ext cx="7651800" cy="226440"/>
          </a:xfrm>
          <a:prstGeom prst="rect">
            <a:avLst/>
          </a:prstGeom>
          <a:noFill/>
          <a:ln w="0">
            <a:noFill/>
          </a:ln>
        </p:spPr>
        <p:style>
          <a:lnRef idx="0"/>
          <a:fillRef idx="0"/>
          <a:effectRef idx="0"/>
          <a:fontRef idx="minor"/>
        </p:style>
        <p:txBody>
          <a:bodyPr lIns="90360" rIns="90360" tIns="44280" bIns="442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3C33587-8E5B-4E6A-9438-A5882DC3086B}" type="slidenum">
              <a:rPr b="0" lang="en-GB" sz="900" strike="noStrike" u="none">
                <a:solidFill>
                  <a:srgbClr val="ffffff"/>
                </a:solidFill>
                <a:effectLst/>
                <a:uFillTx/>
                <a:latin typeface="Arial"/>
              </a:rPr>
              <a:t>&lt;number&gt;</a:t>
            </a:fld>
            <a:endParaRPr b="0" lang="en-US" sz="900" strike="noStrike" u="none">
              <a:solidFill>
                <a:srgbClr val="000000"/>
              </a:solidFill>
              <a:effectLst/>
              <a:uFillTx/>
              <a:latin typeface="Times New Roman"/>
            </a:endParaRPr>
          </a:p>
        </p:txBody>
      </p:sp>
      <p:sp>
        <p:nvSpPr>
          <p:cNvPr id="8" name="PlaceHolder 2"/>
          <p:cNvSpPr>
            <a:spLocks noGrp="1"/>
          </p:cNvSpPr>
          <p:nvPr>
            <p:ph type="body"/>
          </p:nvPr>
        </p:nvSpPr>
        <p:spPr>
          <a:xfrm>
            <a:off x="1047600" y="1117080"/>
            <a:ext cx="7801200" cy="5131080"/>
          </a:xfrm>
          <a:prstGeom prst="rect">
            <a:avLst/>
          </a:prstGeom>
          <a:noFill/>
          <a:ln w="0">
            <a:noFill/>
          </a:ln>
        </p:spPr>
        <p:txBody>
          <a:bodyPr lIns="90360" rIns="90360" tIns="44280" bIns="44280" anchor="t">
            <a:normAutofit/>
          </a:bodyPr>
          <a:p>
            <a:pPr indent="0">
              <a:spcAft>
                <a:spcPts val="68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Click to edit the outline text format</a:t>
            </a:r>
            <a:endParaRPr b="0" lang="en-US" sz="1100" strike="noStrike" u="none">
              <a:solidFill>
                <a:srgbClr val="000000"/>
              </a:solidFill>
              <a:effectLst/>
              <a:uFillTx/>
              <a:latin typeface="Arial"/>
            </a:endParaRPr>
          </a:p>
          <a:p>
            <a:pPr lvl="1" marL="455760" indent="-230400">
              <a:spcAft>
                <a:spcPts val="689"/>
              </a:spcAft>
              <a:buClr>
                <a:srgbClr val="6e698e"/>
              </a:buClr>
              <a:buSzPct val="75000"/>
              <a:buFont typeface="Marlett"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Second Outline Level</a:t>
            </a:r>
            <a:endParaRPr b="0" lang="en-US" sz="1100" strike="noStrike" u="none">
              <a:solidFill>
                <a:srgbClr val="000000"/>
              </a:solidFill>
              <a:effectLst/>
              <a:uFillTx/>
              <a:latin typeface="Arial"/>
            </a:endParaRPr>
          </a:p>
          <a:p>
            <a:pPr lvl="2" marL="909720" indent="-228600">
              <a:spcAft>
                <a:spcPts val="689"/>
              </a:spcAft>
              <a:buClr>
                <a:srgbClr val="6e698e"/>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Third Outline Level</a:t>
            </a:r>
            <a:endParaRPr b="0" lang="en-US" sz="1100" strike="noStrike" u="none">
              <a:solidFill>
                <a:srgbClr val="000000"/>
              </a:solidFill>
              <a:effectLst/>
              <a:uFillTx/>
              <a:latin typeface="Arial"/>
            </a:endParaRPr>
          </a:p>
          <a:p>
            <a:pPr lvl="3" marL="1378080" indent="-228600">
              <a:spcAft>
                <a:spcPts val="689"/>
              </a:spcAft>
              <a:buClr>
                <a:srgbClr val="6e698e"/>
              </a:buClr>
              <a:buSzPct val="85000"/>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Fourth Outline Level</a:t>
            </a:r>
            <a:endParaRPr b="0" lang="en-US" sz="1100" strike="noStrike" u="none">
              <a:solidFill>
                <a:srgbClr val="000000"/>
              </a:solidFill>
              <a:effectLst/>
              <a:uFillTx/>
              <a:latin typeface="Arial"/>
            </a:endParaRPr>
          </a:p>
          <a:p>
            <a:pPr lvl="4" marL="1825560" indent="-228600">
              <a:spcAft>
                <a:spcPts val="689"/>
              </a:spcAft>
              <a:buClr>
                <a:srgbClr val="6e698e"/>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Fifth Outline Level</a:t>
            </a:r>
            <a:endParaRPr b="0" lang="en-US" sz="1100" strike="noStrike" u="none">
              <a:solidFill>
                <a:srgbClr val="000000"/>
              </a:solidFill>
              <a:effectLst/>
              <a:uFillTx/>
              <a:latin typeface="Arial"/>
            </a:endParaRPr>
          </a:p>
          <a:p>
            <a:pPr lvl="5" marL="1825560" indent="-228600">
              <a:spcAft>
                <a:spcPts val="689"/>
              </a:spcAft>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Sixth Outline Level</a:t>
            </a:r>
            <a:endParaRPr b="0" lang="en-US" sz="1100" strike="noStrike" u="none">
              <a:solidFill>
                <a:srgbClr val="000000"/>
              </a:solidFill>
              <a:effectLst/>
              <a:uFillTx/>
              <a:latin typeface="Arial"/>
            </a:endParaRPr>
          </a:p>
          <a:p>
            <a:pPr lvl="6" marL="1825560" indent="-228600">
              <a:spcAft>
                <a:spcPts val="689"/>
              </a:spcAft>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Seventh Outline Level</a:t>
            </a:r>
            <a:endParaRPr b="0" lang="en-US" sz="1100" strike="noStrike" u="none">
              <a:solidFill>
                <a:srgbClr val="000000"/>
              </a:solidFill>
              <a:effectLst/>
              <a:uFillTx/>
              <a:latin typeface="Arial"/>
            </a:endParaRPr>
          </a:p>
        </p:txBody>
      </p:sp>
      <p:graphicFrame>
        <p:nvGraphicFramePr>
          <p:cNvPr id="9" name=""/>
          <p:cNvGraphicFramePr/>
          <p:nvPr/>
        </p:nvGraphicFramePr>
        <p:xfrm>
          <a:off x="9102600" y="57240"/>
          <a:ext cx="685800" cy="666720"/>
        </p:xfrm>
        <a:graphic>
          <a:graphicData uri="http://schemas.openxmlformats.org/presentationml/2006/ole">
            <p:oleObj r:id="rId2" spid="">
              <p:embed/>
              <p:pic>
                <p:nvPicPr>
                  <p:cNvPr id="10" name="" descr=""/>
                  <p:cNvPicPr/>
                  <p:nvPr/>
                </p:nvPicPr>
                <p:blipFill>
                  <a:blip r:embed="rId3"/>
                  <a:stretch/>
                </p:blipFill>
                <p:spPr>
                  <a:xfrm>
                    <a:off x="9102600" y="57240"/>
                    <a:ext cx="685800" cy="666720"/>
                  </a:xfrm>
                  <a:prstGeom prst="rect">
                    <a:avLst/>
                  </a:prstGeom>
                  <a:noFill/>
                  <a:ln w="0">
                    <a:noFill/>
                  </a:ln>
                </p:spPr>
              </p:pic>
            </p:oleObj>
          </a:graphicData>
        </a:graphic>
      </p:graphicFrame>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Lst>
</p:sldMaster>
</file>

<file path=ppt/slides/_rels/slide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2.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pic>
        <p:nvPicPr>
          <p:cNvPr id="18" name="lightning" descr=""/>
          <p:cNvPicPr/>
          <p:nvPr/>
        </p:nvPicPr>
        <p:blipFill>
          <a:blip r:embed="rId1"/>
          <a:srcRect l="78059" t="74195" r="5011" b="0"/>
          <a:stretch/>
        </p:blipFill>
        <p:spPr>
          <a:xfrm>
            <a:off x="1695600" y="2039760"/>
            <a:ext cx="1707840" cy="1770120"/>
          </a:xfrm>
          <a:prstGeom prst="rect">
            <a:avLst/>
          </a:prstGeom>
          <a:noFill/>
          <a:ln w="0">
            <a:noFill/>
          </a:ln>
        </p:spPr>
      </p:pic>
      <p:sp>
        <p:nvSpPr>
          <p:cNvPr id="19" name=""/>
          <p:cNvSpPr/>
          <p:nvPr/>
        </p:nvSpPr>
        <p:spPr>
          <a:xfrm>
            <a:off x="3468600" y="1878120"/>
            <a:ext cx="5683320" cy="1931760"/>
          </a:xfrm>
          <a:prstGeom prst="rect">
            <a:avLst/>
          </a:prstGeom>
          <a:noFill/>
          <a:ln w="0">
            <a:noFill/>
          </a:ln>
        </p:spPr>
        <p:style>
          <a:lnRef idx="0"/>
          <a:fillRef idx="0"/>
          <a:effectRef idx="0"/>
          <a:fontRef idx="minor"/>
        </p:style>
        <p:txBody>
          <a:bodyPr lIns="90360" rIns="90360" tIns="44280" bIns="44280" anchor="b">
            <a:noAutofit/>
          </a:bodyPr>
          <a:p>
            <a:pPr marL="166680" indent="-1666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Overview of EES Contracts</a:t>
            </a:r>
            <a:endParaRPr b="0" lang="en-US" sz="2000" strike="noStrike" u="none">
              <a:solidFill>
                <a:srgbClr val="000000"/>
              </a:solidFill>
              <a:effectLst/>
              <a:uFillTx/>
              <a:latin typeface="Times New Roman"/>
            </a:endParaRPr>
          </a:p>
          <a:p>
            <a:pPr marL="166680" indent="-1666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marL="166680" indent="-1666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Paige Grumulaitis</a:t>
            </a:r>
            <a:endParaRPr b="0" lang="en-US" sz="2000" strike="noStrike" u="none">
              <a:solidFill>
                <a:srgbClr val="000000"/>
              </a:solidFill>
              <a:effectLst/>
              <a:uFillTx/>
              <a:latin typeface="Times New Roman"/>
            </a:endParaRPr>
          </a:p>
        </p:txBody>
      </p:sp>
      <p:sp>
        <p:nvSpPr>
          <p:cNvPr id="20" name=""/>
          <p:cNvSpPr/>
          <p:nvPr/>
        </p:nvSpPr>
        <p:spPr>
          <a:xfrm>
            <a:off x="3560760" y="3348000"/>
            <a:ext cx="5591160" cy="0"/>
          </a:xfrm>
          <a:prstGeom prst="line">
            <a:avLst/>
          </a:prstGeom>
          <a:ln w="12600">
            <a:solidFill>
              <a:srgbClr val="6e698e"/>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1631520" y="-360"/>
            <a:ext cx="7674120" cy="762120"/>
          </a:xfrm>
          <a:prstGeom prst="rect">
            <a:avLst/>
          </a:prstGeom>
          <a:noFill/>
          <a:ln w="0">
            <a:noFill/>
          </a:ln>
        </p:spPr>
        <p:txBody>
          <a:bodyPr lIns="90360" rIns="90360" tIns="44280" bIns="4428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6e698e"/>
                </a:solidFill>
                <a:effectLst/>
                <a:uFillTx/>
                <a:latin typeface="Arial"/>
              </a:rPr>
              <a:t>Products and Services</a:t>
            </a:r>
            <a:endParaRPr b="1" lang="en-US" sz="2100" strike="noStrike" u="none">
              <a:solidFill>
                <a:srgbClr val="6e698e"/>
              </a:solidFill>
              <a:effectLst/>
              <a:uFillTx/>
              <a:latin typeface="Arial"/>
            </a:endParaRPr>
          </a:p>
        </p:txBody>
      </p:sp>
      <p:sp>
        <p:nvSpPr>
          <p:cNvPr id="40" name=""/>
          <p:cNvSpPr/>
          <p:nvPr/>
        </p:nvSpPr>
        <p:spPr>
          <a:xfrm>
            <a:off x="1981080" y="939960"/>
            <a:ext cx="7506000" cy="35366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21449d"/>
                </a:solidFill>
                <a:effectLst/>
                <a:uFillTx/>
                <a:latin typeface="Arial"/>
                <a:ea typeface="Times New Roman"/>
              </a:rPr>
              <a:t>Energy Information Services (PMC Services/Metering):</a:t>
            </a:r>
            <a:r>
              <a:rPr b="0" lang="en-US" sz="1800" strike="noStrike" u="none">
                <a:solidFill>
                  <a:srgbClr val="000000"/>
                </a:solidFill>
                <a:effectLst/>
                <a:uFillTx/>
                <a:latin typeface="Arial"/>
                <a:ea typeface="Times New Roman"/>
              </a:rPr>
              <a:t>  Energy reporting services provided by EES to the customer</a:t>
            </a:r>
            <a:endParaRPr b="0" lang="en-US" sz="1800" strike="noStrike" u="none">
              <a:solidFill>
                <a:srgbClr val="000000"/>
              </a:solidFill>
              <a:effectLst/>
              <a:uFillTx/>
              <a:latin typeface="Times New Roman"/>
            </a:endParaRPr>
          </a:p>
          <a:p>
            <a:pP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0000"/>
                </a:solidFill>
                <a:effectLst/>
                <a:uFillTx/>
                <a:latin typeface="Arial"/>
                <a:ea typeface="Times New Roman"/>
              </a:rPr>
              <a:t>Quebecor:</a:t>
            </a:r>
            <a:r>
              <a:rPr b="0" lang="en-US" sz="1600" strike="noStrike" u="none">
                <a:solidFill>
                  <a:srgbClr val="000000"/>
                </a:solidFill>
                <a:effectLst/>
                <a:uFillTx/>
                <a:latin typeface="Arial"/>
                <a:ea typeface="Times New Roman"/>
              </a:rPr>
              <a:t> </a:t>
            </a:r>
            <a:endParaRPr b="0" lang="en-US" sz="1600" strike="noStrike" u="none">
              <a:solidFill>
                <a:srgbClr val="000000"/>
              </a:solidFill>
              <a:effectLst/>
              <a:uFillTx/>
              <a:latin typeface="Times New Roman"/>
            </a:endParaRPr>
          </a:p>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ea typeface="Times New Roman"/>
              </a:rPr>
              <a:t>EESO may, at it’s option and expense, install and utilize (in a manner and location so as not to interfere with Customer’s operations) its own metering, monitoring and software systems to assist in accomplishing such tracking and reporting</a:t>
            </a:r>
            <a:r>
              <a:rPr b="0" lang="en-US" sz="1400" strike="noStrike" u="none">
                <a:solidFill>
                  <a:srgbClr val="000000"/>
                </a:solidFill>
                <a:effectLst/>
                <a:uFillTx/>
                <a:latin typeface="Arial"/>
                <a:ea typeface="Times New Roman"/>
              </a:rPr>
              <a:t> </a:t>
            </a:r>
            <a:endParaRPr b="0" lang="en-US" sz="1400" strike="noStrike" u="none">
              <a:solidFill>
                <a:srgbClr val="000000"/>
              </a:solidFill>
              <a:effectLst/>
              <a:uFillTx/>
              <a:latin typeface="Times New Roman"/>
            </a:endParaRPr>
          </a:p>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Other benefits:  might find controls or operations enhancements, identify projects</a:t>
            </a:r>
            <a:endParaRPr b="0" lang="en-US" sz="1600" strike="noStrike" u="none">
              <a:solidFill>
                <a:srgbClr val="000000"/>
              </a:solidFill>
              <a:effectLst/>
              <a:uFillTx/>
              <a:latin typeface="Times New Roman"/>
            </a:endParaRPr>
          </a:p>
          <a:p>
            <a:pP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Other uses:  verify project savings</a:t>
            </a: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1631520" y="-360"/>
            <a:ext cx="7674120" cy="762120"/>
          </a:xfrm>
          <a:prstGeom prst="rect">
            <a:avLst/>
          </a:prstGeom>
          <a:noFill/>
          <a:ln w="0">
            <a:noFill/>
          </a:ln>
        </p:spPr>
        <p:txBody>
          <a:bodyPr lIns="90360" rIns="90360" tIns="44280" bIns="4428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6e698e"/>
                </a:solidFill>
                <a:effectLst/>
                <a:uFillTx/>
                <a:latin typeface="Arial"/>
              </a:rPr>
              <a:t>Products and Services</a:t>
            </a:r>
            <a:endParaRPr b="1" lang="en-US" sz="2100" strike="noStrike" u="none">
              <a:solidFill>
                <a:srgbClr val="6e698e"/>
              </a:solidFill>
              <a:effectLst/>
              <a:uFillTx/>
              <a:latin typeface="Arial"/>
            </a:endParaRPr>
          </a:p>
        </p:txBody>
      </p:sp>
      <p:sp>
        <p:nvSpPr>
          <p:cNvPr id="42" name=""/>
          <p:cNvSpPr/>
          <p:nvPr/>
        </p:nvSpPr>
        <p:spPr>
          <a:xfrm>
            <a:off x="1981080" y="1011240"/>
            <a:ext cx="7921800" cy="49032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21449d"/>
                </a:solidFill>
                <a:effectLst/>
                <a:uFillTx/>
                <a:latin typeface="Arial"/>
                <a:ea typeface="Times New Roman"/>
              </a:rPr>
              <a:t>Bill Management Services:</a:t>
            </a:r>
            <a:r>
              <a:rPr b="1" lang="en-US" sz="1800" strike="noStrike" u="none">
                <a:solidFill>
                  <a:srgbClr val="000000"/>
                </a:solidFill>
                <a:effectLst/>
                <a:uFillTx/>
                <a:latin typeface="Arial"/>
                <a:ea typeface="Times New Roman"/>
              </a:rPr>
              <a:t> </a:t>
            </a:r>
            <a:r>
              <a:rPr b="0" lang="en-US" sz="1800" strike="noStrike" u="none">
                <a:solidFill>
                  <a:srgbClr val="000000"/>
                </a:solidFill>
                <a:effectLst/>
                <a:uFillTx/>
                <a:latin typeface="Arial"/>
                <a:ea typeface="Times New Roman"/>
              </a:rPr>
              <a:t>The payment of utility and other bills on behalf of the customer by EES</a:t>
            </a:r>
            <a:endParaRPr b="0" lang="en-US" sz="1800" strike="noStrike" u="none">
              <a:solidFill>
                <a:srgbClr val="000000"/>
              </a:solidFill>
              <a:effectLst/>
              <a:uFillTx/>
              <a:latin typeface="Times New Roman"/>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ea typeface="Times New Roman"/>
              </a:rPr>
              <a:t>Why provide this service?</a:t>
            </a:r>
            <a:endParaRPr b="0" lang="en-US" sz="1600" strike="noStrike" u="none">
              <a:solidFill>
                <a:srgbClr val="000000"/>
              </a:solidFill>
              <a:effectLst/>
              <a:uFillTx/>
              <a:latin typeface="Times New Roman"/>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lnSpc>
                <a:spcPct val="110000"/>
              </a:lnSpc>
              <a:spcAft>
                <a:spcPts val="1001"/>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Gather information about the customer/site profiles</a:t>
            </a:r>
            <a:endParaRPr b="0" lang="en-US" sz="1600" strike="noStrike" u="none">
              <a:solidFill>
                <a:srgbClr val="000000"/>
              </a:solidFill>
              <a:effectLst/>
              <a:uFillTx/>
              <a:latin typeface="Times New Roman"/>
            </a:endParaRPr>
          </a:p>
          <a:p>
            <a:pPr>
              <a:lnSpc>
                <a:spcPct val="110000"/>
              </a:lnSpc>
              <a:spcAft>
                <a:spcPts val="1001"/>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Acts like a swap - we pay utility, charge customer fixed/index/etc.</a:t>
            </a:r>
            <a:endParaRPr b="0" lang="en-US" sz="1600" strike="noStrike" u="none">
              <a:solidFill>
                <a:srgbClr val="000000"/>
              </a:solidFill>
              <a:effectLst/>
              <a:uFillTx/>
              <a:latin typeface="Times New Roman"/>
            </a:endParaRPr>
          </a:p>
          <a:p>
            <a:pPr>
              <a:lnSpc>
                <a:spcPct val="110000"/>
              </a:lnSpc>
              <a:spcAft>
                <a:spcPts val="1001"/>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Add features other competitors don’t do</a:t>
            </a:r>
            <a:endParaRPr b="0" lang="en-US" sz="1600" strike="noStrike" u="none">
              <a:solidFill>
                <a:srgbClr val="000000"/>
              </a:solidFill>
              <a:effectLst/>
              <a:uFillTx/>
              <a:latin typeface="Times New Roman"/>
            </a:endParaRPr>
          </a:p>
          <a:p>
            <a:pPr>
              <a:lnSpc>
                <a:spcPct val="110000"/>
              </a:lnSpc>
              <a:spcAft>
                <a:spcPts val="1001"/>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Upsell potential - price risk management for electricity only in existing contract, natural gas in the future</a:t>
            </a:r>
            <a:endParaRPr b="0" lang="en-US" sz="1600" strike="noStrike" u="none">
              <a:solidFill>
                <a:srgbClr val="000000"/>
              </a:solidFill>
              <a:effectLst/>
              <a:uFillTx/>
              <a:latin typeface="Times New Roman"/>
            </a:endParaRPr>
          </a:p>
          <a:p>
            <a:pPr>
              <a:lnSpc>
                <a:spcPct val="110000"/>
              </a:lnSpc>
              <a:spcAft>
                <a:spcPts val="1001"/>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Cash flow - if bill early in month on estimates before bills are paid</a:t>
            </a:r>
            <a:endParaRPr b="0" lang="en-US" sz="1600" strike="noStrike" u="none">
              <a:solidFill>
                <a:srgbClr val="000000"/>
              </a:solidFill>
              <a:effectLst/>
              <a:uFillTx/>
              <a:latin typeface="Times New Roman"/>
            </a:endParaRPr>
          </a:p>
          <a:p>
            <a:pPr>
              <a:lnSpc>
                <a:spcPct val="110000"/>
              </a:lnSpc>
              <a:spcAft>
                <a:spcPts val="1001"/>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Small per bill fees ($3/month for JCP)</a:t>
            </a:r>
            <a:endParaRPr b="0" lang="en-US" sz="1600" strike="noStrike" u="none">
              <a:solidFill>
                <a:srgbClr val="000000"/>
              </a:solidFill>
              <a:effectLst/>
              <a:uFillTx/>
              <a:latin typeface="Times New Roman"/>
            </a:endParaRPr>
          </a:p>
          <a:p>
            <a:pPr>
              <a:lnSpc>
                <a:spcPct val="110000"/>
              </a:lnSpc>
              <a:spcAft>
                <a:spcPts val="1001"/>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0000"/>
                </a:solidFill>
                <a:effectLst/>
                <a:uFillTx/>
                <a:latin typeface="Arial"/>
                <a:ea typeface="Times New Roman"/>
              </a:rPr>
              <a:t>Quebecor:</a:t>
            </a:r>
            <a:endParaRPr b="0" lang="en-US" sz="1600" strike="noStrike" u="none">
              <a:solidFill>
                <a:srgbClr val="000000"/>
              </a:solidFill>
              <a:effectLst/>
              <a:uFillTx/>
              <a:latin typeface="Times New Roman"/>
            </a:endParaRPr>
          </a:p>
          <a:p>
            <a:pPr>
              <a:lnSpc>
                <a:spcPct val="110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ea typeface="Times New Roman"/>
              </a:rPr>
              <a:t>EESO shall pay the Utility Bills on behalf of each QP Facility Operator, as each QP Facility Operator’s limited agent, subject to Section 1.3.  </a:t>
            </a: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 name="PlaceHolder 1"/>
          <p:cNvSpPr>
            <a:spLocks noGrp="1"/>
          </p:cNvSpPr>
          <p:nvPr>
            <p:ph type="title"/>
          </p:nvPr>
        </p:nvSpPr>
        <p:spPr>
          <a:xfrm>
            <a:off x="1631520" y="-360"/>
            <a:ext cx="7674120" cy="762120"/>
          </a:xfrm>
          <a:prstGeom prst="rect">
            <a:avLst/>
          </a:prstGeom>
          <a:noFill/>
          <a:ln w="0">
            <a:noFill/>
          </a:ln>
        </p:spPr>
        <p:txBody>
          <a:bodyPr lIns="90360" rIns="90360" tIns="44280" bIns="4428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6e698e"/>
                </a:solidFill>
                <a:effectLst/>
                <a:uFillTx/>
                <a:latin typeface="Arial"/>
              </a:rPr>
              <a:t>Baseline</a:t>
            </a:r>
            <a:endParaRPr b="1" lang="en-US" sz="2100" strike="noStrike" u="none">
              <a:solidFill>
                <a:srgbClr val="6e698e"/>
              </a:solidFill>
              <a:effectLst/>
              <a:uFillTx/>
              <a:latin typeface="Arial"/>
            </a:endParaRPr>
          </a:p>
        </p:txBody>
      </p:sp>
      <p:sp>
        <p:nvSpPr>
          <p:cNvPr id="44" name=""/>
          <p:cNvSpPr/>
          <p:nvPr/>
        </p:nvSpPr>
        <p:spPr>
          <a:xfrm>
            <a:off x="1689120" y="968400"/>
            <a:ext cx="7095960" cy="1081800"/>
          </a:xfrm>
          <a:prstGeom prst="rect">
            <a:avLst/>
          </a:prstGeom>
          <a:noFill/>
          <a:ln w="0">
            <a:noFill/>
          </a:ln>
        </p:spPr>
        <p:style>
          <a:lnRef idx="0"/>
          <a:fillRef idx="0"/>
          <a:effectRef idx="0"/>
          <a:fontRef idx="minor"/>
        </p:style>
        <p:txBody>
          <a:bodyPr lIns="90000" rIns="90000" tIns="46800" bIns="46800" anchor="t">
            <a:spAutoFit/>
          </a:bodyPr>
          <a:p>
            <a:pPr>
              <a:lnSpc>
                <a:spcPct val="90000"/>
              </a:lnSpc>
              <a:spcBef>
                <a:spcPts val="1125"/>
              </a:spcBef>
              <a:spcAft>
                <a:spcPts val="1125"/>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800" strike="noStrike" u="none">
                <a:solidFill>
                  <a:srgbClr val="21449d"/>
                </a:solidFill>
                <a:effectLst/>
                <a:uFillTx/>
                <a:latin typeface="Arial"/>
              </a:rPr>
              <a:t>Baseline:</a:t>
            </a:r>
            <a:r>
              <a:rPr b="0" lang="en-GB" sz="1800" strike="noStrike" u="none">
                <a:solidFill>
                  <a:srgbClr val="21449d"/>
                </a:solidFill>
                <a:effectLst/>
                <a:uFillTx/>
                <a:latin typeface="Arial"/>
              </a:rPr>
              <a:t> </a:t>
            </a:r>
            <a:r>
              <a:rPr b="0" lang="en-GB" sz="1800" strike="noStrike" u="none">
                <a:solidFill>
                  <a:srgbClr val="000000"/>
                </a:solidFill>
                <a:effectLst/>
                <a:uFillTx/>
                <a:latin typeface="Arial"/>
              </a:rPr>
              <a:t>Comprehensive view (compilation) of customer energy and infrastructure expenses.  Generally, there is a section in the front of the contract which describes the Baseline calculation  (may also be found in back schedules)</a:t>
            </a:r>
            <a:endParaRPr b="0" lang="en-US" sz="1800" strike="noStrike" u="none">
              <a:solidFill>
                <a:srgbClr val="000000"/>
              </a:solidFill>
              <a:effectLst/>
              <a:uFillTx/>
              <a:latin typeface="Times New Roman"/>
            </a:endParaRPr>
          </a:p>
        </p:txBody>
      </p:sp>
      <p:sp>
        <p:nvSpPr>
          <p:cNvPr id="45" name=""/>
          <p:cNvSpPr/>
          <p:nvPr/>
        </p:nvSpPr>
        <p:spPr>
          <a:xfrm>
            <a:off x="2390760" y="1976400"/>
            <a:ext cx="184320" cy="260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46" name=""/>
          <p:cNvSpPr/>
          <p:nvPr/>
        </p:nvSpPr>
        <p:spPr>
          <a:xfrm>
            <a:off x="1689120" y="1782720"/>
            <a:ext cx="7759800" cy="47340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Times New Roman"/>
            </a:endParaRPr>
          </a:p>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Typically a twelve month period (or another mutually agreed period) used to calculate the historical energy-related cost information for a particular facility, or facilities</a:t>
            </a:r>
            <a:endParaRPr b="0" lang="en-US" sz="1600" strike="noStrike" u="none">
              <a:solidFill>
                <a:srgbClr val="000000"/>
              </a:solidFill>
              <a:effectLst/>
              <a:uFillTx/>
              <a:latin typeface="Times New Roman"/>
            </a:endParaRPr>
          </a:p>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Baseline costs are used to derive future Commodity pricing</a:t>
            </a:r>
            <a:endParaRPr b="0" lang="en-US" sz="1600" strike="noStrike" u="none">
              <a:solidFill>
                <a:srgbClr val="000000"/>
              </a:solidFill>
              <a:effectLst/>
              <a:uFillTx/>
              <a:latin typeface="Times New Roman"/>
            </a:endParaRPr>
          </a:p>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Types of Baseline</a:t>
            </a:r>
            <a:endParaRPr b="0" lang="en-US" sz="1600" strike="noStrike" u="none">
              <a:solidFill>
                <a:srgbClr val="000000"/>
              </a:solidFill>
              <a:effectLst/>
              <a:uFillTx/>
              <a:latin typeface="Times New Roman"/>
            </a:endParaRPr>
          </a:p>
          <a:p>
            <a:pPr>
              <a:lnSpc>
                <a:spcPct val="7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ea typeface="Times New Roman"/>
              </a:rPr>
              <a:t>1. Volumetric - Square Footage, Units of Production</a:t>
            </a:r>
            <a:endParaRPr b="0" lang="en-US" sz="1600" strike="noStrike" u="none">
              <a:solidFill>
                <a:srgbClr val="000000"/>
              </a:solidFill>
              <a:effectLst/>
              <a:uFillTx/>
              <a:latin typeface="Times New Roman"/>
            </a:endParaRPr>
          </a:p>
          <a:p>
            <a:pPr>
              <a:lnSpc>
                <a:spcPct val="7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ea typeface="Times New Roman"/>
              </a:rPr>
              <a:t>2. Historical - Priced off of a historical twelve month spend</a:t>
            </a:r>
            <a:endParaRPr b="0" lang="en-US" sz="1600" strike="noStrike" u="none">
              <a:solidFill>
                <a:srgbClr val="000000"/>
              </a:solidFill>
              <a:effectLst/>
              <a:uFillTx/>
              <a:latin typeface="Times New Roman"/>
            </a:endParaRPr>
          </a:p>
          <a:p>
            <a:pPr>
              <a:lnSpc>
                <a:spcPct val="7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ea typeface="Times New Roman"/>
              </a:rPr>
              <a:t>3. Actuals - Priced off of actual bills or invoices, baseline used for collar adjustments </a:t>
            </a:r>
            <a:r>
              <a:rPr b="0" lang="en-US" sz="1600" strike="noStrike" u="none">
                <a:solidFill>
                  <a:srgbClr val="000000"/>
                </a:solidFill>
                <a:effectLst/>
                <a:uFillTx/>
                <a:latin typeface="Arial"/>
                <a:ea typeface="Times New Roman"/>
              </a:rPr>
              <a:t>	</a:t>
            </a:r>
            <a:r>
              <a:rPr b="0" lang="en-US" sz="1600" strike="noStrike" u="none">
                <a:solidFill>
                  <a:srgbClr val="000000"/>
                </a:solidFill>
                <a:effectLst/>
                <a:uFillTx/>
                <a:latin typeface="Arial"/>
                <a:ea typeface="Times New Roman"/>
              </a:rPr>
              <a:t>to ensure that the consumption is not varying greatly from original price </a:t>
            </a:r>
            <a:r>
              <a:rPr b="0" lang="en-US" sz="1600" strike="noStrike" u="none">
                <a:solidFill>
                  <a:srgbClr val="000000"/>
                </a:solidFill>
                <a:effectLst/>
                <a:uFillTx/>
                <a:latin typeface="Arial"/>
                <a:ea typeface="Times New Roman"/>
              </a:rPr>
              <a:t>	</a:t>
            </a:r>
            <a:r>
              <a:rPr b="0" lang="en-US" sz="1600" strike="noStrike" u="none">
                <a:solidFill>
                  <a:srgbClr val="000000"/>
                </a:solidFill>
                <a:effectLst/>
                <a:uFillTx/>
                <a:latin typeface="Arial"/>
                <a:ea typeface="Times New Roman"/>
              </a:rPr>
              <a:t>risk</a:t>
            </a:r>
            <a:endParaRPr b="0" lang="en-US" sz="1600" strike="noStrike" u="none">
              <a:solidFill>
                <a:srgbClr val="000000"/>
              </a:solidFill>
              <a:effectLst/>
              <a:uFillTx/>
              <a:latin typeface="Times New Roman"/>
            </a:endParaRPr>
          </a:p>
          <a:p>
            <a:pPr>
              <a:lnSpc>
                <a:spcPct val="7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Common adjustments are: additions/deletions of facilities, escalators and under/over energy usage  </a:t>
            </a:r>
            <a:r>
              <a:rPr b="0" lang="en-US" sz="1800" strike="noStrike" u="none">
                <a:solidFill>
                  <a:srgbClr val="000000"/>
                </a:solidFill>
                <a:effectLst/>
                <a:uFillTx/>
                <a:latin typeface="Arial"/>
              </a:rPr>
              <a:t>  </a:t>
            </a:r>
            <a:endParaRPr b="0" lang="en-US" sz="1800" strike="noStrike" u="none">
              <a:solidFill>
                <a:srgbClr val="000000"/>
              </a:solidFill>
              <a:effectLst/>
              <a:uFillTx/>
              <a:latin typeface="Times New Roman"/>
            </a:endParaRPr>
          </a:p>
          <a:p>
            <a:pPr lvl="1" marL="45720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Historical rates (previous 12 months from addition date of facility)</a:t>
            </a:r>
            <a:endParaRPr b="0" lang="en-US" sz="1600" strike="noStrike" u="none">
              <a:solidFill>
                <a:srgbClr val="000000"/>
              </a:solidFill>
              <a:effectLst/>
              <a:uFillTx/>
              <a:latin typeface="Times New Roman"/>
            </a:endParaRPr>
          </a:p>
          <a:p>
            <a:pPr lvl="1" marL="45720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Fixed rate consistent with other contractual prices (written option)</a:t>
            </a:r>
            <a:endParaRPr b="0" lang="en-US" sz="1600" strike="noStrike" u="none">
              <a:solidFill>
                <a:srgbClr val="000000"/>
              </a:solidFill>
              <a:effectLst/>
              <a:uFillTx/>
              <a:latin typeface="Times New Roman"/>
            </a:endParaRPr>
          </a:p>
          <a:p>
            <a:pPr lvl="1" marL="45720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Negotiated price, as new area is added</a:t>
            </a: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 name="PlaceHolder 1"/>
          <p:cNvSpPr>
            <a:spLocks noGrp="1"/>
          </p:cNvSpPr>
          <p:nvPr>
            <p:ph type="title"/>
          </p:nvPr>
        </p:nvSpPr>
        <p:spPr>
          <a:xfrm>
            <a:off x="1631520" y="-360"/>
            <a:ext cx="7674120" cy="762120"/>
          </a:xfrm>
          <a:prstGeom prst="rect">
            <a:avLst/>
          </a:prstGeom>
          <a:noFill/>
          <a:ln w="0">
            <a:noFill/>
          </a:ln>
        </p:spPr>
        <p:txBody>
          <a:bodyPr lIns="90360" rIns="90360" tIns="44280" bIns="4428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6e698e"/>
                </a:solidFill>
                <a:effectLst/>
                <a:uFillTx/>
                <a:latin typeface="Arial"/>
              </a:rPr>
              <a:t>Baseline</a:t>
            </a:r>
            <a:endParaRPr b="1" lang="en-US" sz="2100" strike="noStrike" u="none">
              <a:solidFill>
                <a:srgbClr val="6e698e"/>
              </a:solidFill>
              <a:effectLst/>
              <a:uFillTx/>
              <a:latin typeface="Arial"/>
            </a:endParaRPr>
          </a:p>
        </p:txBody>
      </p:sp>
      <p:sp>
        <p:nvSpPr>
          <p:cNvPr id="48" name=""/>
          <p:cNvSpPr/>
          <p:nvPr/>
        </p:nvSpPr>
        <p:spPr>
          <a:xfrm>
            <a:off x="2390760" y="1976400"/>
            <a:ext cx="184320" cy="260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49" name=""/>
          <p:cNvSpPr/>
          <p:nvPr/>
        </p:nvSpPr>
        <p:spPr>
          <a:xfrm>
            <a:off x="1216080" y="1035000"/>
            <a:ext cx="7759800" cy="47451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0000"/>
                </a:solidFill>
                <a:effectLst/>
                <a:uFillTx/>
                <a:latin typeface="Arial"/>
                <a:ea typeface="Times New Roman"/>
              </a:rPr>
              <a:t>Quebecor</a:t>
            </a:r>
            <a:r>
              <a:rPr b="0" lang="en-US" sz="1400" strike="noStrike" u="none">
                <a:solidFill>
                  <a:srgbClr val="000000"/>
                </a:solidFill>
                <a:effectLst/>
                <a:uFillTx/>
                <a:latin typeface="Arial"/>
                <a:ea typeface="Times New Roman"/>
              </a:rPr>
              <a:t> :</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Times New Roman"/>
              </a:rPr>
              <a:t>Example: Acme Printing Co. – Wilmington (12 months ended June 1999)</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Times New Roman"/>
              </a:rPr>
              <a:t>Electricity</a:t>
            </a:r>
            <a:r>
              <a:rPr b="1" lang="en-US" sz="1400" strike="noStrike" u="none">
                <a:solidFill>
                  <a:srgbClr val="000000"/>
                </a:solidFill>
                <a:effectLst/>
                <a:uFillTx/>
                <a:latin typeface="Arial"/>
                <a:ea typeface="Times New Roman"/>
              </a:rPr>
              <a:t>	</a:t>
            </a:r>
            <a:r>
              <a:rPr b="1" lang="en-US" sz="1400" strike="noStrike" u="none">
                <a:solidFill>
                  <a:srgbClr val="000000"/>
                </a:solidFill>
                <a:effectLst/>
                <a:uFillTx/>
                <a:latin typeface="Arial"/>
                <a:ea typeface="Times New Roman"/>
              </a:rPr>
              <a:t>    Kwh      Elec. Rate</a:t>
            </a:r>
            <a:r>
              <a:rPr b="1" lang="en-US" sz="1400" strike="noStrike" u="none">
                <a:solidFill>
                  <a:srgbClr val="000000"/>
                </a:solidFill>
                <a:effectLst/>
                <a:uFillTx/>
                <a:latin typeface="Arial"/>
                <a:ea typeface="Times New Roman"/>
              </a:rPr>
              <a:t>	</a:t>
            </a:r>
            <a:r>
              <a:rPr b="1" lang="en-US" sz="1400" strike="noStrike" u="none">
                <a:solidFill>
                  <a:srgbClr val="000000"/>
                </a:solidFill>
                <a:effectLst/>
                <a:uFillTx/>
                <a:latin typeface="Arial"/>
                <a:ea typeface="Times New Roman"/>
              </a:rPr>
              <a:t>             Gas            Therms    Gas Rate</a:t>
            </a:r>
            <a:r>
              <a:rPr b="1" lang="en-US" sz="1400" strike="noStrike" u="none">
                <a:solidFill>
                  <a:srgbClr val="000000"/>
                </a:solidFill>
                <a:effectLst/>
                <a:uFillTx/>
                <a:latin typeface="Arial"/>
                <a:ea typeface="Times New Roman"/>
              </a:rPr>
              <a:t>	</a:t>
            </a:r>
            <a:r>
              <a:rPr b="1" lang="en-US" sz="1400" strike="noStrike" u="none">
                <a:solidFill>
                  <a:srgbClr val="000000"/>
                </a:solidFill>
                <a:effectLst/>
                <a:uFillTx/>
                <a:latin typeface="Arial"/>
                <a:ea typeface="Times New Roman"/>
              </a:rPr>
              <a:t>Total</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Times New Roman"/>
              </a:rPr>
              <a:t> $569,874</a:t>
            </a:r>
            <a:r>
              <a:rPr b="0" lang="en-US" sz="1400" strike="noStrike" u="none">
                <a:solidFill>
                  <a:srgbClr val="000000"/>
                </a:solidFill>
                <a:effectLst/>
                <a:uFillTx/>
                <a:latin typeface="Arial"/>
                <a:ea typeface="Times New Roman"/>
              </a:rPr>
              <a:t>	</a:t>
            </a:r>
            <a:r>
              <a:rPr b="0" lang="en-US" sz="1400" strike="noStrike" u="none">
                <a:solidFill>
                  <a:srgbClr val="000000"/>
                </a:solidFill>
                <a:effectLst/>
                <a:uFillTx/>
                <a:latin typeface="Arial"/>
                <a:ea typeface="Times New Roman"/>
              </a:rPr>
              <a:t> 7,318,080</a:t>
            </a:r>
            <a:r>
              <a:rPr b="0" lang="en-US" sz="1400" strike="noStrike" u="none">
                <a:solidFill>
                  <a:srgbClr val="000000"/>
                </a:solidFill>
                <a:effectLst/>
                <a:uFillTx/>
                <a:latin typeface="Arial"/>
                <a:ea typeface="Times New Roman"/>
              </a:rPr>
              <a:t>	</a:t>
            </a:r>
            <a:r>
              <a:rPr b="0" lang="en-US" sz="1400" strike="noStrike" u="none">
                <a:solidFill>
                  <a:srgbClr val="000000"/>
                </a:solidFill>
                <a:effectLst/>
                <a:uFillTx/>
                <a:latin typeface="Arial"/>
                <a:ea typeface="Times New Roman"/>
              </a:rPr>
              <a:t> 0.0779                  $146,430     217,852     0.6722           $716,304</a:t>
            </a:r>
            <a:r>
              <a:rPr b="0" lang="en-US" sz="1400" strike="noStrike" u="none">
                <a:solidFill>
                  <a:srgbClr val="000000"/>
                </a:solidFill>
                <a:effectLst/>
                <a:uFillTx/>
                <a:latin typeface="Arial"/>
                <a:ea typeface="Times New Roman"/>
              </a:rPr>
              <a:t>	</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Times New Roman"/>
              </a:rPr>
              <a:t>   </a:t>
            </a:r>
            <a:r>
              <a:rPr b="0" lang="en-US" sz="1400" strike="noStrike" u="none">
                <a:solidFill>
                  <a:srgbClr val="ff0066"/>
                </a:solidFill>
                <a:effectLst/>
                <a:uFillTx/>
                <a:latin typeface="Arial"/>
                <a:ea typeface="Times New Roman"/>
              </a:rPr>
              <a:t>	</a:t>
            </a:r>
            <a:r>
              <a:rPr b="0" lang="en-US" sz="1400" strike="noStrike" u="none">
                <a:solidFill>
                  <a:srgbClr val="000000"/>
                </a:solidFill>
                <a:effectLst/>
                <a:uFillTx/>
                <a:latin typeface="Arial"/>
                <a:ea typeface="Times New Roman"/>
              </a:rPr>
              <a:t>- Most contracts have specific events that need to occur</a:t>
            </a:r>
            <a:endParaRPr b="0" lang="en-US" sz="1400" strike="noStrike" u="none">
              <a:solidFill>
                <a:srgbClr val="000000"/>
              </a:solidFill>
              <a:effectLst/>
              <a:uFillTx/>
              <a:latin typeface="Times New Roman"/>
            </a:endParaRPr>
          </a:p>
          <a:p>
            <a:pPr lvl="4" marL="1828800">
              <a:lnSpc>
                <a:spcPct val="100000"/>
              </a:lnSpc>
              <a:buClr>
                <a:srgbClr val="000000"/>
              </a:buClr>
              <a:buFont typeface="Arial"/>
              <a:buChar char="•"/>
              <a:tabLst>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Times New Roman"/>
              </a:rPr>
              <a:t>Receipt of last months utility bills</a:t>
            </a:r>
            <a:endParaRPr b="0" lang="en-US" sz="1400" strike="noStrike" u="none">
              <a:solidFill>
                <a:srgbClr val="000000"/>
              </a:solidFill>
              <a:effectLst/>
              <a:uFillTx/>
              <a:latin typeface="Times New Roman"/>
            </a:endParaRPr>
          </a:p>
          <a:p>
            <a:pPr lvl="4" marL="1828800">
              <a:lnSpc>
                <a:spcPct val="100000"/>
              </a:lnSpc>
              <a:buClr>
                <a:srgbClr val="000000"/>
              </a:buClr>
              <a:buFont typeface="Arial"/>
              <a:buChar char="•"/>
              <a:tabLst>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Times New Roman"/>
              </a:rPr>
              <a:t>Finalized site/meter/account lists</a:t>
            </a:r>
            <a:endParaRPr b="0" lang="en-US" sz="1400" strike="noStrike" u="none">
              <a:solidFill>
                <a:srgbClr val="000000"/>
              </a:solidFill>
              <a:effectLst/>
              <a:uFillTx/>
              <a:latin typeface="Times New Roman"/>
            </a:endParaRPr>
          </a:p>
          <a:p>
            <a:pPr lvl="4" marL="1828800">
              <a:lnSpc>
                <a:spcPct val="100000"/>
              </a:lnSpc>
              <a:buClr>
                <a:srgbClr val="000000"/>
              </a:buClr>
              <a:buFont typeface="Arial"/>
              <a:buChar char="•"/>
              <a:tabLst>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Times New Roman"/>
              </a:rPr>
              <a:t>Audit of Baseline (May be pre/post contract, pre/post commencement date</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Times New Roman"/>
              </a:rPr>
              <a:t>	</a:t>
            </a:r>
            <a:r>
              <a:rPr b="0" lang="en-US" sz="1400" strike="noStrike" u="none">
                <a:solidFill>
                  <a:srgbClr val="000000"/>
                </a:solidFill>
                <a:effectLst/>
                <a:uFillTx/>
                <a:latin typeface="Arial"/>
                <a:ea typeface="Times New Roman"/>
              </a:rPr>
              <a:t>- Baseline Issues that affect EESO</a:t>
            </a:r>
            <a:endParaRPr b="0" lang="en-US" sz="1400" strike="noStrike" u="none">
              <a:solidFill>
                <a:srgbClr val="000000"/>
              </a:solidFill>
              <a:effectLst/>
              <a:uFillTx/>
              <a:latin typeface="Times New Roman"/>
            </a:endParaRPr>
          </a:p>
          <a:p>
            <a:pPr lvl="4" marL="1828800">
              <a:lnSpc>
                <a:spcPct val="100000"/>
              </a:lnSpc>
              <a:buClr>
                <a:srgbClr val="000000"/>
              </a:buClr>
              <a:buFont typeface="Arial"/>
              <a:buChar char="•"/>
              <a:tabLst>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Times New Roman"/>
              </a:rPr>
              <a:t>Baseline has not been signed off (Simon)</a:t>
            </a:r>
            <a:endParaRPr b="0" lang="en-US" sz="1400" strike="noStrike" u="none">
              <a:solidFill>
                <a:srgbClr val="000000"/>
              </a:solidFill>
              <a:effectLst/>
              <a:uFillTx/>
              <a:latin typeface="Times New Roman"/>
            </a:endParaRPr>
          </a:p>
          <a:p>
            <a:pPr lvl="4" marL="1828800">
              <a:lnSpc>
                <a:spcPct val="100000"/>
              </a:lnSpc>
              <a:buClr>
                <a:srgbClr val="000000"/>
              </a:buClr>
              <a:buFont typeface="Arial"/>
              <a:buChar char="•"/>
              <a:tabLst>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Times New Roman"/>
              </a:rPr>
              <a:t>Embedded Baseline options (Quebecor) Only invoices that are six months old are subject to recalculation - must audit fast</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Times New Roman"/>
              </a:rPr>
              <a:t>	</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ea typeface="Times New Roman"/>
              </a:rPr>
              <a:t>	</a:t>
            </a:r>
            <a:endParaRPr b="0" lang="en-US" sz="13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 name="PlaceHolder 1"/>
          <p:cNvSpPr>
            <a:spLocks noGrp="1"/>
          </p:cNvSpPr>
          <p:nvPr>
            <p:ph type="title"/>
          </p:nvPr>
        </p:nvSpPr>
        <p:spPr>
          <a:xfrm>
            <a:off x="1631520" y="-360"/>
            <a:ext cx="7674120" cy="762120"/>
          </a:xfrm>
          <a:prstGeom prst="rect">
            <a:avLst/>
          </a:prstGeom>
          <a:noFill/>
          <a:ln w="0">
            <a:noFill/>
          </a:ln>
        </p:spPr>
        <p:txBody>
          <a:bodyPr lIns="90360" rIns="90360" tIns="44280" bIns="4428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6e698e"/>
                </a:solidFill>
                <a:effectLst/>
                <a:uFillTx/>
                <a:latin typeface="Arial"/>
              </a:rPr>
              <a:t>Discounts</a:t>
            </a:r>
            <a:endParaRPr b="1" lang="en-US" sz="2100" strike="noStrike" u="none">
              <a:solidFill>
                <a:srgbClr val="6e698e"/>
              </a:solidFill>
              <a:effectLst/>
              <a:uFillTx/>
              <a:latin typeface="Arial"/>
            </a:endParaRPr>
          </a:p>
        </p:txBody>
      </p:sp>
      <p:sp>
        <p:nvSpPr>
          <p:cNvPr id="51" name=""/>
          <p:cNvSpPr/>
          <p:nvPr/>
        </p:nvSpPr>
        <p:spPr>
          <a:xfrm>
            <a:off x="1727280" y="939960"/>
            <a:ext cx="7273800" cy="62254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8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a:ea typeface="Times New Roman"/>
              </a:rPr>
              <a:t>EES enters into discount off baseline pricing</a:t>
            </a:r>
            <a:endParaRPr b="0" lang="en-US" sz="1900" strike="noStrike" u="none">
              <a:solidFill>
                <a:srgbClr val="000000"/>
              </a:solidFill>
              <a:effectLst/>
              <a:uFillTx/>
              <a:latin typeface="Times New Roman"/>
            </a:endParaRPr>
          </a:p>
          <a:p>
            <a:pPr lvl="1" marL="457200">
              <a:lnSpc>
                <a:spcPct val="100000"/>
              </a:lnSpc>
              <a:spcBef>
                <a:spcPts val="1188"/>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a:ea typeface="Times New Roman"/>
              </a:rPr>
              <a:t>Backwardated view of forward price curves (regulatory switch options)</a:t>
            </a:r>
            <a:endParaRPr b="0" lang="en-US" sz="1900" strike="noStrike" u="none">
              <a:solidFill>
                <a:srgbClr val="000000"/>
              </a:solidFill>
              <a:effectLst/>
              <a:uFillTx/>
              <a:latin typeface="Times New Roman"/>
            </a:endParaRPr>
          </a:p>
          <a:p>
            <a:pPr lvl="1" marL="457200">
              <a:lnSpc>
                <a:spcPct val="100000"/>
              </a:lnSpc>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a:ea typeface="Times New Roman"/>
              </a:rPr>
              <a:t>Consumption or services savings</a:t>
            </a:r>
            <a:r>
              <a:rPr b="0" lang="en-US" sz="1800" strike="noStrike" u="none">
                <a:solidFill>
                  <a:srgbClr val="000000"/>
                </a:solidFill>
                <a:effectLst/>
                <a:uFillTx/>
                <a:latin typeface="Arial"/>
                <a:ea typeface="Times New Roman"/>
              </a:rPr>
              <a:t> </a:t>
            </a:r>
            <a:endParaRPr b="0" lang="en-US" sz="1800" strike="noStrike" u="none">
              <a:solidFill>
                <a:srgbClr val="000000"/>
              </a:solidFill>
              <a:effectLst/>
              <a:uFillTx/>
              <a:latin typeface="Times New Roman"/>
            </a:endParaRPr>
          </a:p>
          <a:p>
            <a:pPr>
              <a:lnSpc>
                <a:spcPct val="100000"/>
              </a:lnSpc>
              <a:spcBef>
                <a:spcPts val="118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a:ea typeface="Times New Roman"/>
              </a:rPr>
              <a:t>What types of other discount are offered to the customer?</a:t>
            </a:r>
            <a:endParaRPr b="0" lang="en-US" sz="1900" strike="noStrike" u="none">
              <a:solidFill>
                <a:srgbClr val="000000"/>
              </a:solidFill>
              <a:effectLst/>
              <a:uFillTx/>
              <a:latin typeface="Times New Roman"/>
            </a:endParaRPr>
          </a:p>
          <a:p>
            <a:pPr lvl="2" marL="914400">
              <a:lnSpc>
                <a:spcPct val="100000"/>
              </a:lnSpc>
              <a:spcBef>
                <a:spcPts val="1188"/>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a:ea typeface="Times New Roman"/>
              </a:rPr>
              <a:t>First to market</a:t>
            </a:r>
            <a:endParaRPr b="0" lang="en-US" sz="1900" strike="noStrike" u="none">
              <a:solidFill>
                <a:srgbClr val="000000"/>
              </a:solidFill>
              <a:effectLst/>
              <a:uFillTx/>
              <a:latin typeface="Times New Roman"/>
            </a:endParaRPr>
          </a:p>
          <a:p>
            <a:pPr lvl="2" marL="914400">
              <a:lnSpc>
                <a:spcPct val="100000"/>
              </a:lnSpc>
              <a:spcBef>
                <a:spcPts val="1188"/>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a:ea typeface="Times New Roman"/>
              </a:rPr>
              <a:t>Additional Savings if greater than expected savings are generated</a:t>
            </a:r>
            <a:endParaRPr b="0" lang="en-US" sz="1900" strike="noStrike" u="none">
              <a:solidFill>
                <a:srgbClr val="000000"/>
              </a:solidFill>
              <a:effectLst/>
              <a:uFillTx/>
              <a:latin typeface="Times New Roman"/>
            </a:endParaRPr>
          </a:p>
          <a:p>
            <a:pPr lvl="2" marL="914400">
              <a:lnSpc>
                <a:spcPct val="100000"/>
              </a:lnSpc>
              <a:spcBef>
                <a:spcPts val="1188"/>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a:ea typeface="Times New Roman"/>
              </a:rPr>
              <a:t>May be disguised - Simon (rent), Quebecor (fixed electricity credit), Excelsior (built into fixed rates)</a:t>
            </a:r>
            <a:endParaRPr b="0" lang="en-US" sz="1900" strike="noStrike" u="none">
              <a:solidFill>
                <a:srgbClr val="000000"/>
              </a:solidFill>
              <a:effectLst/>
              <a:uFillTx/>
              <a:latin typeface="Times New Roman"/>
            </a:endParaRPr>
          </a:p>
          <a:p>
            <a:pPr>
              <a:lnSpc>
                <a:spcPct val="100000"/>
              </a:lnSpc>
              <a:spcBef>
                <a:spcPts val="118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a:ea typeface="Times New Roman"/>
              </a:rPr>
              <a:t>Important to examine which charges are getting the discount - some deals may include water, different discount by site or commodity, services, remedial capital etc.</a:t>
            </a:r>
            <a:endParaRPr b="0" lang="en-US" sz="1900" strike="noStrike" u="none">
              <a:solidFill>
                <a:srgbClr val="000000"/>
              </a:solidFill>
              <a:effectLst/>
              <a:uFillTx/>
              <a:latin typeface="Times New Roman"/>
            </a:endParaRPr>
          </a:p>
          <a:p>
            <a:pPr>
              <a:lnSpc>
                <a:spcPct val="100000"/>
              </a:lnSpc>
              <a:spcBef>
                <a:spcPts val="118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900" strike="noStrike" u="none">
              <a:solidFill>
                <a:srgbClr val="000000"/>
              </a:solidFill>
              <a:effectLst/>
              <a:uFillTx/>
              <a:latin typeface="Times New Roman"/>
            </a:endParaRPr>
          </a:p>
          <a:p>
            <a:pPr lvl="2" marL="914400">
              <a:lnSpc>
                <a:spcPct val="100000"/>
              </a:lnSpc>
              <a:spcBef>
                <a:spcPts val="1188"/>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endParaRPr b="0" lang="en-US" sz="1900" strike="noStrike" u="none">
              <a:solidFill>
                <a:srgbClr val="000000"/>
              </a:solidFill>
              <a:effectLst/>
              <a:uFillTx/>
              <a:latin typeface="Times New Roman"/>
            </a:endParaRPr>
          </a:p>
          <a:p>
            <a:pPr>
              <a:lnSpc>
                <a:spcPct val="100000"/>
              </a:lnSpc>
              <a:spcBef>
                <a:spcPts val="118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9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2" name="PlaceHolder 1"/>
          <p:cNvSpPr>
            <a:spLocks noGrp="1"/>
          </p:cNvSpPr>
          <p:nvPr>
            <p:ph type="title"/>
          </p:nvPr>
        </p:nvSpPr>
        <p:spPr>
          <a:xfrm>
            <a:off x="1631520" y="-360"/>
            <a:ext cx="7674120" cy="762120"/>
          </a:xfrm>
          <a:prstGeom prst="rect">
            <a:avLst/>
          </a:prstGeom>
          <a:noFill/>
          <a:ln w="0">
            <a:noFill/>
          </a:ln>
        </p:spPr>
        <p:txBody>
          <a:bodyPr lIns="90360" rIns="90360" tIns="44280" bIns="4428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6e698e"/>
                </a:solidFill>
                <a:effectLst/>
                <a:uFillTx/>
                <a:latin typeface="Arial"/>
              </a:rPr>
              <a:t>Volumetric Collars</a:t>
            </a:r>
            <a:endParaRPr b="1" lang="en-US" sz="2100" strike="noStrike" u="none">
              <a:solidFill>
                <a:srgbClr val="6e698e"/>
              </a:solidFill>
              <a:effectLst/>
              <a:uFillTx/>
              <a:latin typeface="Arial"/>
            </a:endParaRPr>
          </a:p>
        </p:txBody>
      </p:sp>
      <p:sp>
        <p:nvSpPr>
          <p:cNvPr id="53" name=""/>
          <p:cNvSpPr/>
          <p:nvPr/>
        </p:nvSpPr>
        <p:spPr>
          <a:xfrm>
            <a:off x="1854360" y="990720"/>
            <a:ext cx="6476760" cy="35517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21449d"/>
                </a:solidFill>
                <a:effectLst/>
                <a:uFillTx/>
                <a:latin typeface="Arial"/>
                <a:ea typeface="Times New Roman"/>
              </a:rPr>
              <a:t>Volumetric Collars:</a:t>
            </a:r>
            <a:r>
              <a:rPr b="0" lang="en-US" sz="1800" strike="noStrike" u="none">
                <a:solidFill>
                  <a:srgbClr val="000000"/>
                </a:solidFill>
                <a:effectLst/>
                <a:uFillTx/>
                <a:latin typeface="Arial"/>
                <a:ea typeface="Times New Roman"/>
              </a:rPr>
              <a:t>  Volumetric Collars are often embedded within EESO’s contracts.  </a:t>
            </a:r>
            <a:endParaRPr b="0" lang="en-US" sz="1800" strike="noStrike" u="none">
              <a:solidFill>
                <a:srgbClr val="000000"/>
              </a:solidFill>
              <a:effectLst/>
              <a:uFillTx/>
              <a:latin typeface="Times New Roman"/>
            </a:endParaRPr>
          </a:p>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ea typeface="Times New Roman"/>
              </a:rPr>
              <a:t>Define minimum and maximum volumetric amounts of energy to be consumed by the customer within a certain pricing structure</a:t>
            </a:r>
            <a:endParaRPr b="0" lang="en-US" sz="1800" strike="noStrike" u="none">
              <a:solidFill>
                <a:srgbClr val="000000"/>
              </a:solidFill>
              <a:effectLst/>
              <a:uFillTx/>
              <a:latin typeface="Times New Roman"/>
            </a:endParaRPr>
          </a:p>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ea typeface="Times New Roman"/>
              </a:rPr>
              <a:t>Quebecor</a:t>
            </a:r>
            <a:r>
              <a:rPr b="0" lang="en-US" sz="1800" strike="noStrike" u="none">
                <a:solidFill>
                  <a:srgbClr val="000000"/>
                </a:solidFill>
                <a:effectLst/>
                <a:uFillTx/>
                <a:latin typeface="Arial"/>
                <a:ea typeface="Times New Roman"/>
              </a:rPr>
              <a:t>-Volumes in excess of 110% of baseline are at market, portion of the discount is only to 100% of baseline</a:t>
            </a:r>
            <a:endParaRPr b="0" lang="en-US" sz="1800" strike="noStrike" u="none">
              <a:solidFill>
                <a:srgbClr val="000000"/>
              </a:solidFill>
              <a:effectLst/>
              <a:uFillTx/>
              <a:latin typeface="Times New Roman"/>
            </a:endParaRPr>
          </a:p>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ea typeface="Times New Roman"/>
              </a:rPr>
              <a:t>PPE - </a:t>
            </a:r>
            <a:r>
              <a:rPr b="0" lang="en-US" sz="1800" strike="noStrike" u="none">
                <a:solidFill>
                  <a:srgbClr val="000000"/>
                </a:solidFill>
                <a:effectLst/>
                <a:uFillTx/>
                <a:latin typeface="Arial"/>
                <a:ea typeface="Times New Roman"/>
              </a:rPr>
              <a:t>Fixed price is only on “baseline” volumes</a:t>
            </a:r>
            <a:endParaRPr b="0" lang="en-US" sz="1800" strike="noStrike" u="none">
              <a:solidFill>
                <a:srgbClr val="000000"/>
              </a:solidFill>
              <a:effectLst/>
              <a:uFillTx/>
              <a:latin typeface="Times New Roman"/>
            </a:endParaRPr>
          </a:p>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Mitigates consumption risk</a:t>
            </a:r>
            <a:endParaRPr b="0" lang="en-US" sz="18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 name="PlaceHolder 1"/>
          <p:cNvSpPr>
            <a:spLocks noGrp="1"/>
          </p:cNvSpPr>
          <p:nvPr>
            <p:ph type="title"/>
          </p:nvPr>
        </p:nvSpPr>
        <p:spPr>
          <a:xfrm>
            <a:off x="1631520" y="-360"/>
            <a:ext cx="7674120" cy="762120"/>
          </a:xfrm>
          <a:prstGeom prst="rect">
            <a:avLst/>
          </a:prstGeom>
          <a:noFill/>
          <a:ln w="0">
            <a:noFill/>
          </a:ln>
        </p:spPr>
        <p:txBody>
          <a:bodyPr lIns="90360" rIns="90360" tIns="44280" bIns="4428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6e698e"/>
                </a:solidFill>
                <a:effectLst/>
                <a:uFillTx/>
                <a:latin typeface="Arial"/>
              </a:rPr>
              <a:t>Other Contractual Provisions</a:t>
            </a:r>
            <a:endParaRPr b="1" lang="en-US" sz="2100" strike="noStrike" u="none">
              <a:solidFill>
                <a:srgbClr val="6e698e"/>
              </a:solidFill>
              <a:effectLst/>
              <a:uFillTx/>
              <a:latin typeface="Arial"/>
            </a:endParaRPr>
          </a:p>
        </p:txBody>
      </p:sp>
      <p:sp>
        <p:nvSpPr>
          <p:cNvPr id="55" name=""/>
          <p:cNvSpPr/>
          <p:nvPr/>
        </p:nvSpPr>
        <p:spPr>
          <a:xfrm>
            <a:off x="2019240" y="901800"/>
            <a:ext cx="7286760" cy="25203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21449d"/>
                </a:solidFill>
                <a:effectLst/>
                <a:uFillTx/>
                <a:latin typeface="Arial"/>
                <a:ea typeface="Times New Roman"/>
              </a:rPr>
              <a:t>Shared Savings</a:t>
            </a:r>
            <a:r>
              <a:rPr b="1" lang="en-US" sz="1800" strike="noStrike" u="none">
                <a:solidFill>
                  <a:srgbClr val="000000"/>
                </a:solidFill>
                <a:effectLst/>
                <a:uFillTx/>
                <a:latin typeface="Arial"/>
                <a:ea typeface="Times New Roman"/>
              </a:rPr>
              <a:t> - </a:t>
            </a:r>
            <a:r>
              <a:rPr b="0" lang="en-US" sz="1800" strike="noStrike" u="none">
                <a:solidFill>
                  <a:srgbClr val="000000"/>
                </a:solidFill>
                <a:effectLst/>
                <a:uFillTx/>
                <a:latin typeface="Arial"/>
                <a:ea typeface="Times New Roman"/>
              </a:rPr>
              <a:t>Savings that have been found or derived that are split in some proportion between the customer and Enron.  Can sometimes be embedded in the contract (Simon)</a:t>
            </a:r>
            <a:endParaRPr b="0" lang="en-US" sz="1800" strike="noStrike" u="none">
              <a:solidFill>
                <a:srgbClr val="000000"/>
              </a:solidFill>
              <a:effectLst/>
              <a:uFillTx/>
              <a:latin typeface="Times New Roman"/>
            </a:endParaRPr>
          </a:p>
          <a:p>
            <a:pPr>
              <a:lnSpc>
                <a:spcPct val="100000"/>
              </a:lnSpc>
              <a:spcBef>
                <a:spcPts val="81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Times New Roman"/>
            </a:endParaRPr>
          </a:p>
          <a:p>
            <a:pPr>
              <a:lnSpc>
                <a:spcPct val="100000"/>
              </a:lnSpc>
              <a:spcBef>
                <a:spcPts val="81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300" strike="noStrike" u="none">
                <a:solidFill>
                  <a:srgbClr val="000000"/>
                </a:solidFill>
                <a:effectLst/>
                <a:uFillTx/>
                <a:latin typeface="Arial"/>
                <a:ea typeface="Times New Roman"/>
              </a:rPr>
              <a:t>Excelsior:</a:t>
            </a:r>
            <a:r>
              <a:rPr b="0" lang="en-US" sz="1300" strike="noStrike" u="none">
                <a:solidFill>
                  <a:srgbClr val="000000"/>
                </a:solidFill>
                <a:effectLst/>
                <a:uFillTx/>
                <a:latin typeface="Arial"/>
                <a:ea typeface="Times New Roman"/>
              </a:rPr>
              <a:t> EESO, as an incentive for pursuing tax refunds or rebates specific to Excelsior with respect to the subject matter of this Agreement, shall retain, in addition to it’s reasonable expenses, fifteen (15%) percent of any such tax refunds or rebates.</a:t>
            </a:r>
            <a:endParaRPr b="0" lang="en-US" sz="1300" strike="noStrike" u="none">
              <a:solidFill>
                <a:srgbClr val="000000"/>
              </a:solidFill>
              <a:effectLst/>
              <a:uFillTx/>
              <a:latin typeface="Times New Roman"/>
            </a:endParaRPr>
          </a:p>
          <a:p>
            <a:pPr>
              <a:lnSpc>
                <a:spcPct val="100000"/>
              </a:lnSpc>
              <a:spcBef>
                <a:spcPts val="81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ea typeface="Times New Roman"/>
              </a:rPr>
              <a:t>Types: Historical bill audit, fuel switching savings, energy efficiency savings, UR savings</a:t>
            </a:r>
            <a:endParaRPr b="0" lang="en-US" sz="1300" strike="noStrike" u="none">
              <a:solidFill>
                <a:srgbClr val="000000"/>
              </a:solidFill>
              <a:effectLst/>
              <a:uFillTx/>
              <a:latin typeface="Times New Roman"/>
            </a:endParaRPr>
          </a:p>
          <a:p>
            <a:pPr>
              <a:lnSpc>
                <a:spcPct val="100000"/>
              </a:lnSpc>
              <a:spcBef>
                <a:spcPts val="81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ea typeface="Times New Roman"/>
              </a:rPr>
              <a:t>Percentage split – the amount in percentage terms that each party receives of the savings</a:t>
            </a:r>
            <a:r>
              <a:rPr b="0" lang="en-US" sz="1300" strike="noStrike" u="none">
                <a:solidFill>
                  <a:srgbClr val="000000"/>
                </a:solidFill>
                <a:effectLst/>
                <a:uFillTx/>
                <a:latin typeface="Arial"/>
              </a:rPr>
              <a:t> </a:t>
            </a:r>
            <a:endParaRPr b="0" lang="en-US" sz="1300" strike="noStrike" u="none">
              <a:solidFill>
                <a:srgbClr val="000000"/>
              </a:solidFill>
              <a:effectLst/>
              <a:uFillTx/>
              <a:latin typeface="Times New Roman"/>
            </a:endParaRPr>
          </a:p>
        </p:txBody>
      </p:sp>
      <p:sp>
        <p:nvSpPr>
          <p:cNvPr id="56" name=""/>
          <p:cNvSpPr/>
          <p:nvPr/>
        </p:nvSpPr>
        <p:spPr>
          <a:xfrm>
            <a:off x="2057400" y="3581280"/>
            <a:ext cx="6845400" cy="30031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21449d"/>
                </a:solidFill>
                <a:effectLst/>
                <a:uFillTx/>
                <a:latin typeface="Arial"/>
                <a:ea typeface="Times New Roman"/>
              </a:rPr>
              <a:t>Trigger </a:t>
            </a:r>
            <a:r>
              <a:rPr b="0" lang="en-US" sz="1800" strike="noStrike" u="none">
                <a:solidFill>
                  <a:srgbClr val="000000"/>
                </a:solidFill>
                <a:effectLst/>
                <a:uFillTx/>
                <a:latin typeface="Arial"/>
                <a:ea typeface="Times New Roman"/>
              </a:rPr>
              <a:t>– A trading mechanism that allows the customer to lock in a specific price for a defined period of time (Generally embedded in the contract)</a:t>
            </a:r>
            <a:endParaRPr b="0" lang="en-US" sz="1800" strike="noStrike" u="none">
              <a:solidFill>
                <a:srgbClr val="000000"/>
              </a:solidFill>
              <a:effectLst/>
              <a:uFillTx/>
              <a:latin typeface="Times New Roman"/>
            </a:endParaRPr>
          </a:p>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ea typeface="Times New Roman"/>
              </a:rPr>
              <a:t>Most triggers at market (no economic value and not booked)</a:t>
            </a:r>
            <a:endParaRPr b="0" lang="en-US" sz="1800" strike="noStrike" u="none">
              <a:solidFill>
                <a:srgbClr val="000000"/>
              </a:solidFill>
              <a:effectLst/>
              <a:uFillTx/>
              <a:latin typeface="Times New Roman"/>
            </a:endParaRPr>
          </a:p>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ea typeface="Times New Roman"/>
              </a:rPr>
              <a:t>  </a:t>
            </a:r>
            <a:endParaRPr b="0" lang="en-US" sz="1800" strike="noStrike" u="none">
              <a:solidFill>
                <a:srgbClr val="000000"/>
              </a:solidFill>
              <a:effectLst/>
              <a:uFillTx/>
              <a:latin typeface="Times New Roman"/>
            </a:endParaRPr>
          </a:p>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 name="PlaceHolder 1"/>
          <p:cNvSpPr>
            <a:spLocks noGrp="1"/>
          </p:cNvSpPr>
          <p:nvPr>
            <p:ph type="title"/>
          </p:nvPr>
        </p:nvSpPr>
        <p:spPr>
          <a:xfrm>
            <a:off x="1631520" y="-360"/>
            <a:ext cx="7674120" cy="762120"/>
          </a:xfrm>
          <a:prstGeom prst="rect">
            <a:avLst/>
          </a:prstGeom>
          <a:noFill/>
          <a:ln w="0">
            <a:noFill/>
          </a:ln>
        </p:spPr>
        <p:txBody>
          <a:bodyPr lIns="90360" rIns="90360" tIns="44280" bIns="4428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6e698e"/>
                </a:solidFill>
                <a:effectLst/>
                <a:uFillTx/>
                <a:latin typeface="Arial"/>
              </a:rPr>
              <a:t>Embedded Options</a:t>
            </a:r>
            <a:endParaRPr b="1" lang="en-US" sz="2100" strike="noStrike" u="none">
              <a:solidFill>
                <a:srgbClr val="6e698e"/>
              </a:solidFill>
              <a:effectLst/>
              <a:uFillTx/>
              <a:latin typeface="Arial"/>
            </a:endParaRPr>
          </a:p>
        </p:txBody>
      </p:sp>
      <p:sp>
        <p:nvSpPr>
          <p:cNvPr id="58" name=""/>
          <p:cNvSpPr/>
          <p:nvPr/>
        </p:nvSpPr>
        <p:spPr>
          <a:xfrm>
            <a:off x="1930320" y="990720"/>
            <a:ext cx="7375680" cy="3965760"/>
          </a:xfrm>
          <a:prstGeom prst="rect">
            <a:avLst/>
          </a:prstGeom>
          <a:noFill/>
          <a:ln w="0">
            <a:noFill/>
          </a:ln>
        </p:spPr>
        <p:style>
          <a:lnRef idx="0"/>
          <a:fillRef idx="0"/>
          <a:effectRef idx="0"/>
          <a:fontRef idx="minor"/>
        </p:style>
        <p:txBody>
          <a:bodyPr lIns="90000" rIns="90000" tIns="46800" bIns="46800" anchor="t">
            <a:spAutoFit/>
          </a:bodyPr>
          <a:p>
            <a:pPr marL="457200" indent="-457200">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21449d"/>
                </a:solidFill>
                <a:effectLst/>
                <a:uFillTx/>
                <a:latin typeface="Arial"/>
                <a:ea typeface="Times New Roman"/>
              </a:rPr>
              <a:t>Embedded Options:</a:t>
            </a:r>
            <a:r>
              <a:rPr b="1" lang="en-US" sz="1800" strike="noStrike" u="none">
                <a:solidFill>
                  <a:srgbClr val="000000"/>
                </a:solidFill>
                <a:effectLst/>
                <a:uFillTx/>
                <a:latin typeface="Arial"/>
                <a:ea typeface="Times New Roman"/>
              </a:rPr>
              <a:t>  </a:t>
            </a:r>
            <a:r>
              <a:rPr b="0" lang="en-US" sz="1800" strike="noStrike" u="none">
                <a:solidFill>
                  <a:srgbClr val="000000"/>
                </a:solidFill>
                <a:effectLst/>
                <a:uFillTx/>
                <a:latin typeface="Arial"/>
                <a:ea typeface="Times New Roman"/>
              </a:rPr>
              <a:t>Terms &amp; Conditions found within the contract that may potentially benefit either EES or the customer</a:t>
            </a:r>
            <a:endParaRPr b="0" lang="en-US" sz="1800" strike="noStrike" u="none">
              <a:solidFill>
                <a:srgbClr val="000000"/>
              </a:solidFill>
              <a:effectLst/>
              <a:uFillTx/>
              <a:latin typeface="Times New Roman"/>
            </a:endParaRPr>
          </a:p>
          <a:p>
            <a:pPr marL="457200" indent="-457200">
              <a:lnSpc>
                <a:spcPct val="100000"/>
              </a:lnSpc>
              <a:spcBef>
                <a:spcPts val="1125"/>
              </a:spcBef>
              <a:buClr>
                <a:srgbClr val="000000"/>
              </a:buClr>
              <a:buFont typeface="Arial"/>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ea typeface="Times New Roman"/>
              </a:rPr>
              <a:t>Example-Fuel Switching Option (Excelsior - Enron’s right, Tyco - customer’s option)</a:t>
            </a:r>
            <a:endParaRPr b="0" lang="en-US" sz="1800" strike="noStrike" u="none">
              <a:solidFill>
                <a:srgbClr val="000000"/>
              </a:solidFill>
              <a:effectLst/>
              <a:uFillTx/>
              <a:latin typeface="Times New Roman"/>
            </a:endParaRPr>
          </a:p>
          <a:p>
            <a:pPr marL="457200" indent="-457200">
              <a:lnSpc>
                <a:spcPct val="100000"/>
              </a:lnSpc>
              <a:spcBef>
                <a:spcPts val="1125"/>
              </a:spcBef>
              <a:buClr>
                <a:srgbClr val="000000"/>
              </a:buClr>
              <a:buFont typeface="Arial"/>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ea typeface="Times New Roman"/>
              </a:rPr>
              <a:t>Right to share savings - pay capital, receive efficiency savings (Simon - pre-amendment)</a:t>
            </a:r>
            <a:endParaRPr b="0" lang="en-US" sz="1800" strike="noStrike" u="none">
              <a:solidFill>
                <a:srgbClr val="000000"/>
              </a:solidFill>
              <a:effectLst/>
              <a:uFillTx/>
              <a:latin typeface="Times New Roman"/>
            </a:endParaRPr>
          </a:p>
          <a:p>
            <a:pPr marL="457200" indent="-457200">
              <a:lnSpc>
                <a:spcPct val="100000"/>
              </a:lnSpc>
              <a:spcBef>
                <a:spcPts val="1125"/>
              </a:spcBef>
              <a:buClr>
                <a:srgbClr val="000000"/>
              </a:buClr>
              <a:buFont typeface="Arial"/>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ea typeface="Times New Roman"/>
              </a:rPr>
              <a:t>Right to add facilities at a stated price or discount off of baseline (as opposed to a negotiated at the time price -I.e. market)</a:t>
            </a:r>
            <a:endParaRPr b="0" lang="en-US" sz="1800" strike="noStrike" u="none">
              <a:solidFill>
                <a:srgbClr val="000000"/>
              </a:solidFill>
              <a:effectLst/>
              <a:uFillTx/>
              <a:latin typeface="Times New Roman"/>
            </a:endParaRPr>
          </a:p>
          <a:p>
            <a:pPr marL="457200" indent="-457200">
              <a:lnSpc>
                <a:spcPct val="100000"/>
              </a:lnSpc>
              <a:spcBef>
                <a:spcPts val="876"/>
              </a:spcBef>
              <a:buClr>
                <a:srgbClr val="000000"/>
              </a:buClr>
              <a:buFont typeface="Arial"/>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457200" indent="-457200">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457200" indent="-457200">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 name="PlaceHolder 1"/>
          <p:cNvSpPr>
            <a:spLocks noGrp="1"/>
          </p:cNvSpPr>
          <p:nvPr>
            <p:ph type="title"/>
          </p:nvPr>
        </p:nvSpPr>
        <p:spPr>
          <a:xfrm>
            <a:off x="1631520" y="-360"/>
            <a:ext cx="7674120" cy="762120"/>
          </a:xfrm>
          <a:prstGeom prst="rect">
            <a:avLst/>
          </a:prstGeom>
          <a:noFill/>
          <a:ln w="0">
            <a:noFill/>
          </a:ln>
        </p:spPr>
        <p:txBody>
          <a:bodyPr lIns="90360" rIns="90360" tIns="44280" bIns="4428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6e698e"/>
                </a:solidFill>
                <a:effectLst/>
                <a:uFillTx/>
                <a:latin typeface="Arial"/>
              </a:rPr>
              <a:t>Invoicing/Bill Payment</a:t>
            </a:r>
            <a:endParaRPr b="1" lang="en-US" sz="2100" strike="noStrike" u="none">
              <a:solidFill>
                <a:srgbClr val="6e698e"/>
              </a:solidFill>
              <a:effectLst/>
              <a:uFillTx/>
              <a:latin typeface="Arial"/>
            </a:endParaRPr>
          </a:p>
        </p:txBody>
      </p:sp>
      <p:sp>
        <p:nvSpPr>
          <p:cNvPr id="60" name=""/>
          <p:cNvSpPr/>
          <p:nvPr/>
        </p:nvSpPr>
        <p:spPr>
          <a:xfrm>
            <a:off x="2108160" y="1211400"/>
            <a:ext cx="7197840" cy="45291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21449d"/>
                </a:solidFill>
                <a:effectLst/>
                <a:uFillTx/>
                <a:latin typeface="Arial"/>
                <a:ea typeface="Times New Roman"/>
              </a:rPr>
              <a:t>Key Issues:</a:t>
            </a:r>
            <a:endParaRPr b="0" lang="en-US" sz="1800" strike="noStrike" u="none">
              <a:solidFill>
                <a:srgbClr val="000000"/>
              </a:solidFill>
              <a:effectLst/>
              <a:uFillTx/>
              <a:latin typeface="Times New Roman"/>
            </a:endParaRPr>
          </a:p>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a:lnSpc>
                <a:spcPct val="100000"/>
              </a:lnSpc>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ea typeface="Times New Roman"/>
              </a:rPr>
              <a:t>Date of invoice payment vs bill payment to utility (float risk)</a:t>
            </a:r>
            <a:endParaRPr b="0" lang="en-US" sz="1800" strike="noStrike" u="none">
              <a:solidFill>
                <a:srgbClr val="000000"/>
              </a:solidFill>
              <a:effectLst/>
              <a:uFillTx/>
              <a:latin typeface="Times New Roman"/>
            </a:endParaRPr>
          </a:p>
          <a:p>
            <a:pPr>
              <a:lnSpc>
                <a:spcPct val="100000"/>
              </a:lnSpc>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ea typeface="Times New Roman"/>
              </a:rPr>
              <a:t>Float risk/advantage of true ups - bill a fixed price, swap to index (Arch, Quebecor) </a:t>
            </a:r>
            <a:endParaRPr b="0" lang="en-US" sz="1800" strike="noStrike" u="none">
              <a:solidFill>
                <a:srgbClr val="000000"/>
              </a:solidFill>
              <a:effectLst/>
              <a:uFillTx/>
              <a:latin typeface="Times New Roman"/>
            </a:endParaRPr>
          </a:p>
          <a:p>
            <a:pPr>
              <a:lnSpc>
                <a:spcPct val="100000"/>
              </a:lnSpc>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ea typeface="Times New Roman"/>
              </a:rPr>
              <a:t>Utility month vs Calendar month</a:t>
            </a:r>
            <a:endParaRPr b="0" lang="en-US" sz="1800" strike="noStrike" u="none">
              <a:solidFill>
                <a:srgbClr val="000000"/>
              </a:solidFill>
              <a:effectLst/>
              <a:uFillTx/>
              <a:latin typeface="Times New Roman"/>
            </a:endParaRPr>
          </a:p>
          <a:p>
            <a:pPr>
              <a:lnSpc>
                <a:spcPct val="100000"/>
              </a:lnSpc>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ea typeface="Times New Roman"/>
              </a:rPr>
              <a:t>Bill estimated volumes, true up to actuals - when is information available</a:t>
            </a:r>
            <a:endParaRPr b="0" lang="en-US" sz="1800" strike="noStrike" u="none">
              <a:solidFill>
                <a:srgbClr val="000000"/>
              </a:solidFill>
              <a:effectLst/>
              <a:uFillTx/>
              <a:latin typeface="Times New Roman"/>
            </a:endParaRPr>
          </a:p>
          <a:p>
            <a:pPr>
              <a:lnSpc>
                <a:spcPct val="100000"/>
              </a:lnSpc>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ea typeface="Times New Roman"/>
              </a:rPr>
              <a:t>Credit risk - tenant billing (Simon holds long-term risk, we hold short term float risk)</a:t>
            </a:r>
            <a:endParaRPr b="0" lang="en-US" sz="1800" strike="noStrike" u="none">
              <a:solidFill>
                <a:srgbClr val="000000"/>
              </a:solidFill>
              <a:effectLst/>
              <a:uFillTx/>
              <a:latin typeface="Times New Roman"/>
            </a:endParaRPr>
          </a:p>
          <a:p>
            <a:pPr>
              <a:lnSpc>
                <a:spcPct val="100000"/>
              </a:lnSpc>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ea typeface="Times New Roman"/>
              </a:rPr>
              <a:t>Pass throughs - not valued today - timing of cash</a:t>
            </a:r>
            <a:endParaRPr b="0" lang="en-US" sz="1800" strike="noStrike" u="none">
              <a:solidFill>
                <a:srgbClr val="000000"/>
              </a:solidFill>
              <a:effectLst/>
              <a:uFillTx/>
              <a:latin typeface="Times New Roman"/>
            </a:endParaRPr>
          </a:p>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 name="PlaceHolder 1"/>
          <p:cNvSpPr>
            <a:spLocks noGrp="1"/>
          </p:cNvSpPr>
          <p:nvPr>
            <p:ph type="title"/>
          </p:nvPr>
        </p:nvSpPr>
        <p:spPr>
          <a:xfrm>
            <a:off x="1047240" y="37800"/>
            <a:ext cx="7674120" cy="762120"/>
          </a:xfrm>
          <a:prstGeom prst="rect">
            <a:avLst/>
          </a:prstGeom>
          <a:noFill/>
          <a:ln w="0">
            <a:noFill/>
          </a:ln>
        </p:spPr>
        <p:txBody>
          <a:bodyPr lIns="90360" rIns="90360" tIns="44280" bIns="4428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6e698e"/>
                </a:solidFill>
                <a:effectLst/>
                <a:uFillTx/>
                <a:latin typeface="Arial"/>
              </a:rPr>
              <a:t>Hints for Reading Pricing Formulas</a:t>
            </a:r>
            <a:endParaRPr b="1" lang="en-US" sz="2100" strike="noStrike" u="none">
              <a:solidFill>
                <a:srgbClr val="6e698e"/>
              </a:solidFill>
              <a:effectLst/>
              <a:uFillTx/>
              <a:latin typeface="Arial"/>
            </a:endParaRPr>
          </a:p>
        </p:txBody>
      </p:sp>
      <p:sp>
        <p:nvSpPr>
          <p:cNvPr id="62" name="PlaceHolder 2"/>
          <p:cNvSpPr>
            <a:spLocks noGrp="1"/>
          </p:cNvSpPr>
          <p:nvPr>
            <p:ph/>
          </p:nvPr>
        </p:nvSpPr>
        <p:spPr>
          <a:xfrm>
            <a:off x="1771560" y="774360"/>
            <a:ext cx="7801200" cy="4902120"/>
          </a:xfrm>
          <a:prstGeom prst="rect">
            <a:avLst/>
          </a:prstGeom>
          <a:noFill/>
          <a:ln w="0">
            <a:noFill/>
          </a:ln>
        </p:spPr>
        <p:txBody>
          <a:bodyPr lIns="90360" rIns="90360" tIns="44280" bIns="44280" anchor="t">
            <a:normAutofit/>
          </a:bodyPr>
          <a:p>
            <a:pPr indent="0">
              <a:spcAft>
                <a:spcPts val="10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21449d"/>
                </a:solidFill>
                <a:effectLst/>
                <a:uFillTx/>
                <a:latin typeface="Arial"/>
              </a:rPr>
              <a:t>Calculate a Sample Invoice:</a:t>
            </a:r>
            <a:endParaRPr b="0" lang="en-US" sz="1600" strike="noStrike" u="none">
              <a:solidFill>
                <a:srgbClr val="000000"/>
              </a:solidFill>
              <a:effectLst/>
              <a:uFillTx/>
              <a:latin typeface="Arial"/>
            </a:endParaRPr>
          </a:p>
          <a:p>
            <a:pPr>
              <a:spcAft>
                <a:spcPts val="876"/>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 </a:t>
            </a:r>
            <a:r>
              <a:rPr b="0" lang="en-US" sz="1400" strike="noStrike" u="none">
                <a:solidFill>
                  <a:srgbClr val="000000"/>
                </a:solidFill>
                <a:effectLst/>
                <a:uFillTx/>
                <a:latin typeface="Arial"/>
              </a:rPr>
              <a:t>Focus on one site first - real data is not necessary</a:t>
            </a:r>
            <a:endParaRPr b="0" lang="en-US" sz="1400" strike="noStrike" u="none">
              <a:solidFill>
                <a:srgbClr val="000000"/>
              </a:solidFill>
              <a:effectLst/>
              <a:uFillTx/>
              <a:latin typeface="Arial"/>
            </a:endParaRPr>
          </a:p>
          <a:p>
            <a:pPr indent="0">
              <a:spcAft>
                <a:spcPts val="876"/>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Calculate all possibilities </a:t>
            </a:r>
            <a:endParaRPr b="0" lang="en-US" sz="1400" strike="noStrike" u="none">
              <a:solidFill>
                <a:srgbClr val="000000"/>
              </a:solidFill>
              <a:effectLst/>
              <a:uFillTx/>
              <a:latin typeface="Arial"/>
            </a:endParaRPr>
          </a:p>
          <a:p>
            <a:pPr lvl="1" marL="455760" indent="-230400">
              <a:spcAft>
                <a:spcPts val="437"/>
              </a:spcAft>
              <a:buClr>
                <a:srgbClr val="6e698e"/>
              </a:buClr>
              <a:buSzPct val="75000"/>
              <a:buFont typeface="Marlett"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Above/below/in between the pricing cap/floor</a:t>
            </a:r>
            <a:endParaRPr b="0" lang="en-US" sz="1400" strike="noStrike" u="none">
              <a:solidFill>
                <a:srgbClr val="000000"/>
              </a:solidFill>
              <a:effectLst/>
              <a:uFillTx/>
              <a:latin typeface="Arial"/>
            </a:endParaRPr>
          </a:p>
          <a:p>
            <a:pPr lvl="1" marL="455760" indent="-230400">
              <a:spcAft>
                <a:spcPts val="437"/>
              </a:spcAft>
              <a:buClr>
                <a:srgbClr val="6e698e"/>
              </a:buClr>
              <a:buSzPct val="75000"/>
              <a:buFont typeface="Marlett"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Above/below/in between the volumetric cap/floor</a:t>
            </a:r>
            <a:endParaRPr b="0" lang="en-US" sz="1400" strike="noStrike" u="none">
              <a:solidFill>
                <a:srgbClr val="000000"/>
              </a:solidFill>
              <a:effectLst/>
              <a:uFillTx/>
              <a:latin typeface="Arial"/>
            </a:endParaRPr>
          </a:p>
          <a:p>
            <a:pPr lvl="1" marL="455760" indent="-230400">
              <a:spcAft>
                <a:spcPts val="437"/>
              </a:spcAft>
              <a:buClr>
                <a:srgbClr val="6e698e"/>
              </a:buClr>
              <a:buSzPct val="75000"/>
              <a:buFont typeface="Marlett"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Combinations of all the caps - is it clear how to calculate when two or more formulas are triggered, I.e. above the index cap and volumetric cap</a:t>
            </a:r>
            <a:endParaRPr b="0" lang="en-US" sz="1400" strike="noStrike" u="none">
              <a:solidFill>
                <a:srgbClr val="000000"/>
              </a:solidFill>
              <a:effectLst/>
              <a:uFillTx/>
              <a:latin typeface="Arial"/>
            </a:endParaRPr>
          </a:p>
          <a:p>
            <a:pPr>
              <a:spcAft>
                <a:spcPts val="876"/>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Examine the contractual language, not just descriptions by the transition team/account manager - is the language sufficiently clear to invoice?</a:t>
            </a:r>
            <a:endParaRPr b="0" lang="en-US" sz="1400" strike="noStrike" u="none">
              <a:solidFill>
                <a:srgbClr val="000000"/>
              </a:solidFill>
              <a:effectLst/>
              <a:uFillTx/>
              <a:latin typeface="Arial"/>
            </a:endParaRPr>
          </a:p>
          <a:p>
            <a:pPr lvl="1" marL="455760" indent="-230400">
              <a:spcAft>
                <a:spcPts val="437"/>
              </a:spcAft>
              <a:buClr>
                <a:srgbClr val="6e698e"/>
              </a:buClr>
              <a:buSzPct val="75000"/>
              <a:buFont typeface="Marlett"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For example, Quebecor  - quarterly true up uses an index - defined as an average of the monthly index prices - How do you calculate?</a:t>
            </a:r>
            <a:endParaRPr b="0" lang="en-US" sz="1400" strike="noStrike" u="none">
              <a:solidFill>
                <a:srgbClr val="000000"/>
              </a:solidFill>
              <a:effectLst/>
              <a:uFillTx/>
              <a:latin typeface="Arial"/>
            </a:endParaRPr>
          </a:p>
          <a:p>
            <a:pPr lvl="2" marL="909720" indent="-228600">
              <a:spcAft>
                <a:spcPts val="437"/>
              </a:spcAft>
              <a:buClr>
                <a:srgbClr val="6e698e"/>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Example Quebecor volumetric differences – On an annual basis, each QW Facility Operator shall be charged or credited to adjust for any Actual Facility Volumes for electricity in excess of 110%.  Calculated as follows:</a:t>
            </a:r>
            <a:endParaRPr b="0" lang="en-US" sz="1400" strike="noStrike" u="none">
              <a:solidFill>
                <a:srgbClr val="000000"/>
              </a:solidFill>
              <a:effectLst/>
              <a:uFillTx/>
              <a:latin typeface="Arial"/>
            </a:endParaRPr>
          </a:p>
          <a:p>
            <a:pPr lvl="2" marL="909720" indent="-228600">
              <a:spcAft>
                <a:spcPts val="437"/>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[E1S-(110% x EB] x [EIP – (96% x ER]</a:t>
            </a:r>
            <a:endParaRPr b="0" lang="en-US" sz="1400" strike="noStrike" u="none">
              <a:solidFill>
                <a:srgbClr val="000000"/>
              </a:solidFill>
              <a:effectLst/>
              <a:uFillTx/>
              <a:latin typeface="Arial"/>
            </a:endParaRPr>
          </a:p>
          <a:p>
            <a:pPr lvl="2" marL="909720" indent="-228600">
              <a:spcAft>
                <a:spcPts val="437"/>
              </a:spcAft>
              <a:buClr>
                <a:srgbClr val="6e698e"/>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Example Quebecor minimum take obligation – Each QW Facility Operator shall be obligated to pay EESO a minimum annual electricity volume, calculated as follows:</a:t>
            </a:r>
            <a:endParaRPr b="0" lang="en-US" sz="1400" strike="noStrike" u="none">
              <a:solidFill>
                <a:srgbClr val="000000"/>
              </a:solidFill>
              <a:effectLst/>
              <a:uFillTx/>
              <a:latin typeface="Arial"/>
            </a:endParaRPr>
          </a:p>
          <a:p>
            <a:pPr lvl="2" marL="909720" indent="-228600">
              <a:spcAft>
                <a:spcPts val="437"/>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	</a:t>
            </a:r>
            <a:r>
              <a:rPr b="0" lang="en-US" sz="1400" strike="noStrike" u="none">
                <a:solidFill>
                  <a:srgbClr val="000000"/>
                </a:solidFill>
                <a:effectLst/>
                <a:uFillTx/>
                <a:latin typeface="Arial"/>
              </a:rPr>
              <a:t>[(90% x (EB-E2S))-E1S] x ((96% x ER)-EIP)*</a:t>
            </a:r>
            <a:r>
              <a:rPr b="1" lang="en-US" sz="1400" strike="noStrike" u="none">
                <a:solidFill>
                  <a:srgbClr val="000000"/>
                </a:solidFill>
                <a:effectLst/>
                <a:uFillTx/>
                <a:latin typeface="Arial"/>
              </a:rPr>
              <a:t> </a:t>
            </a:r>
            <a:endParaRPr b="0" lang="en-US" sz="1400" strike="noStrike" u="none">
              <a:solidFill>
                <a:srgbClr val="000000"/>
              </a:solidFill>
              <a:effectLst/>
              <a:uFillTx/>
              <a:latin typeface="Arial"/>
            </a:endParaRPr>
          </a:p>
        </p:txBody>
      </p:sp>
      <p:sp>
        <p:nvSpPr>
          <p:cNvPr id="63" name=""/>
          <p:cNvSpPr/>
          <p:nvPr/>
        </p:nvSpPr>
        <p:spPr>
          <a:xfrm>
            <a:off x="1860480" y="5549760"/>
            <a:ext cx="7712280" cy="1195200"/>
          </a:xfrm>
          <a:prstGeom prst="rect">
            <a:avLst/>
          </a:prstGeom>
          <a:noFill/>
          <a:ln w="12600">
            <a:solidFill>
              <a:srgbClr val="000000"/>
            </a:solidFill>
            <a:miter/>
          </a:ln>
        </p:spPr>
        <p:style>
          <a:lnRef idx="0"/>
          <a:fillRef idx="0"/>
          <a:effectRef idx="0"/>
          <a:fontRef idx="minor"/>
        </p:style>
        <p:txBody>
          <a:bodyPr lIns="90000" rIns="90000" tIns="46800" bIns="46800" anchor="t">
            <a:spAutoFit/>
          </a:bodyPr>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EB = the Baseline Consumption Volume for electricity</a:t>
            </a:r>
            <a:r>
              <a:rPr b="0" lang="en-US" sz="1100" strike="noStrike" u="none">
                <a:solidFill>
                  <a:srgbClr val="000000"/>
                </a:solidFill>
                <a:effectLst/>
                <a:uFillTx/>
                <a:latin typeface="Arial"/>
              </a:rPr>
              <a:t>	</a:t>
            </a:r>
            <a:r>
              <a:rPr b="0" lang="en-US" sz="1100" strike="noStrike" u="none">
                <a:solidFill>
                  <a:srgbClr val="000000"/>
                </a:solidFill>
                <a:effectLst/>
                <a:uFillTx/>
                <a:latin typeface="Arial"/>
              </a:rPr>
              <a:t>ER = the Baseline Rate for electricity</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E2S = the sum of the Monthly Facility Project Consumption Reduction Volumes for the months in which the repective Projects are in service</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E1S = the sum of the Monthly Actual Facility Consumption Volumes for electricity</a:t>
            </a:r>
            <a:endParaRPr b="0" lang="en-US" sz="1100" strike="noStrike" u="none">
              <a:solidFill>
                <a:srgbClr val="000000"/>
              </a:solidFill>
              <a:effectLst/>
              <a:uFillTx/>
              <a:latin typeface="Times New Roman"/>
            </a:endParaRPr>
          </a:p>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EIP = the Electricity Index Price</a:t>
            </a:r>
            <a:endParaRPr b="0" lang="en-US" sz="11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 name="PlaceHolder 1"/>
          <p:cNvSpPr>
            <a:spLocks noGrp="1"/>
          </p:cNvSpPr>
          <p:nvPr>
            <p:ph type="title"/>
          </p:nvPr>
        </p:nvSpPr>
        <p:spPr>
          <a:xfrm>
            <a:off x="1047240" y="37800"/>
            <a:ext cx="7674120" cy="762120"/>
          </a:xfrm>
          <a:prstGeom prst="rect">
            <a:avLst/>
          </a:prstGeom>
          <a:noFill/>
          <a:ln w="0">
            <a:noFill/>
          </a:ln>
        </p:spPr>
        <p:txBody>
          <a:bodyPr lIns="90360" rIns="90360" tIns="44280" bIns="4428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6e698e"/>
                </a:solidFill>
                <a:effectLst/>
                <a:uFillTx/>
                <a:latin typeface="Arial"/>
              </a:rPr>
              <a:t>Length of Contract</a:t>
            </a:r>
            <a:endParaRPr b="1" lang="en-US" sz="2100" strike="noStrike" u="none">
              <a:solidFill>
                <a:srgbClr val="6e698e"/>
              </a:solidFill>
              <a:effectLst/>
              <a:uFillTx/>
              <a:latin typeface="Arial"/>
            </a:endParaRPr>
          </a:p>
        </p:txBody>
      </p:sp>
      <p:sp>
        <p:nvSpPr>
          <p:cNvPr id="22" name="PlaceHolder 2"/>
          <p:cNvSpPr>
            <a:spLocks noGrp="1"/>
          </p:cNvSpPr>
          <p:nvPr>
            <p:ph/>
          </p:nvPr>
        </p:nvSpPr>
        <p:spPr>
          <a:xfrm>
            <a:off x="1771560" y="1612800"/>
            <a:ext cx="7801200" cy="4902480"/>
          </a:xfrm>
          <a:prstGeom prst="rect">
            <a:avLst/>
          </a:prstGeom>
          <a:noFill/>
          <a:ln w="0">
            <a:noFill/>
          </a:ln>
        </p:spPr>
        <p:txBody>
          <a:bodyPr lIns="90360" rIns="90360" tIns="44280" bIns="44280" anchor="t">
            <a:normAutofit lnSpcReduction="9999"/>
          </a:bodyPr>
          <a:p>
            <a:pPr marL="209520" indent="-209520">
              <a:lnSpc>
                <a:spcPct val="90000"/>
              </a:lnSpc>
              <a:spcAft>
                <a:spcPts val="112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Effective Date - Date the Agreement is signed - some provisions (termination, confidentiality, representations are enforced)</a:t>
            </a:r>
            <a:endParaRPr b="0" lang="en-US" sz="1800" strike="noStrike" u="none">
              <a:solidFill>
                <a:srgbClr val="000000"/>
              </a:solidFill>
              <a:effectLst/>
              <a:uFillTx/>
              <a:latin typeface="Arial"/>
            </a:endParaRPr>
          </a:p>
          <a:p>
            <a:pPr marL="209520" indent="-209520">
              <a:lnSpc>
                <a:spcPct val="90000"/>
              </a:lnSpc>
              <a:spcAft>
                <a:spcPts val="112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Commencement Date - Date EES will begin to provide services</a:t>
            </a:r>
            <a:endParaRPr b="0" lang="en-US" sz="1800" strike="noStrike" u="none">
              <a:solidFill>
                <a:srgbClr val="000000"/>
              </a:solidFill>
              <a:effectLst/>
              <a:uFillTx/>
              <a:latin typeface="Arial"/>
            </a:endParaRPr>
          </a:p>
          <a:p>
            <a:pPr marL="209520" indent="-209520">
              <a:lnSpc>
                <a:spcPct val="90000"/>
              </a:lnSpc>
              <a:spcAft>
                <a:spcPts val="1125"/>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May start after a certain time period</a:t>
            </a:r>
            <a:endParaRPr b="0" lang="en-US" sz="1800" strike="noStrike" u="none">
              <a:solidFill>
                <a:srgbClr val="000000"/>
              </a:solidFill>
              <a:effectLst/>
              <a:uFillTx/>
              <a:latin typeface="Arial"/>
            </a:endParaRPr>
          </a:p>
          <a:p>
            <a:pPr marL="209520" indent="-209520">
              <a:lnSpc>
                <a:spcPct val="90000"/>
              </a:lnSpc>
              <a:spcAft>
                <a:spcPts val="1125"/>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May begin after certain events have occurred i.e. bill/pay setup, invoicing format determined, baseline finalized etc.</a:t>
            </a:r>
            <a:endParaRPr b="0" lang="en-US" sz="1800" strike="noStrike" u="none">
              <a:solidFill>
                <a:srgbClr val="000000"/>
              </a:solidFill>
              <a:effectLst/>
              <a:uFillTx/>
              <a:latin typeface="Arial"/>
            </a:endParaRPr>
          </a:p>
          <a:p>
            <a:pPr marL="209520" indent="-209520">
              <a:lnSpc>
                <a:spcPct val="90000"/>
              </a:lnSpc>
              <a:spcAft>
                <a:spcPts val="112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Transition Period - Time period between the Effective Date and Commencement Date</a:t>
            </a:r>
            <a:endParaRPr b="0" lang="en-US" sz="1800" strike="noStrike" u="none">
              <a:solidFill>
                <a:srgbClr val="000000"/>
              </a:solidFill>
              <a:effectLst/>
              <a:uFillTx/>
              <a:latin typeface="Arial"/>
            </a:endParaRPr>
          </a:p>
          <a:p>
            <a:pPr marL="209520" indent="-209520">
              <a:lnSpc>
                <a:spcPct val="90000"/>
              </a:lnSpc>
              <a:spcAft>
                <a:spcPts val="112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Term of the contract - May be specified based on Effective Date, Commencement Date or a specifically defined date</a:t>
            </a:r>
            <a:endParaRPr b="0" lang="en-US" sz="1800" strike="noStrike" u="none">
              <a:solidFill>
                <a:srgbClr val="000000"/>
              </a:solidFill>
              <a:effectLst/>
              <a:uFillTx/>
              <a:latin typeface="Arial"/>
            </a:endParaRPr>
          </a:p>
          <a:p>
            <a:pPr marL="209520" indent="-209520">
              <a:spcAft>
                <a:spcPts val="112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800" strike="noStrike" u="none">
                <a:solidFill>
                  <a:srgbClr val="000000"/>
                </a:solidFill>
                <a:effectLst/>
                <a:uFillTx/>
                <a:latin typeface="Arial"/>
              </a:rPr>
              <a:t>Options to extend contract</a:t>
            </a:r>
            <a:endParaRPr b="0" lang="en-US" sz="1800" strike="noStrike" u="none">
              <a:solidFill>
                <a:srgbClr val="000000"/>
              </a:solidFill>
              <a:effectLst/>
              <a:uFillTx/>
              <a:latin typeface="Arial"/>
            </a:endParaRPr>
          </a:p>
          <a:p>
            <a:pPr marL="209520" indent="-209520">
              <a:spcAft>
                <a:spcPts val="1125"/>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If both parties can elect to continue or discontinue the contract at</a:t>
            </a: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any certain period, the contract cannot be marked to market past that point</a:t>
            </a:r>
            <a:endParaRPr b="0" lang="en-US" sz="1800" strike="noStrike" u="none">
              <a:solidFill>
                <a:srgbClr val="000000"/>
              </a:solidFill>
              <a:effectLst/>
              <a:uFillTx/>
              <a:latin typeface="Arial"/>
            </a:endParaRPr>
          </a:p>
          <a:p>
            <a:pPr marL="209520" indent="-209520">
              <a:spcAft>
                <a:spcPts val="1125"/>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If the option to extend is one sided, then the right to extend is usually marked to market</a:t>
            </a:r>
            <a:endParaRPr b="0" lang="en-US" sz="1800" strike="noStrike" u="none">
              <a:solidFill>
                <a:srgbClr val="000000"/>
              </a:solidFill>
              <a:effectLst/>
              <a:uFillTx/>
              <a:latin typeface="Arial"/>
            </a:endParaRPr>
          </a:p>
          <a:p>
            <a:pPr lvl="1" marL="455760" indent="0">
              <a:spcAft>
                <a:spcPts val="499"/>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209520" indent="-209520">
              <a:lnSpc>
                <a:spcPct val="90000"/>
              </a:lnSpc>
              <a:spcAft>
                <a:spcPts val="112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209520" indent="-209520">
              <a:lnSpc>
                <a:spcPct val="90000"/>
              </a:lnSpc>
              <a:spcBef>
                <a:spcPts val="1125"/>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23" name=""/>
          <p:cNvSpPr/>
          <p:nvPr/>
        </p:nvSpPr>
        <p:spPr>
          <a:xfrm>
            <a:off x="1781280" y="900000"/>
            <a:ext cx="7753320" cy="642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21449d"/>
                </a:solidFill>
                <a:effectLst/>
                <a:uFillTx/>
                <a:latin typeface="Arial"/>
              </a:rPr>
              <a:t>Duration:</a:t>
            </a:r>
            <a:r>
              <a:rPr b="0" lang="en-US" sz="1800" strike="noStrike" u="none">
                <a:solidFill>
                  <a:srgbClr val="000000"/>
                </a:solidFill>
                <a:effectLst/>
                <a:uFillTx/>
                <a:latin typeface="Arial"/>
              </a:rPr>
              <a:t> Timing and length of contract obligations and commitments between EES and the customer</a:t>
            </a:r>
            <a:endParaRPr b="0" lang="en-US" sz="18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 name="PlaceHolder 1"/>
          <p:cNvSpPr>
            <a:spLocks noGrp="1"/>
          </p:cNvSpPr>
          <p:nvPr>
            <p:ph type="title"/>
          </p:nvPr>
        </p:nvSpPr>
        <p:spPr>
          <a:xfrm>
            <a:off x="1047240" y="37800"/>
            <a:ext cx="7674120" cy="762120"/>
          </a:xfrm>
          <a:prstGeom prst="rect">
            <a:avLst/>
          </a:prstGeom>
          <a:noFill/>
          <a:ln w="0">
            <a:noFill/>
          </a:ln>
        </p:spPr>
        <p:txBody>
          <a:bodyPr lIns="90360" rIns="90360" tIns="44280" bIns="4428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6e698e"/>
                </a:solidFill>
                <a:effectLst/>
                <a:uFillTx/>
                <a:latin typeface="Arial"/>
              </a:rPr>
              <a:t>Scope of Services</a:t>
            </a:r>
            <a:endParaRPr b="1" lang="en-US" sz="2100" strike="noStrike" u="none">
              <a:solidFill>
                <a:srgbClr val="6e698e"/>
              </a:solidFill>
              <a:effectLst/>
              <a:uFillTx/>
              <a:latin typeface="Arial"/>
            </a:endParaRPr>
          </a:p>
        </p:txBody>
      </p:sp>
      <p:sp>
        <p:nvSpPr>
          <p:cNvPr id="25" name="PlaceHolder 2"/>
          <p:cNvSpPr>
            <a:spLocks noGrp="1"/>
          </p:cNvSpPr>
          <p:nvPr>
            <p:ph/>
          </p:nvPr>
        </p:nvSpPr>
        <p:spPr>
          <a:xfrm>
            <a:off x="1771560" y="1498320"/>
            <a:ext cx="7801200" cy="4902120"/>
          </a:xfrm>
          <a:prstGeom prst="rect">
            <a:avLst/>
          </a:prstGeom>
          <a:noFill/>
          <a:ln w="0">
            <a:noFill/>
          </a:ln>
        </p:spPr>
        <p:txBody>
          <a:bodyPr lIns="90360" rIns="90360" tIns="44280" bIns="44280" anchor="t">
            <a:normAutofit lnSpcReduction="9999"/>
          </a:bodyPr>
          <a:p>
            <a:pPr indent="0">
              <a:lnSpc>
                <a:spcPct val="90000"/>
              </a:lnSpc>
              <a:spcBef>
                <a:spcPts val="876"/>
              </a:spcBef>
              <a:spcAft>
                <a:spcPts val="876"/>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indent="0">
              <a:lnSpc>
                <a:spcPct val="90000"/>
              </a:lnSpc>
              <a:spcBef>
                <a:spcPts val="1001"/>
              </a:spcBef>
              <a:spcAft>
                <a:spcPts val="10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ea typeface="Times New Roman"/>
              </a:rPr>
              <a:t>Commodity Management Services </a:t>
            </a:r>
            <a:r>
              <a:rPr b="0" i="1" lang="en-US" sz="1600" strike="noStrike" u="none">
                <a:solidFill>
                  <a:srgbClr val="000000"/>
                </a:solidFill>
                <a:effectLst/>
                <a:uFillTx/>
                <a:latin typeface="Arial"/>
                <a:ea typeface="Times New Roman"/>
              </a:rPr>
              <a:t>(Supply and procurement of commodity, price risk management)</a:t>
            </a:r>
            <a:endParaRPr b="0" lang="en-US" sz="1600" strike="noStrike" u="none">
              <a:solidFill>
                <a:srgbClr val="000000"/>
              </a:solidFill>
              <a:effectLst/>
              <a:uFillTx/>
              <a:latin typeface="Arial"/>
            </a:endParaRPr>
          </a:p>
          <a:p>
            <a:pPr indent="0">
              <a:lnSpc>
                <a:spcPct val="90000"/>
              </a:lnSpc>
              <a:spcBef>
                <a:spcPts val="1001"/>
              </a:spcBef>
              <a:spcAft>
                <a:spcPts val="10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ea typeface="Times New Roman"/>
              </a:rPr>
              <a:t>Bill Management Services </a:t>
            </a:r>
            <a:r>
              <a:rPr b="0" i="1" lang="en-US" sz="1600" strike="noStrike" u="none">
                <a:solidFill>
                  <a:srgbClr val="000000"/>
                </a:solidFill>
                <a:effectLst/>
                <a:uFillTx/>
                <a:latin typeface="Arial"/>
                <a:ea typeface="Times New Roman"/>
              </a:rPr>
              <a:t>(Payment of certain bills, generally utility bills, vendor bills)</a:t>
            </a:r>
            <a:endParaRPr b="0" lang="en-US" sz="1600" strike="noStrike" u="none">
              <a:solidFill>
                <a:srgbClr val="000000"/>
              </a:solidFill>
              <a:effectLst/>
              <a:uFillTx/>
              <a:latin typeface="Arial"/>
            </a:endParaRPr>
          </a:p>
          <a:p>
            <a:pPr indent="0">
              <a:lnSpc>
                <a:spcPct val="90000"/>
              </a:lnSpc>
              <a:spcBef>
                <a:spcPts val="1001"/>
              </a:spcBef>
              <a:spcAft>
                <a:spcPts val="10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ea typeface="Times New Roman"/>
              </a:rPr>
              <a:t>Project Services/Construction Services </a:t>
            </a:r>
            <a:r>
              <a:rPr b="0" i="1" lang="en-US" sz="1600" strike="noStrike" u="none">
                <a:solidFill>
                  <a:srgbClr val="000000"/>
                </a:solidFill>
                <a:effectLst/>
                <a:uFillTx/>
                <a:latin typeface="Arial"/>
                <a:ea typeface="Times New Roman"/>
              </a:rPr>
              <a:t>(Management and design of energy infrastructure implementation)</a:t>
            </a:r>
            <a:endParaRPr b="0" lang="en-US" sz="1600" strike="noStrike" u="none">
              <a:solidFill>
                <a:srgbClr val="000000"/>
              </a:solidFill>
              <a:effectLst/>
              <a:uFillTx/>
              <a:latin typeface="Arial"/>
            </a:endParaRPr>
          </a:p>
          <a:p>
            <a:pPr indent="0">
              <a:lnSpc>
                <a:spcPct val="90000"/>
              </a:lnSpc>
              <a:spcBef>
                <a:spcPts val="1001"/>
              </a:spcBef>
              <a:spcAft>
                <a:spcPts val="10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ea typeface="Times New Roman"/>
              </a:rPr>
              <a:t>Other Services EES Provides are:</a:t>
            </a:r>
            <a:endParaRPr b="0" lang="en-US" sz="1600" strike="noStrike" u="none">
              <a:solidFill>
                <a:srgbClr val="000000"/>
              </a:solidFill>
              <a:effectLst/>
              <a:uFillTx/>
              <a:latin typeface="Arial"/>
            </a:endParaRPr>
          </a:p>
          <a:p>
            <a:pPr indent="0">
              <a:lnSpc>
                <a:spcPct val="80000"/>
              </a:lnSpc>
              <a:spcBef>
                <a:spcPts val="1001"/>
              </a:spcBef>
              <a:spcAft>
                <a:spcPts val="10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ea typeface="Times New Roman"/>
              </a:rPr>
              <a:t>Utility Representation </a:t>
            </a:r>
            <a:r>
              <a:rPr b="0" i="1" lang="en-US" sz="1600" strike="noStrike" u="none">
                <a:solidFill>
                  <a:srgbClr val="000000"/>
                </a:solidFill>
                <a:effectLst/>
                <a:uFillTx/>
                <a:latin typeface="Arial"/>
                <a:ea typeface="Times New Roman"/>
              </a:rPr>
              <a:t>(Evaluate the policies and regulatory schemes affecting the supply and delivery of Commodity)</a:t>
            </a:r>
            <a:endParaRPr b="0" lang="en-US" sz="1600" strike="noStrike" u="none">
              <a:solidFill>
                <a:srgbClr val="000000"/>
              </a:solidFill>
              <a:effectLst/>
              <a:uFillTx/>
              <a:latin typeface="Arial"/>
            </a:endParaRPr>
          </a:p>
          <a:p>
            <a:pPr indent="0">
              <a:lnSpc>
                <a:spcPct val="80000"/>
              </a:lnSpc>
              <a:spcBef>
                <a:spcPts val="1001"/>
              </a:spcBef>
              <a:spcAft>
                <a:spcPts val="10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ea typeface="Times New Roman"/>
              </a:rPr>
              <a:t>Energy Information Services </a:t>
            </a:r>
            <a:r>
              <a:rPr b="0" i="1" lang="en-US" sz="1600" strike="noStrike" u="none">
                <a:solidFill>
                  <a:srgbClr val="000000"/>
                </a:solidFill>
                <a:effectLst/>
                <a:uFillTx/>
                <a:latin typeface="Arial"/>
                <a:ea typeface="Times New Roman"/>
              </a:rPr>
              <a:t>(Track and provide reporting Customer’s energy costs, and energy usage)</a:t>
            </a:r>
            <a:r>
              <a:rPr b="0" lang="en-US" sz="1600" strike="noStrike" u="none">
                <a:solidFill>
                  <a:srgbClr val="000000"/>
                </a:solidFill>
                <a:effectLst/>
                <a:uFillTx/>
                <a:latin typeface="Arial"/>
                <a:ea typeface="Times New Roman"/>
              </a:rPr>
              <a:t> </a:t>
            </a:r>
            <a:endParaRPr b="0" lang="en-US" sz="1600" strike="noStrike" u="none">
              <a:solidFill>
                <a:srgbClr val="000000"/>
              </a:solidFill>
              <a:effectLst/>
              <a:uFillTx/>
              <a:latin typeface="Arial"/>
            </a:endParaRPr>
          </a:p>
          <a:p>
            <a:pPr indent="0">
              <a:lnSpc>
                <a:spcPct val="80000"/>
              </a:lnSpc>
              <a:spcBef>
                <a:spcPts val="1001"/>
              </a:spcBef>
              <a:spcAft>
                <a:spcPts val="10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ea typeface="Times New Roman"/>
              </a:rPr>
              <a:t>Facilities Maintenance </a:t>
            </a:r>
            <a:r>
              <a:rPr b="0" i="1" lang="en-US" sz="1600" strike="noStrike" u="none">
                <a:solidFill>
                  <a:srgbClr val="000000"/>
                </a:solidFill>
                <a:effectLst/>
                <a:uFillTx/>
                <a:latin typeface="Arial"/>
                <a:ea typeface="Times New Roman"/>
              </a:rPr>
              <a:t>(The delivery of “routine” general maintenance and upkeep)</a:t>
            </a:r>
            <a:endParaRPr b="0" lang="en-US" sz="1600" strike="noStrike" u="none">
              <a:solidFill>
                <a:srgbClr val="000000"/>
              </a:solidFill>
              <a:effectLst/>
              <a:uFillTx/>
              <a:latin typeface="Arial"/>
            </a:endParaRPr>
          </a:p>
          <a:p>
            <a:pPr indent="0">
              <a:lnSpc>
                <a:spcPct val="80000"/>
              </a:lnSpc>
              <a:spcBef>
                <a:spcPts val="1001"/>
              </a:spcBef>
              <a:spcAft>
                <a:spcPts val="10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ea typeface="Times New Roman"/>
              </a:rPr>
              <a:t>Operations &amp; Maintenance Definition  </a:t>
            </a:r>
            <a:r>
              <a:rPr b="0" i="1" lang="en-US" sz="1600" strike="noStrike" u="none">
                <a:solidFill>
                  <a:srgbClr val="000000"/>
                </a:solidFill>
                <a:effectLst/>
                <a:uFillTx/>
                <a:latin typeface="Arial"/>
                <a:ea typeface="Times New Roman"/>
              </a:rPr>
              <a:t>(The operation and maintenance of all facilities and projects) </a:t>
            </a:r>
            <a:endParaRPr b="0" lang="en-US" sz="1600" strike="noStrike" u="none">
              <a:solidFill>
                <a:srgbClr val="000000"/>
              </a:solidFill>
              <a:effectLst/>
              <a:uFillTx/>
              <a:latin typeface="Arial"/>
            </a:endParaRPr>
          </a:p>
          <a:p>
            <a:pPr indent="0">
              <a:lnSpc>
                <a:spcPct val="90000"/>
              </a:lnSpc>
              <a:spcBef>
                <a:spcPts val="1001"/>
              </a:spcBef>
              <a:spcAft>
                <a:spcPts val="10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indent="0">
              <a:lnSpc>
                <a:spcPct val="90000"/>
              </a:lnSpc>
              <a:spcAft>
                <a:spcPts val="10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p:txBody>
      </p:sp>
      <p:sp>
        <p:nvSpPr>
          <p:cNvPr id="26" name=""/>
          <p:cNvSpPr/>
          <p:nvPr/>
        </p:nvSpPr>
        <p:spPr>
          <a:xfrm>
            <a:off x="1806480" y="934920"/>
            <a:ext cx="7477200" cy="916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U</a:t>
            </a:r>
            <a:r>
              <a:rPr b="0" lang="en-US" sz="1800" strike="noStrike" u="none">
                <a:solidFill>
                  <a:srgbClr val="000000"/>
                </a:solidFill>
                <a:effectLst/>
                <a:uFillTx/>
                <a:latin typeface="Arial"/>
              </a:rPr>
              <a:t>sually described in the initial section of the contract, or “Scope” may be found as singular entities throughout the contract (may also be found in back schedules on newer contracts)</a:t>
            </a:r>
            <a:endParaRPr b="0" lang="en-US" sz="18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 name="PlaceHolder 1"/>
          <p:cNvSpPr>
            <a:spLocks noGrp="1"/>
          </p:cNvSpPr>
          <p:nvPr>
            <p:ph type="title"/>
          </p:nvPr>
        </p:nvSpPr>
        <p:spPr>
          <a:xfrm>
            <a:off x="1631520" y="-360"/>
            <a:ext cx="7674120" cy="762120"/>
          </a:xfrm>
          <a:prstGeom prst="rect">
            <a:avLst/>
          </a:prstGeom>
          <a:noFill/>
          <a:ln w="0">
            <a:noFill/>
          </a:ln>
        </p:spPr>
        <p:txBody>
          <a:bodyPr lIns="90360" rIns="90360" tIns="44280" bIns="4428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6e698e"/>
                </a:solidFill>
                <a:effectLst/>
                <a:uFillTx/>
                <a:latin typeface="Arial"/>
              </a:rPr>
              <a:t>Products and Services</a:t>
            </a:r>
            <a:endParaRPr b="1" lang="en-US" sz="2100" strike="noStrike" u="none">
              <a:solidFill>
                <a:srgbClr val="6e698e"/>
              </a:solidFill>
              <a:effectLst/>
              <a:uFillTx/>
              <a:latin typeface="Arial"/>
            </a:endParaRPr>
          </a:p>
        </p:txBody>
      </p:sp>
      <p:sp>
        <p:nvSpPr>
          <p:cNvPr id="28" name=""/>
          <p:cNvSpPr/>
          <p:nvPr/>
        </p:nvSpPr>
        <p:spPr>
          <a:xfrm>
            <a:off x="1917720" y="660240"/>
            <a:ext cx="7264440" cy="61502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Times New Roman"/>
            </a:endParaRPr>
          </a:p>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21449d"/>
                </a:solidFill>
                <a:effectLst/>
                <a:uFillTx/>
                <a:latin typeface="Arial"/>
                <a:ea typeface="Times New Roman"/>
              </a:rPr>
              <a:t>Commodity Management Services: </a:t>
            </a:r>
            <a:r>
              <a:rPr b="0" lang="en-US" sz="1800" strike="noStrike" u="none">
                <a:solidFill>
                  <a:srgbClr val="000000"/>
                </a:solidFill>
                <a:effectLst/>
                <a:uFillTx/>
                <a:latin typeface="Arial"/>
                <a:ea typeface="Times New Roman"/>
              </a:rPr>
              <a:t>EES’s option to arrange for EESO’s affiliates to supply or arrange for the supply by third parties (including utilities) of the full Commodity requirements to the customer’s facilities</a:t>
            </a:r>
            <a:endParaRPr b="0" lang="en-US" sz="1800" strike="noStrike" u="none">
              <a:solidFill>
                <a:srgbClr val="000000"/>
              </a:solidFill>
              <a:effectLst/>
              <a:uFillTx/>
              <a:latin typeface="Times New Roman"/>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0000"/>
                </a:solidFill>
                <a:effectLst/>
                <a:uFillTx/>
                <a:latin typeface="Arial"/>
                <a:ea typeface="Times New Roman"/>
              </a:rPr>
              <a:t>Quebecor:</a:t>
            </a:r>
            <a:endParaRPr b="0" lang="en-US" sz="1600" strike="noStrike" u="none">
              <a:solidFill>
                <a:srgbClr val="000000"/>
              </a:solidFill>
              <a:effectLst/>
              <a:uFillTx/>
              <a:latin typeface="Times New Roman"/>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ea typeface="Times New Roman"/>
              </a:rPr>
              <a:t>EESO will perform the following Commodity Management Services in accordance with the performance standards outlined in the agreement:</a:t>
            </a:r>
            <a:endParaRPr b="0" lang="en-US" sz="1600" strike="noStrike" u="none">
              <a:solidFill>
                <a:srgbClr val="000000"/>
              </a:solidFill>
              <a:effectLst/>
              <a:uFillTx/>
              <a:latin typeface="Times New Roman"/>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ea typeface="Times New Roman"/>
              </a:rPr>
              <a:t>1.</a:t>
            </a:r>
            <a:r>
              <a:rPr b="0" lang="en-US" sz="1800" strike="noStrike" u="none">
                <a:solidFill>
                  <a:srgbClr val="000000"/>
                </a:solidFill>
                <a:effectLst/>
                <a:uFillTx/>
                <a:latin typeface="Arial"/>
                <a:ea typeface="Times New Roman"/>
              </a:rPr>
              <a:t>   </a:t>
            </a:r>
            <a:r>
              <a:rPr b="0" lang="en-US" sz="1600" strike="noStrike" u="none">
                <a:solidFill>
                  <a:srgbClr val="000000"/>
                </a:solidFill>
                <a:effectLst/>
                <a:uFillTx/>
                <a:latin typeface="Arial"/>
                <a:ea typeface="Times New Roman"/>
              </a:rPr>
              <a:t>To advise and make recommendations to each facility operator with respect to (i) the analysis of each facility operators utility bills and regulatory schemes governing commodity sales and supply to its respective facilities (ii) the negotiation of rates, tariffs or special contracts with the Utilities serving such facilities; and (iii) the coordination of each facility operators commodity service at its facilities with the applicable utilities.</a:t>
            </a:r>
            <a:endParaRPr b="0" lang="en-US" sz="1600" strike="noStrike" u="none">
              <a:solidFill>
                <a:srgbClr val="000000"/>
              </a:solidFill>
              <a:effectLst/>
              <a:uFillTx/>
              <a:latin typeface="Times New Roman"/>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ea typeface="Times New Roman"/>
              </a:rPr>
              <a:t>Usual rights - </a:t>
            </a:r>
            <a:endParaRPr b="0" lang="en-US" sz="1600" strike="noStrike" u="none">
              <a:solidFill>
                <a:srgbClr val="000000"/>
              </a:solidFill>
              <a:effectLst/>
              <a:uFillTx/>
              <a:latin typeface="Times New Roman"/>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ea typeface="Times New Roman"/>
              </a:rPr>
              <a:t>Reg switch option - option to go to market to supply at deregulation</a:t>
            </a:r>
            <a:endParaRPr b="0" lang="en-US" sz="1600" strike="noStrike" u="none">
              <a:solidFill>
                <a:srgbClr val="000000"/>
              </a:solidFill>
              <a:effectLst/>
              <a:uFillTx/>
              <a:latin typeface="Times New Roman"/>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ea typeface="Times New Roman"/>
              </a:rPr>
              <a:t>Third Party Providers - contractually obligate another company to follow load</a:t>
            </a:r>
            <a:endParaRPr b="0" lang="en-US" sz="1600" strike="noStrike" u="none">
              <a:solidFill>
                <a:srgbClr val="000000"/>
              </a:solidFill>
              <a:effectLst/>
              <a:uFillTx/>
              <a:latin typeface="Times New Roman"/>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ea typeface="Times New Roman"/>
              </a:rPr>
              <a:t>Scheduling, nomination, coordination</a:t>
            </a:r>
            <a:endParaRPr b="0" lang="en-US" sz="1600" strike="noStrike" u="none">
              <a:solidFill>
                <a:srgbClr val="000000"/>
              </a:solidFill>
              <a:effectLst/>
              <a:uFillTx/>
              <a:latin typeface="Times New Roman"/>
            </a:endParaRPr>
          </a:p>
          <a:p>
            <a:pPr>
              <a:lnSpc>
                <a:spcPct val="6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Times New Roman"/>
              </a:rPr>
              <a:t>	</a:t>
            </a:r>
            <a:endParaRPr b="0" lang="en-US" sz="11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 name="PlaceHolder 1"/>
          <p:cNvSpPr>
            <a:spLocks noGrp="1"/>
          </p:cNvSpPr>
          <p:nvPr>
            <p:ph type="title"/>
          </p:nvPr>
        </p:nvSpPr>
        <p:spPr>
          <a:xfrm>
            <a:off x="1631520" y="-360"/>
            <a:ext cx="7674120" cy="762120"/>
          </a:xfrm>
          <a:prstGeom prst="rect">
            <a:avLst/>
          </a:prstGeom>
          <a:noFill/>
          <a:ln w="0">
            <a:noFill/>
          </a:ln>
        </p:spPr>
        <p:txBody>
          <a:bodyPr lIns="90360" rIns="90360" tIns="44280" bIns="4428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6e698e"/>
                </a:solidFill>
                <a:effectLst/>
                <a:uFillTx/>
                <a:latin typeface="Arial"/>
              </a:rPr>
              <a:t>Products and Services</a:t>
            </a:r>
            <a:endParaRPr b="1" lang="en-US" sz="2100" strike="noStrike" u="none">
              <a:solidFill>
                <a:srgbClr val="6e698e"/>
              </a:solidFill>
              <a:effectLst/>
              <a:uFillTx/>
              <a:latin typeface="Arial"/>
            </a:endParaRPr>
          </a:p>
        </p:txBody>
      </p:sp>
      <p:sp>
        <p:nvSpPr>
          <p:cNvPr id="30" name=""/>
          <p:cNvSpPr/>
          <p:nvPr/>
        </p:nvSpPr>
        <p:spPr>
          <a:xfrm>
            <a:off x="1917720" y="596880"/>
            <a:ext cx="7572240" cy="6291720"/>
          </a:xfrm>
          <a:prstGeom prst="rect">
            <a:avLst/>
          </a:prstGeom>
          <a:noFill/>
          <a:ln w="0">
            <a:noFill/>
          </a:ln>
        </p:spPr>
        <p:style>
          <a:lnRef idx="0"/>
          <a:fillRef idx="0"/>
          <a:effectRef idx="0"/>
          <a:fontRef idx="minor"/>
        </p:style>
        <p:txBody>
          <a:bodyPr lIns="90000" rIns="90000" tIns="46800" bIns="46800" anchor="t">
            <a:spAutoFit/>
          </a:bodyPr>
          <a:p>
            <a:pPr marL="457200" indent="-457200">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457200" indent="-457200">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21449d"/>
                </a:solidFill>
                <a:effectLst/>
                <a:uFillTx/>
                <a:latin typeface="Arial"/>
                <a:ea typeface="Times New Roman"/>
              </a:rPr>
              <a:t>Utility Representation Services: </a:t>
            </a:r>
            <a:r>
              <a:rPr b="0" lang="en-US" sz="1800" strike="noStrike" u="none">
                <a:solidFill>
                  <a:srgbClr val="000000"/>
                </a:solidFill>
                <a:effectLst/>
                <a:uFillTx/>
                <a:latin typeface="Arial"/>
                <a:ea typeface="Times New Roman"/>
              </a:rPr>
              <a:t>A process whereby EES evaluates the policies and regulatory schemes affecting the supply and delivery of Commodity</a:t>
            </a:r>
            <a:r>
              <a:rPr b="1" lang="en-US" sz="1800" strike="noStrike" u="none">
                <a:solidFill>
                  <a:srgbClr val="21449d"/>
                </a:solidFill>
                <a:effectLst/>
                <a:uFillTx/>
                <a:latin typeface="Arial"/>
                <a:ea typeface="Times New Roman"/>
              </a:rPr>
              <a:t> </a:t>
            </a:r>
            <a:r>
              <a:rPr b="0" lang="en-US" sz="1800" strike="noStrike" u="none">
                <a:solidFill>
                  <a:srgbClr val="000000"/>
                </a:solidFill>
                <a:effectLst/>
                <a:uFillTx/>
                <a:latin typeface="Arial"/>
                <a:ea typeface="Times New Roman"/>
              </a:rPr>
              <a:t>(Savings often shared with customer)</a:t>
            </a:r>
            <a:endParaRPr b="0" lang="en-US" sz="1800" strike="noStrike" u="none">
              <a:solidFill>
                <a:srgbClr val="000000"/>
              </a:solidFill>
              <a:effectLst/>
              <a:uFillTx/>
              <a:latin typeface="Times New Roman"/>
            </a:endParaRPr>
          </a:p>
          <a:p>
            <a:pPr marL="457200" indent="-457200">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0000"/>
                </a:solidFill>
                <a:effectLst/>
                <a:uFillTx/>
                <a:latin typeface="Arial"/>
                <a:ea typeface="Times New Roman"/>
              </a:rPr>
              <a:t>Quebecor:</a:t>
            </a:r>
            <a:endParaRPr b="0" lang="en-US" sz="1600" strike="noStrike" u="none">
              <a:solidFill>
                <a:srgbClr val="000000"/>
              </a:solidFill>
              <a:effectLst/>
              <a:uFillTx/>
              <a:latin typeface="Times New Roman"/>
            </a:endParaRPr>
          </a:p>
          <a:p>
            <a:pPr marL="457200" indent="-457200">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ea typeface="Times New Roman"/>
              </a:rPr>
              <a:t>EESO will perform the following services in accordance with the performance standards outlined in this agreement</a:t>
            </a:r>
            <a:endParaRPr b="0" lang="en-US" sz="1600" strike="noStrike" u="none">
              <a:solidFill>
                <a:srgbClr val="000000"/>
              </a:solidFill>
              <a:effectLst/>
              <a:uFillTx/>
              <a:latin typeface="Times New Roman"/>
            </a:endParaRPr>
          </a:p>
          <a:p>
            <a:pPr marL="457200" indent="-457200">
              <a:lnSpc>
                <a:spcPct val="100000"/>
              </a:lnSpc>
              <a:spcBef>
                <a:spcPts val="1001"/>
              </a:spcBef>
              <a:buClr>
                <a:srgbClr val="000000"/>
              </a:buClr>
              <a:buFont typeface="Arial"/>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ea typeface="Times New Roman"/>
              </a:rPr>
              <a:t>Evaluating the policies and regulatory schemes affecting the supply and delivery of Commodity to such Facilities by the Utilities</a:t>
            </a:r>
            <a:endParaRPr b="0" lang="en-US" sz="1600" strike="noStrike" u="none">
              <a:solidFill>
                <a:srgbClr val="000000"/>
              </a:solidFill>
              <a:effectLst/>
              <a:uFillTx/>
              <a:latin typeface="Times New Roman"/>
            </a:endParaRPr>
          </a:p>
          <a:p>
            <a:pPr marL="457200" indent="-457200">
              <a:lnSpc>
                <a:spcPct val="100000"/>
              </a:lnSpc>
              <a:spcBef>
                <a:spcPts val="1001"/>
              </a:spcBef>
              <a:buClr>
                <a:srgbClr val="000000"/>
              </a:buClr>
              <a:buFont typeface="Arial"/>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ea typeface="Times New Roman"/>
              </a:rPr>
              <a:t>Analyzing existing rates, terms and conditions of Utility service to such Facilities</a:t>
            </a:r>
            <a:endParaRPr b="0" lang="en-US" sz="1600" strike="noStrike" u="none">
              <a:solidFill>
                <a:srgbClr val="000000"/>
              </a:solidFill>
              <a:effectLst/>
              <a:uFillTx/>
              <a:latin typeface="Times New Roman"/>
            </a:endParaRPr>
          </a:p>
          <a:p>
            <a:pPr marL="457200" indent="-457200">
              <a:lnSpc>
                <a:spcPct val="100000"/>
              </a:lnSpc>
              <a:spcBef>
                <a:spcPts val="1001"/>
              </a:spcBef>
              <a:buClr>
                <a:srgbClr val="000000"/>
              </a:buClr>
              <a:buFont typeface="Arial"/>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ea typeface="Times New Roman"/>
              </a:rPr>
              <a:t>To the extent practical, developing a strategy to reduce the amount charged by the Utilities serving such Facilities</a:t>
            </a:r>
            <a:endParaRPr b="0" lang="en-US" sz="1600" strike="noStrike" u="none">
              <a:solidFill>
                <a:srgbClr val="000000"/>
              </a:solidFill>
              <a:effectLst/>
              <a:uFillTx/>
              <a:latin typeface="Times New Roman"/>
            </a:endParaRPr>
          </a:p>
          <a:p>
            <a:pPr marL="457200" indent="-457200">
              <a:lnSpc>
                <a:spcPct val="100000"/>
              </a:lnSpc>
              <a:spcBef>
                <a:spcPts val="1001"/>
              </a:spcBef>
              <a:buClr>
                <a:srgbClr val="000000"/>
              </a:buClr>
              <a:buFont typeface="Arial"/>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ea typeface="Times New Roman"/>
              </a:rPr>
              <a:t>Implementing UR Projects</a:t>
            </a:r>
            <a:endParaRPr b="0" lang="en-US" sz="1600" strike="noStrike" u="none">
              <a:solidFill>
                <a:srgbClr val="000000"/>
              </a:solidFill>
              <a:effectLst/>
              <a:uFillTx/>
              <a:latin typeface="Times New Roman"/>
            </a:endParaRPr>
          </a:p>
          <a:p>
            <a:pPr marL="457200" indent="-457200">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ea typeface="Times New Roman"/>
              </a:rPr>
              <a:t>Examples:</a:t>
            </a:r>
            <a:endParaRPr b="0" lang="en-US" sz="1600" strike="noStrike" u="none">
              <a:solidFill>
                <a:srgbClr val="000000"/>
              </a:solidFill>
              <a:effectLst/>
              <a:uFillTx/>
              <a:latin typeface="Times New Roman"/>
            </a:endParaRPr>
          </a:p>
          <a:p>
            <a:pPr marL="457200" indent="-457200">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457200" indent="-457200">
              <a:lnSpc>
                <a:spcPct val="6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ea typeface="Times New Roman"/>
              </a:rPr>
              <a:t>	</a:t>
            </a:r>
            <a:r>
              <a:rPr b="0" lang="en-US" sz="1600" strike="noStrike" u="none">
                <a:solidFill>
                  <a:srgbClr val="000000"/>
                </a:solidFill>
                <a:effectLst/>
                <a:uFillTx/>
                <a:latin typeface="Arial"/>
                <a:ea typeface="Times New Roman"/>
              </a:rPr>
              <a:t>Electrical System Upgrades</a:t>
            </a:r>
            <a:r>
              <a:rPr b="0" lang="en-US" sz="1600" strike="noStrike" u="none">
                <a:solidFill>
                  <a:srgbClr val="000000"/>
                </a:solidFill>
                <a:effectLst/>
                <a:uFillTx/>
                <a:latin typeface="Arial"/>
                <a:ea typeface="Times New Roman"/>
              </a:rPr>
              <a:t>	</a:t>
            </a:r>
            <a:r>
              <a:rPr b="0" lang="en-US" sz="1600" strike="noStrike" u="none">
                <a:solidFill>
                  <a:srgbClr val="000000"/>
                </a:solidFill>
                <a:effectLst/>
                <a:uFillTx/>
                <a:latin typeface="Arial"/>
                <a:ea typeface="Times New Roman"/>
              </a:rPr>
              <a:t>Voltage Buy Ups</a:t>
            </a:r>
            <a:endParaRPr b="0" lang="en-US" sz="1600" strike="noStrike" u="none">
              <a:solidFill>
                <a:srgbClr val="000000"/>
              </a:solidFill>
              <a:effectLst/>
              <a:uFillTx/>
              <a:latin typeface="Times New Roman"/>
            </a:endParaRPr>
          </a:p>
          <a:p>
            <a:pPr marL="457200" indent="-457200">
              <a:lnSpc>
                <a:spcPct val="6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ea typeface="Times New Roman"/>
              </a:rPr>
              <a:t>	</a:t>
            </a:r>
            <a:r>
              <a:rPr b="0" lang="en-US" sz="1600" strike="noStrike" u="none">
                <a:solidFill>
                  <a:srgbClr val="000000"/>
                </a:solidFill>
                <a:effectLst/>
                <a:uFillTx/>
                <a:latin typeface="Arial"/>
                <a:ea typeface="Times New Roman"/>
              </a:rPr>
              <a:t>Power Factor Correction</a:t>
            </a:r>
            <a:r>
              <a:rPr b="0" lang="en-US" sz="1600" strike="noStrike" u="none">
                <a:solidFill>
                  <a:srgbClr val="000000"/>
                </a:solidFill>
                <a:effectLst/>
                <a:uFillTx/>
                <a:latin typeface="Arial"/>
                <a:ea typeface="Times New Roman"/>
              </a:rPr>
              <a:t>	</a:t>
            </a:r>
            <a:r>
              <a:rPr b="0" lang="en-US" sz="1600" strike="noStrike" u="none">
                <a:solidFill>
                  <a:srgbClr val="000000"/>
                </a:solidFill>
                <a:effectLst/>
                <a:uFillTx/>
                <a:latin typeface="Arial"/>
                <a:ea typeface="Times New Roman"/>
              </a:rPr>
              <a:t>	</a:t>
            </a:r>
            <a:r>
              <a:rPr b="0" lang="en-US" sz="1600" strike="noStrike" u="none">
                <a:solidFill>
                  <a:srgbClr val="000000"/>
                </a:solidFill>
                <a:effectLst/>
                <a:uFillTx/>
                <a:latin typeface="Arial"/>
                <a:ea typeface="Times New Roman"/>
              </a:rPr>
              <a:t>Peak Shaving Cogeneration</a:t>
            </a:r>
            <a:endParaRPr b="0" lang="en-US" sz="1600" strike="noStrike" u="none">
              <a:solidFill>
                <a:srgbClr val="000000"/>
              </a:solidFill>
              <a:effectLst/>
              <a:uFillTx/>
              <a:latin typeface="Times New Roman"/>
            </a:endParaRPr>
          </a:p>
          <a:p>
            <a:pPr marL="457200" indent="-457200">
              <a:lnSpc>
                <a:spcPct val="6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ea typeface="Times New Roman"/>
              </a:rPr>
              <a:t>	</a:t>
            </a:r>
            <a:r>
              <a:rPr b="0" lang="en-US" sz="1600" strike="noStrike" u="none">
                <a:solidFill>
                  <a:srgbClr val="000000"/>
                </a:solidFill>
                <a:effectLst/>
                <a:uFillTx/>
                <a:latin typeface="Arial"/>
                <a:ea typeface="Times New Roman"/>
              </a:rPr>
              <a:t>Voltage Buy Ups</a:t>
            </a:r>
            <a:r>
              <a:rPr b="0" lang="en-US" sz="1600" strike="noStrike" u="none">
                <a:solidFill>
                  <a:srgbClr val="000000"/>
                </a:solidFill>
                <a:effectLst/>
                <a:uFillTx/>
                <a:latin typeface="Arial"/>
                <a:ea typeface="Times New Roman"/>
              </a:rPr>
              <a:t>	</a:t>
            </a:r>
            <a:r>
              <a:rPr b="0" lang="en-US" sz="1600" strike="noStrike" u="none">
                <a:solidFill>
                  <a:srgbClr val="000000"/>
                </a:solidFill>
                <a:effectLst/>
                <a:uFillTx/>
                <a:latin typeface="Arial"/>
                <a:ea typeface="Times New Roman"/>
              </a:rPr>
              <a:t>	</a:t>
            </a:r>
            <a:r>
              <a:rPr b="0" lang="en-US" sz="1600" strike="noStrike" u="none">
                <a:solidFill>
                  <a:srgbClr val="000000"/>
                </a:solidFill>
                <a:effectLst/>
                <a:uFillTx/>
                <a:latin typeface="Arial"/>
                <a:ea typeface="Times New Roman"/>
              </a:rPr>
              <a:t>Power Quality Measure</a:t>
            </a:r>
            <a:endParaRPr b="0" lang="en-US" sz="1600" strike="noStrike" u="none">
              <a:solidFill>
                <a:srgbClr val="000000"/>
              </a:solidFill>
              <a:effectLst/>
              <a:uFillTx/>
              <a:latin typeface="Times New Roman"/>
            </a:endParaRPr>
          </a:p>
          <a:p>
            <a:pPr marL="457200" indent="-457200">
              <a:lnSpc>
                <a:spcPct val="6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ea typeface="Times New Roman"/>
              </a:rPr>
              <a:t>	</a:t>
            </a: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 name="PlaceHolder 1"/>
          <p:cNvSpPr>
            <a:spLocks noGrp="1"/>
          </p:cNvSpPr>
          <p:nvPr>
            <p:ph type="title"/>
          </p:nvPr>
        </p:nvSpPr>
        <p:spPr>
          <a:xfrm>
            <a:off x="1631520" y="-360"/>
            <a:ext cx="7674120" cy="762120"/>
          </a:xfrm>
          <a:prstGeom prst="rect">
            <a:avLst/>
          </a:prstGeom>
          <a:noFill/>
          <a:ln w="0">
            <a:noFill/>
          </a:ln>
        </p:spPr>
        <p:txBody>
          <a:bodyPr lIns="90360" rIns="90360" tIns="44280" bIns="4428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6e698e"/>
                </a:solidFill>
                <a:effectLst/>
                <a:uFillTx/>
                <a:latin typeface="Arial"/>
              </a:rPr>
              <a:t>Products and Services</a:t>
            </a:r>
            <a:endParaRPr b="1" lang="en-US" sz="2100" strike="noStrike" u="none">
              <a:solidFill>
                <a:srgbClr val="6e698e"/>
              </a:solidFill>
              <a:effectLst/>
              <a:uFillTx/>
              <a:latin typeface="Arial"/>
            </a:endParaRPr>
          </a:p>
        </p:txBody>
      </p:sp>
      <p:sp>
        <p:nvSpPr>
          <p:cNvPr id="32" name=""/>
          <p:cNvSpPr/>
          <p:nvPr/>
        </p:nvSpPr>
        <p:spPr>
          <a:xfrm>
            <a:off x="1803240" y="977760"/>
            <a:ext cx="7959960" cy="6153840"/>
          </a:xfrm>
          <a:prstGeom prst="rect">
            <a:avLst/>
          </a:prstGeom>
          <a:noFill/>
          <a:ln w="0">
            <a:noFill/>
          </a:ln>
        </p:spPr>
        <p:style>
          <a:lnRef idx="0"/>
          <a:fillRef idx="0"/>
          <a:effectRef idx="0"/>
          <a:fontRef idx="minor"/>
        </p:style>
        <p:txBody>
          <a:bodyPr lIns="90000" rIns="90000" tIns="46800" bIns="46800" anchor="t">
            <a:spAutoFit/>
          </a:bodyPr>
          <a:p>
            <a:pPr marL="457200" indent="-457200">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21449d"/>
                </a:solidFill>
                <a:effectLst/>
                <a:uFillTx/>
                <a:latin typeface="Arial"/>
                <a:ea typeface="Times New Roman"/>
              </a:rPr>
              <a:t>Construction/Project Services Services:</a:t>
            </a:r>
            <a:r>
              <a:rPr b="0" lang="en-US" sz="1800" strike="noStrike" u="none">
                <a:solidFill>
                  <a:srgbClr val="21449d"/>
                </a:solidFill>
                <a:effectLst/>
                <a:uFillTx/>
                <a:latin typeface="Arial"/>
                <a:ea typeface="Times New Roman"/>
              </a:rPr>
              <a:t> </a:t>
            </a:r>
            <a:r>
              <a:rPr b="0" lang="en-US" sz="1800" strike="noStrike" u="none">
                <a:solidFill>
                  <a:srgbClr val="000000"/>
                </a:solidFill>
                <a:effectLst/>
                <a:uFillTx/>
                <a:latin typeface="Arial"/>
                <a:ea typeface="Times New Roman"/>
              </a:rPr>
              <a:t>The management and design of energy infrastructure projects</a:t>
            </a:r>
            <a:endParaRPr b="0" lang="en-US" sz="1800" strike="noStrike" u="none">
              <a:solidFill>
                <a:srgbClr val="000000"/>
              </a:solidFill>
              <a:effectLst/>
              <a:uFillTx/>
              <a:latin typeface="Times New Roman"/>
            </a:endParaRPr>
          </a:p>
          <a:p>
            <a:pPr marL="457200" indent="-457200">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Times New Roman"/>
              </a:rPr>
              <a:t>Project Types-</a:t>
            </a:r>
            <a:endParaRPr b="0" lang="en-US" sz="1400" strike="noStrike" u="none">
              <a:solidFill>
                <a:srgbClr val="000000"/>
              </a:solidFill>
              <a:effectLst/>
              <a:uFillTx/>
              <a:latin typeface="Times New Roman"/>
            </a:endParaRPr>
          </a:p>
          <a:p>
            <a:pPr marL="457200" indent="-457200">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Times New Roman"/>
              </a:rPr>
              <a:t>         Variable Speed Drive Applications</a:t>
            </a:r>
            <a:endParaRPr b="0" lang="en-US" sz="1400" strike="noStrike" u="none">
              <a:solidFill>
                <a:srgbClr val="000000"/>
              </a:solidFill>
              <a:effectLst/>
              <a:uFillTx/>
              <a:latin typeface="Times New Roman"/>
            </a:endParaRPr>
          </a:p>
          <a:p>
            <a:pPr marL="457200" indent="-457200">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Times New Roman"/>
              </a:rPr>
              <a:t>         Cooling Towers</a:t>
            </a:r>
            <a:endParaRPr b="0" lang="en-US" sz="1400" strike="noStrike" u="none">
              <a:solidFill>
                <a:srgbClr val="000000"/>
              </a:solidFill>
              <a:effectLst/>
              <a:uFillTx/>
              <a:latin typeface="Times New Roman"/>
            </a:endParaRPr>
          </a:p>
          <a:p>
            <a:pPr marL="457200" indent="-457200">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Times New Roman"/>
              </a:rPr>
              <a:t>         Cooling System Upgrades</a:t>
            </a:r>
            <a:endParaRPr b="0" lang="en-US" sz="1400" strike="noStrike" u="none">
              <a:solidFill>
                <a:srgbClr val="000000"/>
              </a:solidFill>
              <a:effectLst/>
              <a:uFillTx/>
              <a:latin typeface="Times New Roman"/>
            </a:endParaRPr>
          </a:p>
          <a:p>
            <a:pPr marL="457200" indent="-457200">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Times New Roman"/>
              </a:rPr>
              <a:t>         Chiller Replacements</a:t>
            </a:r>
            <a:endParaRPr b="0" lang="en-US" sz="1400" strike="noStrike" u="none">
              <a:solidFill>
                <a:srgbClr val="000000"/>
              </a:solidFill>
              <a:effectLst/>
              <a:uFillTx/>
              <a:latin typeface="Times New Roman"/>
            </a:endParaRPr>
          </a:p>
          <a:p>
            <a:pPr marL="457200" indent="-457200">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400" strike="noStrike" u="none">
                <a:solidFill>
                  <a:srgbClr val="000000"/>
                </a:solidFill>
                <a:effectLst/>
                <a:uFillTx/>
                <a:latin typeface="Arial"/>
                <a:ea typeface="Times New Roman"/>
              </a:rPr>
              <a:t>Heating System Upgrades/Replacements</a:t>
            </a:r>
            <a:endParaRPr b="0" lang="en-US" sz="1400" strike="noStrike" u="none">
              <a:solidFill>
                <a:srgbClr val="000000"/>
              </a:solidFill>
              <a:effectLst/>
              <a:uFillTx/>
              <a:latin typeface="Times New Roman"/>
            </a:endParaRPr>
          </a:p>
          <a:p>
            <a:pPr marL="457200" indent="-457200">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Times New Roman"/>
              </a:rPr>
              <a:t>          Boiler Burner Replacement</a:t>
            </a:r>
            <a:endParaRPr b="0" lang="en-US" sz="1400" strike="noStrike" u="none">
              <a:solidFill>
                <a:srgbClr val="000000"/>
              </a:solidFill>
              <a:effectLst/>
              <a:uFillTx/>
              <a:latin typeface="Times New Roman"/>
            </a:endParaRPr>
          </a:p>
          <a:p>
            <a:pPr marL="457200" indent="-457200">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Times New Roman"/>
              </a:rPr>
              <a:t>          Lighting System Upgrades/Replacements</a:t>
            </a:r>
            <a:endParaRPr b="0" lang="en-US" sz="1400" strike="noStrike" u="none">
              <a:solidFill>
                <a:srgbClr val="000000"/>
              </a:solidFill>
              <a:effectLst/>
              <a:uFillTx/>
              <a:latin typeface="Times New Roman"/>
            </a:endParaRPr>
          </a:p>
          <a:p>
            <a:pPr marL="457200" indent="-457200">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Times New Roman"/>
              </a:rPr>
              <a:t>          Fixture Retrofits/Replacement</a:t>
            </a:r>
            <a:endParaRPr b="0" lang="en-US" sz="1400" strike="noStrike" u="none">
              <a:solidFill>
                <a:srgbClr val="000000"/>
              </a:solidFill>
              <a:effectLst/>
              <a:uFillTx/>
              <a:latin typeface="Times New Roman"/>
            </a:endParaRPr>
          </a:p>
          <a:p>
            <a:pPr marL="457200" indent="-457200">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Times New Roman"/>
              </a:rPr>
              <a:t> </a:t>
            </a:r>
            <a:r>
              <a:rPr b="0" i="1" lang="en-US" sz="1400" strike="noStrike" u="none">
                <a:solidFill>
                  <a:srgbClr val="000000"/>
                </a:solidFill>
                <a:effectLst/>
                <a:uFillTx/>
                <a:latin typeface="Arial"/>
                <a:ea typeface="Times New Roman"/>
              </a:rPr>
              <a:t>Building Envelope Upgrades</a:t>
            </a:r>
            <a:endParaRPr b="0" lang="en-US" sz="1400" strike="noStrike" u="none">
              <a:solidFill>
                <a:srgbClr val="000000"/>
              </a:solidFill>
              <a:effectLst/>
              <a:uFillTx/>
              <a:latin typeface="Times New Roman"/>
            </a:endParaRPr>
          </a:p>
          <a:p>
            <a:pPr marL="457200" indent="-457200">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Times New Roman"/>
              </a:rPr>
              <a:t> </a:t>
            </a:r>
            <a:r>
              <a:rPr b="0" i="1" lang="en-US" sz="1400" strike="noStrike" u="none">
                <a:solidFill>
                  <a:srgbClr val="000000"/>
                </a:solidFill>
                <a:effectLst/>
                <a:uFillTx/>
                <a:latin typeface="Arial"/>
                <a:ea typeface="Times New Roman"/>
              </a:rPr>
              <a:t>Window Replacement</a:t>
            </a:r>
            <a:endParaRPr b="0" lang="en-US" sz="1400" strike="noStrike" u="none">
              <a:solidFill>
                <a:srgbClr val="000000"/>
              </a:solidFill>
              <a:effectLst/>
              <a:uFillTx/>
              <a:latin typeface="Times New Roman"/>
            </a:endParaRPr>
          </a:p>
          <a:p>
            <a:pPr marL="457200" indent="-457200">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0000"/>
                </a:solidFill>
                <a:effectLst/>
                <a:uFillTx/>
                <a:latin typeface="Arial"/>
                <a:ea typeface="Times New Roman"/>
              </a:rPr>
              <a:t>Quebecor: </a:t>
            </a:r>
            <a:endParaRPr b="0" lang="en-US" sz="1400" strike="noStrike" u="none">
              <a:solidFill>
                <a:srgbClr val="000000"/>
              </a:solidFill>
              <a:effectLst/>
              <a:uFillTx/>
              <a:latin typeface="Times New Roman"/>
            </a:endParaRPr>
          </a:p>
          <a:p>
            <a:pPr marL="457200" indent="-457200">
              <a:lnSpc>
                <a:spcPct val="100000"/>
              </a:lnSpc>
              <a:spcBef>
                <a:spcPts val="876"/>
              </a:spcBef>
              <a:buClr>
                <a:srgbClr val="000000"/>
              </a:buClr>
              <a:buFont typeface="Arial"/>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Times New Roman"/>
              </a:rPr>
              <a:t>Approved Projects-EESO will have the right and option (but no obligation) to design and construct any one or more energy project-types set forth… ..</a:t>
            </a:r>
            <a:endParaRPr b="0" lang="en-US" sz="1400" strike="noStrike" u="none">
              <a:solidFill>
                <a:srgbClr val="000000"/>
              </a:solidFill>
              <a:effectLst/>
              <a:uFillTx/>
              <a:latin typeface="Times New Roman"/>
            </a:endParaRPr>
          </a:p>
          <a:p>
            <a:pPr marL="457200" indent="-457200">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Times New Roman"/>
              </a:rPr>
              <a:t>Additional Efficiency Projects-EESO may, at it’s own expense, investigate and evaluate the feasibility of implementing at one or more Facilities certain projects involving each relevant ... production processes, including the energy project types</a:t>
            </a:r>
            <a:endParaRPr b="0" lang="en-US" sz="1400" strike="noStrike" u="none">
              <a:solidFill>
                <a:srgbClr val="000000"/>
              </a:solidFill>
              <a:effectLst/>
              <a:uFillTx/>
              <a:latin typeface="Times New Roman"/>
            </a:endParaRPr>
          </a:p>
          <a:p>
            <a:pPr marL="457200" indent="-457200">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Times New Roman"/>
              </a:rPr>
              <a:t>	</a:t>
            </a:r>
            <a:endParaRPr b="0" lang="en-US" sz="1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 name="PlaceHolder 1"/>
          <p:cNvSpPr>
            <a:spLocks noGrp="1"/>
          </p:cNvSpPr>
          <p:nvPr>
            <p:ph type="title"/>
          </p:nvPr>
        </p:nvSpPr>
        <p:spPr>
          <a:xfrm>
            <a:off x="1047240" y="37800"/>
            <a:ext cx="7674120" cy="762120"/>
          </a:xfrm>
          <a:prstGeom prst="rect">
            <a:avLst/>
          </a:prstGeom>
          <a:noFill/>
          <a:ln w="0">
            <a:noFill/>
          </a:ln>
        </p:spPr>
        <p:txBody>
          <a:bodyPr lIns="90360" rIns="90360" tIns="44280" bIns="4428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6e698e"/>
                </a:solidFill>
                <a:effectLst/>
                <a:uFillTx/>
                <a:latin typeface="Arial"/>
              </a:rPr>
              <a:t>Products and Services (Capital Funding)</a:t>
            </a:r>
            <a:endParaRPr b="1" lang="en-US" sz="2100" strike="noStrike" u="none">
              <a:solidFill>
                <a:srgbClr val="6e698e"/>
              </a:solidFill>
              <a:effectLst/>
              <a:uFillTx/>
              <a:latin typeface="Arial"/>
            </a:endParaRPr>
          </a:p>
        </p:txBody>
      </p:sp>
      <p:sp>
        <p:nvSpPr>
          <p:cNvPr id="34" name="PlaceHolder 2"/>
          <p:cNvSpPr>
            <a:spLocks noGrp="1"/>
          </p:cNvSpPr>
          <p:nvPr>
            <p:ph/>
          </p:nvPr>
        </p:nvSpPr>
        <p:spPr>
          <a:xfrm>
            <a:off x="1047600" y="1117080"/>
            <a:ext cx="7801200" cy="5131080"/>
          </a:xfrm>
          <a:prstGeom prst="rect">
            <a:avLst/>
          </a:prstGeom>
          <a:noFill/>
          <a:ln w="0">
            <a:noFill/>
          </a:ln>
        </p:spPr>
        <p:txBody>
          <a:bodyPr lIns="90360" rIns="90360" tIns="44280" bIns="44280" anchor="t">
            <a:normAutofit/>
          </a:bodyPr>
          <a:p>
            <a:pPr indent="0">
              <a:spcAft>
                <a:spcPts val="112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21449d"/>
                </a:solidFill>
                <a:effectLst/>
                <a:uFillTx/>
                <a:latin typeface="Arial"/>
              </a:rPr>
              <a:t>Construction Services - Capital Funding</a:t>
            </a:r>
            <a:endParaRPr b="0" lang="en-US" sz="1800" strike="noStrike" u="none">
              <a:solidFill>
                <a:srgbClr val="000000"/>
              </a:solidFill>
              <a:effectLst/>
              <a:uFillTx/>
              <a:latin typeface="Arial"/>
            </a:endParaRPr>
          </a:p>
          <a:p>
            <a:pPr>
              <a:spcAft>
                <a:spcPts val="1001"/>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Enron pays 100%, receives</a:t>
            </a:r>
            <a:endParaRPr b="0" lang="en-US" sz="1600" strike="noStrike" u="none">
              <a:solidFill>
                <a:srgbClr val="000000"/>
              </a:solidFill>
              <a:effectLst/>
              <a:uFillTx/>
              <a:latin typeface="Arial"/>
            </a:endParaRPr>
          </a:p>
          <a:p>
            <a:pPr lvl="1" marL="455760" indent="-230400">
              <a:spcAft>
                <a:spcPts val="499"/>
              </a:spcAft>
              <a:buClr>
                <a:srgbClr val="6e698e"/>
              </a:buClr>
              <a:buSzPct val="75000"/>
              <a:buFont typeface="Marlett"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100% of savings either based upon stipulated (agreed upon) volumes (Quebecor) or reduction in volumes purchased (Simon, volumetric baseline transactions)</a:t>
            </a:r>
            <a:endParaRPr b="0" lang="en-US" sz="1600" strike="noStrike" u="none">
              <a:solidFill>
                <a:srgbClr val="000000"/>
              </a:solidFill>
              <a:effectLst/>
              <a:uFillTx/>
              <a:latin typeface="Arial"/>
            </a:endParaRPr>
          </a:p>
          <a:p>
            <a:pPr lvl="1" marL="455760" indent="-230400">
              <a:spcAft>
                <a:spcPts val="499"/>
              </a:spcAft>
              <a:buClr>
                <a:srgbClr val="6e698e"/>
              </a:buClr>
              <a:buSzPct val="75000"/>
              <a:buFont typeface="Marlett"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Split percentage of shared savings after capital cost recovery (JCP)</a:t>
            </a:r>
            <a:endParaRPr b="0" lang="en-US" sz="1600" strike="noStrike" u="none">
              <a:solidFill>
                <a:srgbClr val="000000"/>
              </a:solidFill>
              <a:effectLst/>
              <a:uFillTx/>
              <a:latin typeface="Arial"/>
            </a:endParaRPr>
          </a:p>
          <a:p>
            <a:pPr>
              <a:spcAft>
                <a:spcPts val="1001"/>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Customer pays 0% - 100% of capital, receives a % of the savings</a:t>
            </a:r>
            <a:endParaRPr b="0" lang="en-US" sz="1600" strike="noStrike" u="none">
              <a:solidFill>
                <a:srgbClr val="000000"/>
              </a:solidFill>
              <a:effectLst/>
              <a:uFillTx/>
              <a:latin typeface="Arial"/>
            </a:endParaRPr>
          </a:p>
          <a:p>
            <a:pPr lvl="1" marL="455760" indent="-230400">
              <a:spcAft>
                <a:spcPts val="499"/>
              </a:spcAft>
              <a:buClr>
                <a:srgbClr val="6e698e"/>
              </a:buClr>
              <a:buSzPct val="75000"/>
              <a:buFont typeface="Marlett"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JCP allows customer to fund and receive capital + cost of funds and high % of the savings above the capital costs</a:t>
            </a:r>
            <a:endParaRPr b="0" lang="en-US" sz="1600" strike="noStrike" u="none">
              <a:solidFill>
                <a:srgbClr val="000000"/>
              </a:solidFill>
              <a:effectLst/>
              <a:uFillTx/>
              <a:latin typeface="Arial"/>
            </a:endParaRPr>
          </a:p>
          <a:p>
            <a:pPr lvl="1" marL="455760" indent="-230400">
              <a:spcAft>
                <a:spcPts val="499"/>
              </a:spcAft>
              <a:buClr>
                <a:srgbClr val="6e698e"/>
              </a:buClr>
              <a:buSzPct val="75000"/>
              <a:buFont typeface="Marlett"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Simon did allow customer to participate in a piece of the capital funding and receive a portion of the savings (Enron bought option out in 1st )</a:t>
            </a:r>
            <a:endParaRPr b="0" lang="en-US" sz="1600" strike="noStrike" u="none">
              <a:solidFill>
                <a:srgbClr val="000000"/>
              </a:solidFill>
              <a:effectLst/>
              <a:uFillTx/>
              <a:latin typeface="Arial"/>
            </a:endParaRPr>
          </a:p>
          <a:p>
            <a:pPr lvl="1" marL="455760" indent="0">
              <a:spcAft>
                <a:spcPts val="499"/>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a:spcAft>
                <a:spcPts val="1001"/>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Master Lease Agreements - Owens, Penneys</a:t>
            </a:r>
            <a:endParaRPr b="0" lang="en-US" sz="1600" strike="noStrike" u="none">
              <a:solidFill>
                <a:srgbClr val="000000"/>
              </a:solidFill>
              <a:effectLst/>
              <a:uFillTx/>
              <a:latin typeface="Arial"/>
            </a:endParaRPr>
          </a:p>
          <a:p>
            <a:pPr indent="0">
              <a:spcAft>
                <a:spcPts val="1001"/>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indent="0">
              <a:spcAft>
                <a:spcPts val="10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endParaRPr b="0" lang="en-US" sz="1600" strike="noStrike" u="none">
              <a:solidFill>
                <a:srgbClr val="000000"/>
              </a:solidFill>
              <a:effectLst/>
              <a:uFillTx/>
              <a:latin typeface="Arial"/>
            </a:endParaRPr>
          </a:p>
          <a:p>
            <a:pPr indent="0">
              <a:spcAft>
                <a:spcPts val="10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 name="PlaceHolder 1"/>
          <p:cNvSpPr>
            <a:spLocks noGrp="1"/>
          </p:cNvSpPr>
          <p:nvPr>
            <p:ph type="title"/>
          </p:nvPr>
        </p:nvSpPr>
        <p:spPr>
          <a:xfrm>
            <a:off x="1631520" y="-360"/>
            <a:ext cx="7674120" cy="762120"/>
          </a:xfrm>
          <a:prstGeom prst="rect">
            <a:avLst/>
          </a:prstGeom>
          <a:noFill/>
          <a:ln w="0">
            <a:noFill/>
          </a:ln>
        </p:spPr>
        <p:txBody>
          <a:bodyPr lIns="90360" rIns="90360" tIns="44280" bIns="4428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6e698e"/>
                </a:solidFill>
                <a:effectLst/>
                <a:uFillTx/>
                <a:latin typeface="Arial"/>
              </a:rPr>
              <a:t>Products and Services</a:t>
            </a:r>
            <a:endParaRPr b="1" lang="en-US" sz="2100" strike="noStrike" u="none">
              <a:solidFill>
                <a:srgbClr val="6e698e"/>
              </a:solidFill>
              <a:effectLst/>
              <a:uFillTx/>
              <a:latin typeface="Arial"/>
            </a:endParaRPr>
          </a:p>
        </p:txBody>
      </p:sp>
      <p:sp>
        <p:nvSpPr>
          <p:cNvPr id="36" name=""/>
          <p:cNvSpPr/>
          <p:nvPr/>
        </p:nvSpPr>
        <p:spPr>
          <a:xfrm>
            <a:off x="2044800" y="914400"/>
            <a:ext cx="6527880" cy="4413240"/>
          </a:xfrm>
          <a:prstGeom prst="rect">
            <a:avLst/>
          </a:prstGeom>
          <a:noFill/>
          <a:ln w="0">
            <a:noFill/>
          </a:ln>
        </p:spPr>
        <p:style>
          <a:lnRef idx="0"/>
          <a:fillRef idx="0"/>
          <a:effectRef idx="0"/>
          <a:fontRef idx="minor"/>
        </p:style>
        <p:txBody>
          <a:bodyPr lIns="90000" rIns="90000" tIns="46800" bIns="46800" anchor="t">
            <a:spAutoFit/>
          </a:bodyPr>
          <a:p>
            <a:pPr marL="457200" indent="-457200">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21449d"/>
                </a:solidFill>
                <a:effectLst/>
                <a:uFillTx/>
                <a:latin typeface="Arial"/>
                <a:ea typeface="Times New Roman"/>
              </a:rPr>
              <a:t>Facilities Management:</a:t>
            </a:r>
            <a:r>
              <a:rPr b="0" lang="en-US" sz="1800" strike="noStrike" u="none">
                <a:solidFill>
                  <a:srgbClr val="000000"/>
                </a:solidFill>
                <a:effectLst/>
                <a:uFillTx/>
                <a:latin typeface="Arial"/>
                <a:ea typeface="Times New Roman"/>
              </a:rPr>
              <a:t> Services provided in the delivery of “routine” general maintenance and upkeep</a:t>
            </a:r>
            <a:endParaRPr b="0" lang="en-US" sz="1800" strike="noStrike" u="none">
              <a:solidFill>
                <a:srgbClr val="000000"/>
              </a:solidFill>
              <a:effectLst/>
              <a:uFillTx/>
              <a:latin typeface="Times New Roman"/>
            </a:endParaRPr>
          </a:p>
          <a:p>
            <a:pPr marL="457200" indent="-457200">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0000"/>
                </a:solidFill>
                <a:effectLst/>
                <a:uFillTx/>
                <a:latin typeface="Arial"/>
                <a:ea typeface="Times New Roman"/>
              </a:rPr>
              <a:t>Infomart:</a:t>
            </a:r>
            <a:r>
              <a:rPr b="0" lang="en-US" sz="1600" strike="noStrike" u="none">
                <a:solidFill>
                  <a:srgbClr val="000000"/>
                </a:solidFill>
                <a:effectLst/>
                <a:uFillTx/>
                <a:latin typeface="Arial"/>
                <a:ea typeface="Times New Roman"/>
              </a:rPr>
              <a:t> </a:t>
            </a:r>
            <a:endParaRPr b="0" lang="en-US" sz="1600" strike="noStrike" u="none">
              <a:solidFill>
                <a:srgbClr val="000000"/>
              </a:solidFill>
              <a:effectLst/>
              <a:uFillTx/>
              <a:latin typeface="Times New Roman"/>
            </a:endParaRPr>
          </a:p>
          <a:p>
            <a:pPr marL="457200" indent="-457200">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ea typeface="Times New Roman"/>
              </a:rPr>
              <a:t>EESO will perform the following services in accordance with the performance standards outlined in the agreement:</a:t>
            </a:r>
            <a:endParaRPr b="0" lang="en-US" sz="1600" strike="noStrike" u="none">
              <a:solidFill>
                <a:srgbClr val="000000"/>
              </a:solidFill>
              <a:effectLst/>
              <a:uFillTx/>
              <a:latin typeface="Times New Roman"/>
            </a:endParaRPr>
          </a:p>
          <a:p>
            <a:pPr marL="457200" indent="-457200">
              <a:lnSpc>
                <a:spcPct val="90000"/>
              </a:lnSpc>
              <a:spcBef>
                <a:spcPts val="1001"/>
              </a:spcBef>
              <a:buClr>
                <a:srgbClr val="000000"/>
              </a:buClr>
              <a:buFont typeface="Arial"/>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ea typeface="Times New Roman"/>
              </a:rPr>
              <a:t>A periodic scheduled preventative maintenance program that will test, operate, maintain, repair and keep in good order and operating condition (reasonable wear and tear expected) all of the mechanical, electrical and plumbing equipment for the systems listed in Section B.</a:t>
            </a:r>
            <a:endParaRPr b="0" lang="en-US" sz="1600" strike="noStrike" u="none">
              <a:solidFill>
                <a:srgbClr val="000000"/>
              </a:solidFill>
              <a:effectLst/>
              <a:uFillTx/>
              <a:latin typeface="Times New Roman"/>
            </a:endParaRPr>
          </a:p>
          <a:p>
            <a:pPr marL="457200" indent="-457200">
              <a:lnSpc>
                <a:spcPct val="90000"/>
              </a:lnSpc>
              <a:spcBef>
                <a:spcPts val="1001"/>
              </a:spcBef>
              <a:buClr>
                <a:srgbClr val="000000"/>
              </a:buClr>
              <a:buFont typeface="Arial"/>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ea typeface="Times New Roman"/>
              </a:rPr>
              <a:t>Management of all subcontracts pertaining to the operations and maintenance of the facility</a:t>
            </a:r>
            <a:endParaRPr b="0" lang="en-US" sz="1600" strike="noStrike" u="none">
              <a:solidFill>
                <a:srgbClr val="000000"/>
              </a:solidFill>
              <a:effectLst/>
              <a:uFillTx/>
              <a:latin typeface="Times New Roman"/>
            </a:endParaRPr>
          </a:p>
          <a:p>
            <a:pPr marL="457200" indent="-457200">
              <a:lnSpc>
                <a:spcPct val="90000"/>
              </a:lnSpc>
              <a:spcBef>
                <a:spcPts val="1001"/>
              </a:spcBef>
              <a:buClr>
                <a:srgbClr val="000000"/>
              </a:buClr>
              <a:buFont typeface="Arial"/>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ea typeface="Times New Roman"/>
              </a:rPr>
              <a:t>Inventory control for facility consumables and parts</a:t>
            </a:r>
            <a:endParaRPr b="0" lang="en-US" sz="1600" strike="noStrike" u="none">
              <a:solidFill>
                <a:srgbClr val="000000"/>
              </a:solidFill>
              <a:effectLst/>
              <a:uFillTx/>
              <a:latin typeface="Times New Roman"/>
            </a:endParaRPr>
          </a:p>
          <a:p>
            <a:pPr marL="457200" indent="-457200">
              <a:lnSpc>
                <a:spcPct val="90000"/>
              </a:lnSpc>
              <a:spcBef>
                <a:spcPts val="1001"/>
              </a:spcBef>
              <a:buClr>
                <a:srgbClr val="000000"/>
              </a:buClr>
              <a:buFont typeface="Arial"/>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457200" indent="-457200">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1631520" y="-360"/>
            <a:ext cx="7674120" cy="762120"/>
          </a:xfrm>
          <a:prstGeom prst="rect">
            <a:avLst/>
          </a:prstGeom>
          <a:noFill/>
          <a:ln w="0">
            <a:noFill/>
          </a:ln>
        </p:spPr>
        <p:txBody>
          <a:bodyPr lIns="90360" rIns="90360" tIns="44280" bIns="4428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6e698e"/>
                </a:solidFill>
                <a:effectLst/>
                <a:uFillTx/>
                <a:latin typeface="Arial"/>
              </a:rPr>
              <a:t>Products and Services</a:t>
            </a:r>
            <a:endParaRPr b="1" lang="en-US" sz="2100" strike="noStrike" u="none">
              <a:solidFill>
                <a:srgbClr val="6e698e"/>
              </a:solidFill>
              <a:effectLst/>
              <a:uFillTx/>
              <a:latin typeface="Arial"/>
            </a:endParaRPr>
          </a:p>
        </p:txBody>
      </p:sp>
      <p:sp>
        <p:nvSpPr>
          <p:cNvPr id="38" name=""/>
          <p:cNvSpPr/>
          <p:nvPr/>
        </p:nvSpPr>
        <p:spPr>
          <a:xfrm>
            <a:off x="1866960" y="990720"/>
            <a:ext cx="7594560" cy="49464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21449d"/>
                </a:solidFill>
                <a:effectLst/>
                <a:uFillTx/>
                <a:latin typeface="Arial"/>
                <a:ea typeface="Times New Roman"/>
              </a:rPr>
              <a:t>Operations and Maintenance:</a:t>
            </a:r>
            <a:r>
              <a:rPr b="1" lang="en-US" sz="1800" strike="noStrike" u="none">
                <a:solidFill>
                  <a:srgbClr val="000000"/>
                </a:solidFill>
                <a:effectLst/>
                <a:uFillTx/>
                <a:latin typeface="Arial"/>
                <a:ea typeface="Times New Roman"/>
              </a:rPr>
              <a:t> </a:t>
            </a:r>
            <a:endParaRPr b="0" lang="en-US" sz="1800" strike="noStrike" u="none">
              <a:solidFill>
                <a:srgbClr val="000000"/>
              </a:solidFill>
              <a:effectLst/>
              <a:uFillTx/>
              <a:latin typeface="Times New Roman"/>
            </a:endParaRPr>
          </a:p>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ea typeface="Times New Roman"/>
              </a:rPr>
              <a:t>Usually only “energy assets” -</a:t>
            </a:r>
            <a:r>
              <a:rPr b="1" lang="en-US" sz="1800" strike="noStrike" u="none">
                <a:solidFill>
                  <a:srgbClr val="000000"/>
                </a:solidFill>
                <a:effectLst/>
                <a:uFillTx/>
                <a:latin typeface="Arial"/>
                <a:ea typeface="Times New Roman"/>
              </a:rPr>
              <a:t> </a:t>
            </a:r>
            <a:r>
              <a:rPr b="0" lang="en-US" sz="1800" strike="noStrike" u="none">
                <a:solidFill>
                  <a:srgbClr val="000000"/>
                </a:solidFill>
                <a:effectLst/>
                <a:uFillTx/>
                <a:latin typeface="Arial"/>
                <a:ea typeface="Times New Roman"/>
              </a:rPr>
              <a:t>O&amp;M refers to the maintenance of the hard assets behind delivering energy to a specified area and the productivity of those assets</a:t>
            </a:r>
            <a:endParaRPr b="0" lang="en-US" sz="1800" strike="noStrike" u="none">
              <a:solidFill>
                <a:srgbClr val="000000"/>
              </a:solidFill>
              <a:effectLst/>
              <a:uFillTx/>
              <a:latin typeface="Times New Roman"/>
            </a:endParaRPr>
          </a:p>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ea typeface="Times New Roman"/>
              </a:rPr>
              <a:t>May require usage of preferred or restricted vendors</a:t>
            </a:r>
            <a:endParaRPr b="0" lang="en-US" sz="1800" strike="noStrike" u="none">
              <a:solidFill>
                <a:srgbClr val="000000"/>
              </a:solidFill>
              <a:effectLst/>
              <a:uFillTx/>
              <a:latin typeface="Times New Roman"/>
            </a:endParaRPr>
          </a:p>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ea typeface="Times New Roman"/>
              </a:rPr>
              <a:t>Savings can be achieved through combination with other services</a:t>
            </a:r>
            <a:endParaRPr b="0" lang="en-US" sz="1800" strike="noStrike" u="none">
              <a:solidFill>
                <a:srgbClr val="000000"/>
              </a:solidFill>
              <a:effectLst/>
              <a:uFillTx/>
              <a:latin typeface="Times New Roman"/>
            </a:endParaRPr>
          </a:p>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ea typeface="Times New Roman"/>
              </a:rPr>
              <a:t>	</a:t>
            </a:r>
            <a:r>
              <a:rPr b="0" lang="en-US" sz="1800" strike="noStrike" u="none">
                <a:solidFill>
                  <a:srgbClr val="000000"/>
                </a:solidFill>
                <a:effectLst/>
                <a:uFillTx/>
                <a:latin typeface="Arial"/>
                <a:ea typeface="Times New Roman"/>
              </a:rPr>
              <a:t>DSM and O &amp; M - cheaper maintenance due to updated assets</a:t>
            </a:r>
            <a:endParaRPr b="0" lang="en-US" sz="1800" strike="noStrike" u="none">
              <a:solidFill>
                <a:srgbClr val="000000"/>
              </a:solidFill>
              <a:effectLst/>
              <a:uFillTx/>
              <a:latin typeface="Times New Roman"/>
            </a:endParaRPr>
          </a:p>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ea typeface="Times New Roman"/>
              </a:rPr>
              <a:t>	</a:t>
            </a:r>
            <a:r>
              <a:rPr b="0" lang="en-US" sz="1800" strike="noStrike" u="none">
                <a:solidFill>
                  <a:srgbClr val="000000"/>
                </a:solidFill>
                <a:effectLst/>
                <a:uFillTx/>
                <a:latin typeface="Arial"/>
                <a:ea typeface="Times New Roman"/>
              </a:rPr>
              <a:t>Commodity &amp; O &amp; M - Consumption risk reduced by controlling </a:t>
            </a:r>
            <a:r>
              <a:rPr b="0" lang="en-US" sz="1800" strike="noStrike" u="none">
                <a:solidFill>
                  <a:srgbClr val="000000"/>
                </a:solidFill>
                <a:effectLst/>
                <a:uFillTx/>
                <a:latin typeface="Arial"/>
                <a:ea typeface="Times New Roman"/>
              </a:rPr>
              <a:t>	</a:t>
            </a:r>
            <a:r>
              <a:rPr b="0" lang="en-US" sz="1800" strike="noStrike" u="none">
                <a:solidFill>
                  <a:srgbClr val="000000"/>
                </a:solidFill>
                <a:effectLst/>
                <a:uFillTx/>
                <a:latin typeface="Arial"/>
                <a:ea typeface="Times New Roman"/>
              </a:rPr>
              <a:t>the operations of the asset</a:t>
            </a:r>
            <a:endParaRPr b="0" lang="en-US" sz="1800" strike="noStrike" u="none">
              <a:solidFill>
                <a:srgbClr val="000000"/>
              </a:solidFill>
              <a:effectLst/>
              <a:uFillTx/>
              <a:latin typeface="Times New Roman"/>
            </a:endParaRPr>
          </a:p>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37052</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1999-01-26T07:43:50Z</dcterms:created>
  <dc:creator>Laura Squillante</dc:creator>
  <dc:description/>
  <dc:language>en-US</dc:language>
  <cp:lastModifiedBy>psmith4</cp:lastModifiedBy>
  <cp:lastPrinted>2000-10-22T15:39:40Z</cp:lastPrinted>
  <dcterms:modified xsi:type="dcterms:W3CDTF">2001-08-09T15:07:08Z</dcterms:modified>
  <cp:revision>1906</cp:revision>
  <dc:subject/>
  <dc:title>NDPPS Template Guide</dc:title>
</cp:coreProperties>
</file>