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6948488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6948000" cy="923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3009960" cy="46188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dt" idx="4"/>
          </p:nvPr>
        </p:nvSpPr>
        <p:spPr>
          <a:xfrm>
            <a:off x="3936600" y="-360"/>
            <a:ext cx="3009960" cy="46188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lstStyle>
            <a:lvl1pPr indent="0" algn="r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Img"/>
          </p:nvPr>
        </p:nvSpPr>
        <p:spPr>
          <a:xfrm>
            <a:off x="1164960" y="691920"/>
            <a:ext cx="4616280" cy="34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925200" y="4386240"/>
            <a:ext cx="5095800" cy="415440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ftr" idx="5"/>
          </p:nvPr>
        </p:nvSpPr>
        <p:spPr>
          <a:xfrm>
            <a:off x="-360" y="8770680"/>
            <a:ext cx="3009960" cy="46188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b">
            <a:noAutofit/>
          </a:bodyPr>
          <a:lstStyle>
            <a:lvl1pPr indent="0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6"/>
          </p:nvPr>
        </p:nvSpPr>
        <p:spPr>
          <a:xfrm>
            <a:off x="3936600" y="8770680"/>
            <a:ext cx="3009960" cy="46188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b">
            <a:noAutofit/>
          </a:bodyPr>
          <a:lstStyle>
            <a:lvl1pPr indent="0" algn="r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fld id="{2D6B8F19-6E3B-4E06-8BD3-484A4F4CFA7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PlaceHolder 1"/>
          <p:cNvSpPr>
            <a:spLocks noGrp="1"/>
          </p:cNvSpPr>
          <p:nvPr>
            <p:ph type="sldImg"/>
          </p:nvPr>
        </p:nvSpPr>
        <p:spPr>
          <a:xfrm>
            <a:off x="1157400" y="704880"/>
            <a:ext cx="4659120" cy="3494160"/>
          </a:xfrm>
          <a:prstGeom prst="rect">
            <a:avLst/>
          </a:prstGeom>
          <a:ln w="0">
            <a:noFill/>
          </a:ln>
        </p:spPr>
      </p:sp>
      <p:sp>
        <p:nvSpPr>
          <p:cNvPr id="374" name="PlaceHolder 2"/>
          <p:cNvSpPr>
            <a:spLocks noGrp="1"/>
          </p:cNvSpPr>
          <p:nvPr>
            <p:ph type="body"/>
          </p:nvPr>
        </p:nvSpPr>
        <p:spPr>
          <a:xfrm>
            <a:off x="915480" y="4424040"/>
            <a:ext cx="5115240" cy="4103640"/>
          </a:xfrm>
          <a:prstGeom prst="rect">
            <a:avLst/>
          </a:prstGeom>
          <a:noFill/>
          <a:ln w="0">
            <a:noFill/>
          </a:ln>
        </p:spPr>
        <p:txBody>
          <a:bodyPr lIns="-1617840" rIns="-1617840" tIns="-808920" bIns="-808920" anchor="t">
            <a:noAutofit/>
          </a:bodyPr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 along with Handout:    We’ll discuss detail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Notice: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Biz Unit, RAC, Approval Process.... It will make more sense when were through with presentation...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Also, Individual  Business Units may have separate approval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99FDCB-F693-492A-8400-33BA178B096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B14645-E4B6-4480-911A-E584CC2EB69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5755F8-17C7-4A18-9DEB-DBA229B7D1D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9B3B0D4-24C5-4800-9C9D-A38C509F240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br>
              <a:rPr sz="4000"/>
            </a:b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Participation &amp; Dissent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Website Maps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July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0" y="-152640"/>
            <a:ext cx="9144000" cy="112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Participation &amp; Dissent Process</a:t>
            </a:r>
            <a:br>
              <a:rPr sz="36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(P&amp;D)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181480" y="2514600"/>
            <a:ext cx="3812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391520" y="1828800"/>
            <a:ext cx="1218960" cy="3808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6600"/>
              </a:gs>
              <a:gs pos="50000">
                <a:srgbClr val="fe934b"/>
              </a:gs>
              <a:gs pos="100000">
                <a:srgbClr val="ff66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RESTRUCTURE IDEA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391520" y="2438280"/>
            <a:ext cx="1292040" cy="60984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TRANSACTION APPROVAL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PROCESS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467480" y="3276720"/>
            <a:ext cx="1292400" cy="210960"/>
          </a:xfrm>
          <a:prstGeom prst="roundRect">
            <a:avLst>
              <a:gd name="adj" fmla="val 16667"/>
            </a:avLst>
          </a:prstGeom>
          <a:solidFill>
            <a:srgbClr val="99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238880" y="1066680"/>
            <a:ext cx="1600200" cy="457200"/>
          </a:xfrm>
          <a:prstGeom prst="rect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257800" y="1066680"/>
            <a:ext cx="1981080" cy="457200"/>
          </a:xfrm>
          <a:prstGeom prst="rect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905120" y="1066680"/>
            <a:ext cx="3352680" cy="457200"/>
          </a:xfrm>
          <a:prstGeom prst="rect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133720" y="1143000"/>
            <a:ext cx="27432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Individual Preparation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029200" y="1143000"/>
            <a:ext cx="22096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P&amp;D Session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162920" y="1143000"/>
            <a:ext cx="17524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>
            <a:off x="3407760" y="2675520"/>
            <a:ext cx="402840" cy="772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752480" y="38098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6781680" y="3428640"/>
            <a:ext cx="685800" cy="16016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420000" y="4400640"/>
            <a:ext cx="325440" cy="5637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09880" y="1600200"/>
            <a:ext cx="1384560" cy="2362320"/>
          </a:xfrm>
          <a:custGeom>
            <a:avLst/>
            <a:gdLst>
              <a:gd name="textAreaLeft" fmla="*/ 67320 w 1384560"/>
              <a:gd name="textAreaRight" fmla="*/ 1317240 w 1384560"/>
              <a:gd name="textAreaTop" fmla="*/ 67320 h 2362320"/>
              <a:gd name="textAreaBottom" fmla="*/ 2295000 h 2362320"/>
            </a:gdLst>
            <a:ahLst/>
            <a:cxnLst/>
            <a:rect l="textAreaLeft" t="textAreaTop" r="textAreaRight" b="textAreaBottom"/>
            <a:pathLst>
              <a:path w="21600" h="36850">
                <a:moveTo>
                  <a:pt x="3600" y="0"/>
                </a:moveTo>
                <a:arcTo wR="3600" hR="3600" stAng="16200000" swAng="-5400000"/>
                <a:lnTo>
                  <a:pt x="0" y="33250"/>
                </a:lnTo>
                <a:arcTo wR="3600" hR="3600" stAng="10800000" swAng="-5400000"/>
                <a:lnTo>
                  <a:pt x="18000" y="3685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d2d2d4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733920" y="1600200"/>
            <a:ext cx="1523880" cy="7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IDEA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PREWORK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86200" y="2365200"/>
            <a:ext cx="1219320" cy="1585440"/>
          </a:xfrm>
          <a:custGeom>
            <a:avLst/>
            <a:gdLst>
              <a:gd name="textAreaLeft" fmla="*/ 59400 w 1219320"/>
              <a:gd name="textAreaRight" fmla="*/ 1159920 w 1219320"/>
              <a:gd name="textAreaTop" fmla="*/ 59400 h 1585440"/>
              <a:gd name="textAreaBottom" fmla="*/ 1526040 h 1585440"/>
            </a:gdLst>
            <a:ahLst/>
            <a:cxnLst/>
            <a:rect l="textAreaLeft" t="textAreaTop" r="textAreaRight" b="textAreaBottom"/>
            <a:pathLst>
              <a:path w="21600" h="28084">
                <a:moveTo>
                  <a:pt x="3600" y="0"/>
                </a:moveTo>
                <a:arcTo wR="3600" hR="3600" stAng="16200000" swAng="-5400000"/>
                <a:lnTo>
                  <a:pt x="0" y="24484"/>
                </a:lnTo>
                <a:arcTo wR="3600" hR="3600" stAng="10800000" swAng="-5400000"/>
                <a:lnTo>
                  <a:pt x="18000" y="2808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50000">
                <a:srgbClr val="fedf64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886200" y="274320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886200" y="320040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886200" y="365760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562720" y="1600200"/>
            <a:ext cx="1108080" cy="1905120"/>
          </a:xfrm>
          <a:custGeom>
            <a:avLst/>
            <a:gdLst>
              <a:gd name="textAreaLeft" fmla="*/ 54000 w 1108080"/>
              <a:gd name="textAreaRight" fmla="*/ 1054080 w 1108080"/>
              <a:gd name="textAreaTop" fmla="*/ 54000 h 1905120"/>
              <a:gd name="textAreaBottom" fmla="*/ 1851120 h 1905120"/>
            </a:gdLst>
            <a:ahLst/>
            <a:cxnLst/>
            <a:rect l="textAreaLeft" t="textAreaTop" r="textAreaRight" b="textAreaBottom"/>
            <a:pathLst>
              <a:path w="21600" h="37132">
                <a:moveTo>
                  <a:pt x="3600" y="0"/>
                </a:moveTo>
                <a:arcTo wR="3600" hR="3600" stAng="16200000" swAng="-5400000"/>
                <a:lnTo>
                  <a:pt x="0" y="33532"/>
                </a:lnTo>
                <a:arcTo wR="3600" hR="3600" stAng="10800000" swAng="-5400000"/>
                <a:lnTo>
                  <a:pt x="18000" y="37132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d2d2d4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486400" y="1676520"/>
            <a:ext cx="121932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640480" y="1976040"/>
            <a:ext cx="971280" cy="1413720"/>
          </a:xfrm>
          <a:custGeom>
            <a:avLst/>
            <a:gdLst>
              <a:gd name="textAreaLeft" fmla="*/ 47160 w 971280"/>
              <a:gd name="textAreaRight" fmla="*/ 924120 w 971280"/>
              <a:gd name="textAreaTop" fmla="*/ 47160 h 1413720"/>
              <a:gd name="textAreaBottom" fmla="*/ 1366560 h 1413720"/>
            </a:gdLst>
            <a:ahLst/>
            <a:cxnLst/>
            <a:rect l="textAreaLeft" t="textAreaTop" r="textAreaRight" b="textAreaBottom"/>
            <a:pathLst>
              <a:path w="21600" h="31436">
                <a:moveTo>
                  <a:pt x="3600" y="0"/>
                </a:moveTo>
                <a:arcTo wR="3600" hR="3600" stAng="16200000" swAng="-5400000"/>
                <a:lnTo>
                  <a:pt x="0" y="27836"/>
                </a:lnTo>
                <a:arcTo wR="3600" hR="3600" stAng="10800000" swAng="-5400000"/>
                <a:lnTo>
                  <a:pt x="18000" y="3143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50000">
                <a:srgbClr val="fedf64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EXPLORE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OPTIONALRAC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638680" y="2438280"/>
            <a:ext cx="9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638680" y="2819520"/>
            <a:ext cx="9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6629400" y="2057400"/>
            <a:ext cx="76212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562720" y="4038480"/>
            <a:ext cx="1228680" cy="2210040"/>
          </a:xfrm>
          <a:custGeom>
            <a:avLst/>
            <a:gdLst>
              <a:gd name="textAreaLeft" fmla="*/ 59760 w 1228680"/>
              <a:gd name="textAreaRight" fmla="*/ 1168920 w 1228680"/>
              <a:gd name="textAreaTop" fmla="*/ 59760 h 2210040"/>
              <a:gd name="textAreaBottom" fmla="*/ 2150280 h 2210040"/>
            </a:gdLst>
            <a:ahLst/>
            <a:cxnLst/>
            <a:rect l="textAreaLeft" t="textAreaTop" r="textAreaRight" b="textAreaBottom"/>
            <a:pathLst>
              <a:path w="21600" h="38847">
                <a:moveTo>
                  <a:pt x="3600" y="0"/>
                </a:moveTo>
                <a:arcTo wR="3600" hR="3600" stAng="16200000" swAng="-5400000"/>
                <a:lnTo>
                  <a:pt x="0" y="35247"/>
                </a:lnTo>
                <a:arcTo wR="3600" hR="3600" stAng="10800000" swAng="-5400000"/>
                <a:lnTo>
                  <a:pt x="18000" y="38847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d2d2d4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486400" y="4038480"/>
            <a:ext cx="137160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638680" y="4274640"/>
            <a:ext cx="1067040" cy="1972800"/>
          </a:xfrm>
          <a:custGeom>
            <a:avLst/>
            <a:gdLst>
              <a:gd name="textAreaLeft" fmla="*/ 51840 w 1067040"/>
              <a:gd name="textAreaRight" fmla="*/ 1015200 w 1067040"/>
              <a:gd name="textAreaTop" fmla="*/ 51840 h 1972800"/>
              <a:gd name="textAreaBottom" fmla="*/ 1920960 h 1972800"/>
            </a:gdLst>
            <a:ahLst/>
            <a:cxnLst/>
            <a:rect l="textAreaLeft" t="textAreaTop" r="textAreaRight" b="textAreaBottom"/>
            <a:pathLst>
              <a:path w="21600" h="39929">
                <a:moveTo>
                  <a:pt x="3600" y="0"/>
                </a:moveTo>
                <a:arcTo wR="3600" hR="3600" stAng="16200000" swAng="-5400000"/>
                <a:lnTo>
                  <a:pt x="0" y="36329"/>
                </a:lnTo>
                <a:arcTo wR="3600" hR="3600" stAng="10800000" swAng="-5400000"/>
                <a:lnTo>
                  <a:pt x="18000" y="3992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50000">
                <a:srgbClr val="fedf64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EXPLORE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IDEAS &amp;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SOLUTIONS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RESOLVE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DECISION /NEXT STEPS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638680" y="4876920"/>
            <a:ext cx="1067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638680" y="5181480"/>
            <a:ext cx="1067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181480" y="5029200"/>
            <a:ext cx="3812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172200" y="28195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077320" y="304812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638680" y="5410080"/>
            <a:ext cx="1067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543800" y="3657600"/>
            <a:ext cx="1219320" cy="21096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077320" y="3505320"/>
            <a:ext cx="0" cy="1522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638680" y="5715000"/>
            <a:ext cx="1067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543800" y="4114800"/>
            <a:ext cx="1219320" cy="21096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 UP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8077320" y="388620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981080" y="6324480"/>
            <a:ext cx="70106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80880" y="632448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68520" y="6284880"/>
            <a:ext cx="9871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657600" y="6324480"/>
            <a:ext cx="2895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FACILITATOR INVOLVEMENT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8077320" y="6553080"/>
            <a:ext cx="6858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6/15/00pm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8001000" y="220932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389640" y="2590920"/>
            <a:ext cx="1843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629400" y="2590920"/>
            <a:ext cx="762120" cy="1522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629400" y="2666880"/>
            <a:ext cx="838080" cy="685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28600" y="380880"/>
            <a:ext cx="1447920" cy="5867640"/>
          </a:xfrm>
          <a:custGeom>
            <a:avLst/>
            <a:gdLst>
              <a:gd name="textAreaLeft" fmla="*/ 70560 w 1447920"/>
              <a:gd name="textAreaRight" fmla="*/ 1377360 w 1447920"/>
              <a:gd name="textAreaTop" fmla="*/ 70560 h 5867640"/>
              <a:gd name="textAreaBottom" fmla="*/ 5797080 h 5867640"/>
            </a:gdLst>
            <a:ahLst/>
            <a:cxnLst/>
            <a:rect l="textAreaLeft" t="textAreaTop" r="textAreaRight" b="textAreaBottom"/>
            <a:pathLst>
              <a:path w="21600" h="87517">
                <a:moveTo>
                  <a:pt x="3600" y="0"/>
                </a:moveTo>
                <a:arcTo wR="3600" hR="3600" stAng="16200000" swAng="-5400000"/>
                <a:lnTo>
                  <a:pt x="0" y="83917"/>
                </a:lnTo>
                <a:arcTo wR="3600" hR="3600" stAng="10800000" swAng="-5400000"/>
                <a:lnTo>
                  <a:pt x="18000" y="87517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d2d2d4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98440" y="501480"/>
            <a:ext cx="130320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P &amp; D’s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04920" y="853920"/>
            <a:ext cx="1295280" cy="5438520"/>
          </a:xfrm>
          <a:custGeom>
            <a:avLst/>
            <a:gdLst>
              <a:gd name="textAreaLeft" fmla="*/ 63000 w 1295280"/>
              <a:gd name="textAreaRight" fmla="*/ 1232280 w 1295280"/>
              <a:gd name="textAreaTop" fmla="*/ 63000 h 5438520"/>
              <a:gd name="textAreaBottom" fmla="*/ 5375520 h 5438520"/>
            </a:gdLst>
            <a:ahLst/>
            <a:cxnLst/>
            <a:rect l="textAreaLeft" t="textAreaTop" r="textAreaRight" b="textAreaBottom"/>
            <a:pathLst>
              <a:path w="21600" h="90673">
                <a:moveTo>
                  <a:pt x="3600" y="0"/>
                </a:moveTo>
                <a:arcTo wR="3600" hR="3600" stAng="16200000" swAng="-5400000"/>
                <a:lnTo>
                  <a:pt x="0" y="87073"/>
                </a:lnTo>
                <a:arcTo wR="3600" hR="3600" stAng="10800000" swAng="-5400000"/>
                <a:lnTo>
                  <a:pt x="18000" y="90673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50000">
                <a:srgbClr val="fedf64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VOICE OPINIONS OPENLY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CHALLENGE STATUS QUO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  ON IDEAS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ON BEST PRACTICES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FACILITATE STARTING A NEW BUSINESS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“UNSTICK” A DECISION POINT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GENERATE PROCESS IMPROVEMENT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RESOLVE A PROBLEM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TO CONTACT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04920" y="14479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04920" y="502920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04920" y="205740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09600" y="2438280"/>
            <a:ext cx="1290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04920" y="2971800"/>
            <a:ext cx="129528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4280" bIns="-44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09600" y="365760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04920" y="55627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04920" y="434340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968480" y="1600200"/>
            <a:ext cx="1460520" cy="4648320"/>
          </a:xfrm>
          <a:custGeom>
            <a:avLst/>
            <a:gdLst>
              <a:gd name="textAreaLeft" fmla="*/ 71280 w 1460520"/>
              <a:gd name="textAreaRight" fmla="*/ 1389240 w 1460520"/>
              <a:gd name="textAreaTop" fmla="*/ 71280 h 4648320"/>
              <a:gd name="textAreaBottom" fmla="*/ 4577040 h 4648320"/>
            </a:gdLst>
            <a:ahLst/>
            <a:cxnLst/>
            <a:rect l="textAreaLeft" t="textAreaTop" r="textAreaRight" b="textAreaBottom"/>
            <a:pathLst>
              <a:path w="21600" h="68734">
                <a:moveTo>
                  <a:pt x="3600" y="0"/>
                </a:moveTo>
                <a:arcTo wR="3600" hR="3600" stAng="16200000" swAng="-5400000"/>
                <a:lnTo>
                  <a:pt x="0" y="65134"/>
                </a:lnTo>
                <a:arcTo wR="3600" hR="3600" stAng="10800000" swAng="-5400000"/>
                <a:lnTo>
                  <a:pt x="18000" y="6873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d2d2d4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905120" y="1600200"/>
            <a:ext cx="1523880" cy="42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ORGANIZE &amp; IMPLEMENT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057400" y="1991160"/>
            <a:ext cx="1295280" cy="4193640"/>
          </a:xfrm>
          <a:custGeom>
            <a:avLst/>
            <a:gdLst>
              <a:gd name="textAreaLeft" fmla="*/ 63000 w 1295280"/>
              <a:gd name="textAreaRight" fmla="*/ 1232280 w 1295280"/>
              <a:gd name="textAreaTop" fmla="*/ 63000 h 4193640"/>
              <a:gd name="textAreaBottom" fmla="*/ 4130640 h 4193640"/>
            </a:gdLst>
            <a:ahLst/>
            <a:cxnLst/>
            <a:rect l="textAreaLeft" t="textAreaTop" r="textAreaRight" b="textAreaBottom"/>
            <a:pathLst>
              <a:path w="21600" h="69919">
                <a:moveTo>
                  <a:pt x="3600" y="0"/>
                </a:moveTo>
                <a:arcTo wR="3600" hR="3600" stAng="16200000" swAng="-5400000"/>
                <a:lnTo>
                  <a:pt x="0" y="66319"/>
                </a:lnTo>
                <a:arcTo wR="3600" hR="3600" stAng="10800000" swAng="-5400000"/>
                <a:lnTo>
                  <a:pt x="18000" y="6991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50000">
                <a:srgbClr val="fedf64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DESIRED BUS. RESULTS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DEFINE PARAMATERS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KEY PARTICIPANTS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SPECIFY ROLES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RESOURCES REQUIRED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SPECIFY TIMING FOR RESULTS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DETERMINE 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 FOLLOW UP METHOD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COMMUNICATE INTENT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057400" y="25909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057400" y="297180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057400" y="335268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057400" y="365760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057400" y="41911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057400" y="472428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057400" y="518148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057400" y="571500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733920" y="4114800"/>
            <a:ext cx="1447560" cy="2133720"/>
          </a:xfrm>
          <a:custGeom>
            <a:avLst/>
            <a:gdLst>
              <a:gd name="textAreaLeft" fmla="*/ 70560 w 1447560"/>
              <a:gd name="textAreaRight" fmla="*/ 1377000 w 1447560"/>
              <a:gd name="textAreaTop" fmla="*/ 70560 h 2133720"/>
              <a:gd name="textAreaBottom" fmla="*/ 2063160 h 2133720"/>
            </a:gdLst>
            <a:ahLst/>
            <a:cxnLst/>
            <a:rect l="textAreaLeft" t="textAreaTop" r="textAreaRight" b="textAreaBottom"/>
            <a:pathLst>
              <a:path w="21600" h="31836">
                <a:moveTo>
                  <a:pt x="3600" y="0"/>
                </a:moveTo>
                <a:arcTo wR="3600" hR="3600" stAng="16200000" swAng="-5400000"/>
                <a:lnTo>
                  <a:pt x="0" y="28236"/>
                </a:lnTo>
                <a:arcTo wR="3600" hR="3600" stAng="10800000" swAng="-5400000"/>
                <a:lnTo>
                  <a:pt x="18000" y="3183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d2d2d4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807000" y="4114800"/>
            <a:ext cx="1298520" cy="7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PROCESS/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PROBLEM/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DECISION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PREWORK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809880" y="5011200"/>
            <a:ext cx="1285920" cy="11566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00"/>
              </a:gs>
              <a:gs pos="50000">
                <a:srgbClr val="fedf64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FLOW MAP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809880" y="5486400"/>
            <a:ext cx="12859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809880" y="5867280"/>
            <a:ext cx="128592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split dir="out" orient="vert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0" y="-45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 Map 1: Why P&amp;Ds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28600" y="533520"/>
            <a:ext cx="1447920" cy="5867280"/>
          </a:xfrm>
          <a:custGeom>
            <a:avLst/>
            <a:gdLst>
              <a:gd name="textAreaLeft" fmla="*/ 70560 w 1447920"/>
              <a:gd name="textAreaRight" fmla="*/ 1377360 w 1447920"/>
              <a:gd name="textAreaTop" fmla="*/ 70560 h 5867280"/>
              <a:gd name="textAreaBottom" fmla="*/ 5796720 h 5867280"/>
            </a:gdLst>
            <a:ahLst/>
            <a:cxnLst/>
            <a:rect l="textAreaLeft" t="textAreaTop" r="textAreaRight" b="textAreaBottom"/>
            <a:pathLst>
              <a:path w="21600" h="87511">
                <a:moveTo>
                  <a:pt x="3600" y="0"/>
                </a:moveTo>
                <a:arcTo wR="3600" hR="3600" stAng="16200000" swAng="-5400000"/>
                <a:lnTo>
                  <a:pt x="0" y="83911"/>
                </a:lnTo>
                <a:arcTo wR="3600" hR="3600" stAng="10800000" swAng="-5400000"/>
                <a:lnTo>
                  <a:pt x="18000" y="8751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d2d2d4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98440" y="654120"/>
            <a:ext cx="130320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P &amp; D’s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04920" y="1006560"/>
            <a:ext cx="1295280" cy="5438520"/>
          </a:xfrm>
          <a:custGeom>
            <a:avLst/>
            <a:gdLst>
              <a:gd name="textAreaLeft" fmla="*/ 63000 w 1295280"/>
              <a:gd name="textAreaRight" fmla="*/ 1232280 w 1295280"/>
              <a:gd name="textAreaTop" fmla="*/ 63000 h 5438520"/>
              <a:gd name="textAreaBottom" fmla="*/ 5375520 h 5438520"/>
            </a:gdLst>
            <a:ahLst/>
            <a:cxnLst/>
            <a:rect l="textAreaLeft" t="textAreaTop" r="textAreaRight" b="textAreaBottom"/>
            <a:pathLst>
              <a:path w="21600" h="90673">
                <a:moveTo>
                  <a:pt x="3600" y="0"/>
                </a:moveTo>
                <a:arcTo wR="3600" hR="3600" stAng="16200000" swAng="-5400000"/>
                <a:lnTo>
                  <a:pt x="0" y="87073"/>
                </a:lnTo>
                <a:arcTo wR="3600" hR="3600" stAng="10800000" swAng="-5400000"/>
                <a:lnTo>
                  <a:pt x="18000" y="90673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50000">
                <a:srgbClr val="fedf64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VOICE OPINIONS OPENLY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CHALLENGE STATUS QUO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  ON IDEAS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ON BEST PRACTICES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FACILITATE STARTING A NEW BUSINESS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“UNSTICK” A DECISION POINT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GENERATE PROCESS IMPROVEMENT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RESOLVE A PROBLEM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TO CONTACT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04920" y="160020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04920" y="518148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04920" y="220968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09600" y="2590920"/>
            <a:ext cx="1290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04920" y="3124080"/>
            <a:ext cx="129528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09600" y="380988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981080" y="30492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ETC Survey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it 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conducted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case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114800" y="7632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ETC Survey Results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Enron scores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Directions for accessing specific unit scores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981080" y="30492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114800" y="7632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523880" y="762120"/>
            <a:ext cx="45720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809880" y="60948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248520" y="121932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Specific ETC Survey Findings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Survey question(s)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of results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Action statement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248520" y="121932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248520" y="228600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Specific ETC Survey Findings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Survey questions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of results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Action statement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248520" y="22860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114800" y="160020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Specific ETC Survey Findings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Survey question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of results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Action statement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114800" y="16002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371600" y="1447920"/>
            <a:ext cx="4876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523880" y="2514600"/>
            <a:ext cx="472464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371600" y="1981080"/>
            <a:ext cx="274320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981080" y="266688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 to Building on B. P.s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Motivating statement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 to best practices departments / initiatives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114800" y="2666880"/>
            <a:ext cx="1828800" cy="65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 of Building on Best Practices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close example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981080" y="26668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114800" y="26668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371600" y="2971800"/>
            <a:ext cx="60948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809880" y="297180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523880" y="3657600"/>
            <a:ext cx="472464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248520" y="3352680"/>
            <a:ext cx="18288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Business Examples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 of situations where P&amp;D could be applied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248520" y="33526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371600" y="4876920"/>
            <a:ext cx="4876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248520" y="449568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Improve. Examples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 of situations where P&amp;D could be / have been applied (Accounting)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248520" y="44956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371600" y="4267080"/>
            <a:ext cx="274320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114800" y="380988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“Unstick” Decision Examples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 of situations where P&amp;D could be / have been applied (HPL)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114800" y="38098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371600" y="5486400"/>
            <a:ext cx="274320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114800" y="510552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Resolve a Problem Examples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 of situations where P&amp;D have been / could be applied (Barges)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114800" y="510552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752480" y="380880"/>
            <a:ext cx="2286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886200" y="76320"/>
            <a:ext cx="2286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019920" y="1219320"/>
            <a:ext cx="3045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886200" y="1600200"/>
            <a:ext cx="2286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019920" y="2286000"/>
            <a:ext cx="3045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752480" y="2666880"/>
            <a:ext cx="3049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886200" y="2666880"/>
            <a:ext cx="3049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943600" y="335268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943600" y="449568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11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809880" y="380988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10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809880" y="510552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12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248520" y="30492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P&amp;D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Aim of P&amp;D process and how it addresses survey results and business needs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6248520" y="30492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809880" y="990720"/>
            <a:ext cx="243864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6019920" y="304920"/>
            <a:ext cx="2286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04920" y="571500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04920" y="449568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981080" y="5715000"/>
            <a:ext cx="18288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 to Contact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P&amp;D resources &amp; experienced managers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981080" y="57150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1676520" y="571500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13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371600" y="6019920"/>
            <a:ext cx="60948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"/>
          <p:cNvSpPr/>
          <p:nvPr/>
        </p:nvSpPr>
        <p:spPr>
          <a:xfrm>
            <a:off x="216000" y="1295280"/>
            <a:ext cx="1460520" cy="4648320"/>
          </a:xfrm>
          <a:custGeom>
            <a:avLst/>
            <a:gdLst>
              <a:gd name="textAreaLeft" fmla="*/ 71280 w 1460520"/>
              <a:gd name="textAreaRight" fmla="*/ 1389240 w 1460520"/>
              <a:gd name="textAreaTop" fmla="*/ 71280 h 4648320"/>
              <a:gd name="textAreaBottom" fmla="*/ 4577040 h 4648320"/>
            </a:gdLst>
            <a:ahLst/>
            <a:cxnLst/>
            <a:rect l="textAreaLeft" t="textAreaTop" r="textAreaRight" b="textAreaBottom"/>
            <a:pathLst>
              <a:path w="21600" h="68734">
                <a:moveTo>
                  <a:pt x="3600" y="0"/>
                </a:moveTo>
                <a:arcTo wR="3600" hR="3600" stAng="16200000" swAng="-5400000"/>
                <a:lnTo>
                  <a:pt x="0" y="65134"/>
                </a:lnTo>
                <a:arcTo wR="3600" hR="3600" stAng="10800000" swAng="-5400000"/>
                <a:lnTo>
                  <a:pt x="18000" y="6873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d2d2d4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52280" y="1295280"/>
            <a:ext cx="1524240" cy="42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ORGANIZE &amp; IMPLEMENT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04920" y="1686240"/>
            <a:ext cx="1295280" cy="4193640"/>
          </a:xfrm>
          <a:custGeom>
            <a:avLst/>
            <a:gdLst>
              <a:gd name="textAreaLeft" fmla="*/ 63000 w 1295280"/>
              <a:gd name="textAreaRight" fmla="*/ 1232280 w 1295280"/>
              <a:gd name="textAreaTop" fmla="*/ 63000 h 4193640"/>
              <a:gd name="textAreaBottom" fmla="*/ 4130640 h 4193640"/>
            </a:gdLst>
            <a:ahLst/>
            <a:cxnLst/>
            <a:rect l="textAreaLeft" t="textAreaTop" r="textAreaRight" b="textAreaBottom"/>
            <a:pathLst>
              <a:path w="21600" h="69919">
                <a:moveTo>
                  <a:pt x="3600" y="0"/>
                </a:moveTo>
                <a:arcTo wR="3600" hR="3600" stAng="16200000" swAng="-5400000"/>
                <a:lnTo>
                  <a:pt x="0" y="66319"/>
                </a:lnTo>
                <a:arcTo wR="3600" hR="3600" stAng="10800000" swAng="-5400000"/>
                <a:lnTo>
                  <a:pt x="18000" y="6991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50000">
                <a:srgbClr val="fedf64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DESIRED BUS. RESULTS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DEFINE PARAMATERS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KEY PARTICIPANTS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SPECIFY ROLES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RESOURCES REQUIRED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SPECIFY TIMING FOR RESULTS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DETERMINE 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 FOLLOW UP METHOD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COMMUNICATE INTENT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04920" y="228600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04920" y="266688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04920" y="30481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flipV="1">
            <a:off x="1447920" y="2590560"/>
            <a:ext cx="4800600" cy="228600"/>
          </a:xfrm>
          <a:prstGeom prst="line">
            <a:avLst/>
          </a:prstGeom>
          <a:ln w="28440">
            <a:solidFill>
              <a:srgbClr val="00cc99"/>
            </a:solidFill>
            <a:prstDash val="sysDot"/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0" y="-45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 Map 2: Organize &amp; Implement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1981080" y="38088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Org. &amp; Imp. Worksheet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P&amp;D leaders to complete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 registration to save worksheets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981080" y="3808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981080" y="2362320"/>
            <a:ext cx="1828800" cy="83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343400" y="38088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Desired Business Results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Defining breakthrough goals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343400" y="3808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981080" y="327672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Resources Required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Resources to consider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List of information sources with department #s and heads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981080" y="327672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248520" y="2286000"/>
            <a:ext cx="18288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Key Participants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Criteria for identifying key participants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248520" y="22860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114800" y="2362320"/>
            <a:ext cx="1828800" cy="826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 &amp; Responsibilities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&lt;Drill-down&gt; Brief description of each key role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114800" y="236232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809880" y="281952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371600" y="5105520"/>
            <a:ext cx="2819520" cy="30456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191120" y="5029200"/>
            <a:ext cx="18288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Follow-up Method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Considerations for establishing follow-up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191120" y="50292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1295280" y="5715000"/>
            <a:ext cx="381240" cy="45720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324480" y="5029200"/>
            <a:ext cx="18288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Follow-up Worksheet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Worksheet for planning follow-up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324480" y="50292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343400" y="137160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 Parameters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Materials / Stakes in the ground / Out of bounds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343400" y="13716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1676520" y="594360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Communicate Intent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 considerations: What? To whom?  How?  When?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1676520" y="59436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304920" y="335268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04920" y="388620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04920" y="44197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304920" y="48769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304920" y="541008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flipV="1">
            <a:off x="1523880" y="1219320"/>
            <a:ext cx="685800" cy="30456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V="1">
            <a:off x="1447920" y="1143000"/>
            <a:ext cx="2895480" cy="83808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 flipV="1">
            <a:off x="1523880" y="2971440"/>
            <a:ext cx="457200" cy="22860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447920" y="3505320"/>
            <a:ext cx="45720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981080" y="2362320"/>
            <a:ext cx="182880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of Key Roles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List of key roles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114800" y="3276720"/>
            <a:ext cx="182880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Link to Enron Corporate Phone Directory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114800" y="327672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809880" y="373392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324480" y="3581280"/>
            <a:ext cx="182880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Specify Timing for Results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Criteria for specifying timing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324480" y="35812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447920" y="4191120"/>
            <a:ext cx="487656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981080" y="4267080"/>
            <a:ext cx="18288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Logistics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to consider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List of information sources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981080" y="42670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447920" y="4648320"/>
            <a:ext cx="45720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019920" y="5410080"/>
            <a:ext cx="30456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477120" y="396720"/>
            <a:ext cx="182880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Sponsorship Memorandum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477120" y="3808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6172200" y="76212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3505320" y="6330960"/>
            <a:ext cx="30456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1676520" y="38088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14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038480" y="38088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15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172200" y="38088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16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943600" y="228600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18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676520" y="236232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19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3809880" y="236232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20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1676520" y="327672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21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6019920" y="358128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22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1676520" y="426708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23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3886200" y="502920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24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6019920" y="502920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4038480" y="137160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17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3505320" y="595008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27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1371600" y="624852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26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715000" y="5059440"/>
            <a:ext cx="228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990000"/>
                </a:solidFill>
                <a:effectLst/>
                <a:uFillTx/>
                <a:latin typeface="Wingdings"/>
                <a:ea typeface="Wingdings"/>
              </a:rPr>
              <a:t>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3809880" y="297180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3809880" y="312408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809880" y="5943600"/>
            <a:ext cx="18288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 Worksheet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809880" y="59436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 flipV="1">
            <a:off x="1447920" y="1600200"/>
            <a:ext cx="2895480" cy="83808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0" y="-45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 Map 3: Prework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743200" y="15228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Business Idea Summary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questions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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Product?  Market?  Size of opportunity?  Drivers of profitability? Etc.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2743200" y="1522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4724280" y="609480"/>
            <a:ext cx="18288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Analysis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analysis issues and factors to be considered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4724280" y="6094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4343400" y="533412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Data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does “success” mean?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Measurements?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Measurement process?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4343400" y="533412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2057400" y="5943600"/>
            <a:ext cx="182880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Timing considerations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2057400" y="59436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76320" y="1143000"/>
            <a:ext cx="1371600" cy="2438280"/>
          </a:xfrm>
          <a:custGeom>
            <a:avLst/>
            <a:gdLst>
              <a:gd name="textAreaLeft" fmla="*/ 66960 w 1371600"/>
              <a:gd name="textAreaRight" fmla="*/ 1304640 w 1371600"/>
              <a:gd name="textAreaTop" fmla="*/ 66960 h 2438280"/>
              <a:gd name="textAreaBottom" fmla="*/ 2371320 h 2438280"/>
            </a:gdLst>
            <a:ahLst/>
            <a:cxnLst/>
            <a:rect l="textAreaLeft" t="textAreaTop" r="textAreaRight" b="textAreaBottom"/>
            <a:pathLst>
              <a:path w="21600" h="38394">
                <a:moveTo>
                  <a:pt x="3600" y="0"/>
                </a:moveTo>
                <a:arcTo wR="3600" hR="3600" stAng="16200000" swAng="-5400000"/>
                <a:lnTo>
                  <a:pt x="0" y="34794"/>
                </a:lnTo>
                <a:arcTo wR="3600" hR="3600" stAng="10800000" swAng="-5400000"/>
                <a:lnTo>
                  <a:pt x="18000" y="3839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d2d2d4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76320" y="1143000"/>
            <a:ext cx="1371600" cy="7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IDEA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PREWORK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152280" y="1908000"/>
            <a:ext cx="1219320" cy="1585440"/>
          </a:xfrm>
          <a:custGeom>
            <a:avLst/>
            <a:gdLst>
              <a:gd name="textAreaLeft" fmla="*/ 59400 w 1219320"/>
              <a:gd name="textAreaRight" fmla="*/ 1159920 w 1219320"/>
              <a:gd name="textAreaTop" fmla="*/ 59400 h 1585440"/>
              <a:gd name="textAreaBottom" fmla="*/ 1526040 h 1585440"/>
            </a:gdLst>
            <a:ahLst/>
            <a:cxnLst/>
            <a:rect l="textAreaLeft" t="textAreaTop" r="textAreaRight" b="textAreaBottom"/>
            <a:pathLst>
              <a:path w="21600" h="28084">
                <a:moveTo>
                  <a:pt x="3600" y="0"/>
                </a:moveTo>
                <a:arcTo wR="3600" hR="3600" stAng="16200000" swAng="-5400000"/>
                <a:lnTo>
                  <a:pt x="0" y="24484"/>
                </a:lnTo>
                <a:arcTo wR="3600" hR="3600" stAng="10800000" swAng="-5400000"/>
                <a:lnTo>
                  <a:pt x="18000" y="2808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50000">
                <a:srgbClr val="fedf64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152280" y="228600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152280" y="274320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152280" y="320040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6320" y="4038480"/>
            <a:ext cx="1447560" cy="2133720"/>
          </a:xfrm>
          <a:custGeom>
            <a:avLst/>
            <a:gdLst>
              <a:gd name="textAreaLeft" fmla="*/ 70560 w 1447560"/>
              <a:gd name="textAreaRight" fmla="*/ 1377000 w 1447560"/>
              <a:gd name="textAreaTop" fmla="*/ 70560 h 2133720"/>
              <a:gd name="textAreaBottom" fmla="*/ 2063160 h 2133720"/>
            </a:gdLst>
            <a:ahLst/>
            <a:cxnLst/>
            <a:rect l="textAreaLeft" t="textAreaTop" r="textAreaRight" b="textAreaBottom"/>
            <a:pathLst>
              <a:path w="21600" h="31836">
                <a:moveTo>
                  <a:pt x="3600" y="0"/>
                </a:moveTo>
                <a:arcTo wR="3600" hR="3600" stAng="16200000" swAng="-5400000"/>
                <a:lnTo>
                  <a:pt x="0" y="28236"/>
                </a:lnTo>
                <a:arcTo wR="3600" hR="3600" stAng="10800000" swAng="-5400000"/>
                <a:lnTo>
                  <a:pt x="18000" y="3183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d2d2d4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149400" y="4038480"/>
            <a:ext cx="1298520" cy="7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PROCESS/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PROBLEM/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DECISION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PREWORK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152280" y="4934880"/>
            <a:ext cx="1285920" cy="11566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00"/>
              </a:gs>
              <a:gs pos="50000">
                <a:srgbClr val="fedf64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FLOW MAP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52280" y="5410080"/>
            <a:ext cx="128592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152280" y="5791320"/>
            <a:ext cx="12859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 flipV="1">
            <a:off x="1295280" y="685800"/>
            <a:ext cx="1447920" cy="83808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 flipV="1">
            <a:off x="1143000" y="1066680"/>
            <a:ext cx="3581280" cy="106704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3505320" y="1523880"/>
            <a:ext cx="18288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Analysis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analysis issues and factors to be considered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3505320" y="15238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flipV="1">
            <a:off x="1143000" y="1904760"/>
            <a:ext cx="2362320" cy="68580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2057400" y="2438280"/>
            <a:ext cx="18288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Analysis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analysis issues and factors to be considered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2057400" y="24382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6781680" y="2666880"/>
            <a:ext cx="182880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Timing considerations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781680" y="26668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1066680" y="3352680"/>
            <a:ext cx="571500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1295280" y="2971800"/>
            <a:ext cx="7621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057400" y="358128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Opportunity Summary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questions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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Central issue to address? What does “success” look like? Etc.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057400" y="35812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 flipV="1">
            <a:off x="1373040" y="4038120"/>
            <a:ext cx="684360" cy="22860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4343400" y="4267080"/>
            <a:ext cx="18288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Process Mapping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steps in mapping process flows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4343400" y="42670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6477120" y="426708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 on Process Mapping Steps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Drill-down on specific process mapping steps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6477120" y="42670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V="1">
            <a:off x="1295280" y="4800600"/>
            <a:ext cx="3048120" cy="45720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6172200" y="472428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172200" y="487692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172200" y="457200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800600" y="3657600"/>
            <a:ext cx="18288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Needs Map and Process Map Examples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800600" y="3657600"/>
            <a:ext cx="1828800" cy="45720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 flipV="1">
            <a:off x="5334120" y="4114440"/>
            <a:ext cx="75960" cy="15228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 flipV="1">
            <a:off x="5486400" y="4114440"/>
            <a:ext cx="76320" cy="15228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 flipV="1">
            <a:off x="5638680" y="4114440"/>
            <a:ext cx="76320" cy="15228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990720" y="6095880"/>
            <a:ext cx="1066680" cy="22860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990720" y="5715000"/>
            <a:ext cx="335268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2438280" y="15228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28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4648320" y="38088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29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3200400" y="152388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30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752480" y="243828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31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6477120" y="266688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32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1752480" y="358128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33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4038480" y="426708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34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495680" y="365760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35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6172200" y="426708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36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1752480" y="594360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38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4038480" y="533412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37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0" y="-45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 Map 4: P&amp;D Session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1905120" y="2514600"/>
            <a:ext cx="18288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Running a P&amp;D Session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of available information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1905120" y="25146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4038480" y="2514600"/>
            <a:ext cx="18288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Scalability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P&amp;D can be tailored to address a range of issues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4038480" y="25146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6172200" y="251460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Agendas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Variety of agendas addressing different types of issues, scale, scope etc.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6172200" y="25146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5867280" y="297180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152280" y="1371600"/>
            <a:ext cx="1143000" cy="2133720"/>
          </a:xfrm>
          <a:custGeom>
            <a:avLst/>
            <a:gdLst>
              <a:gd name="textAreaLeft" fmla="*/ 55800 w 1143000"/>
              <a:gd name="textAreaRight" fmla="*/ 1087200 w 1143000"/>
              <a:gd name="textAreaTop" fmla="*/ 55800 h 2133720"/>
              <a:gd name="textAreaBottom" fmla="*/ 2077920 h 2133720"/>
            </a:gdLst>
            <a:ahLst/>
            <a:cxnLst/>
            <a:rect l="textAreaLeft" t="textAreaTop" r="textAreaRight" b="textAreaBottom"/>
            <a:pathLst>
              <a:path w="21600" h="40316">
                <a:moveTo>
                  <a:pt x="3600" y="0"/>
                </a:moveTo>
                <a:arcTo wR="3600" hR="3600" stAng="16200000" swAng="-5400000"/>
                <a:lnTo>
                  <a:pt x="0" y="36716"/>
                </a:lnTo>
                <a:arcTo wR="3600" hR="3600" stAng="10800000" swAng="-5400000"/>
                <a:lnTo>
                  <a:pt x="18000" y="403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d2d2d4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152280" y="1371600"/>
            <a:ext cx="1143000" cy="59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BUSINESS IDEA P&amp;D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230040" y="1976040"/>
            <a:ext cx="971640" cy="1413720"/>
          </a:xfrm>
          <a:custGeom>
            <a:avLst/>
            <a:gdLst>
              <a:gd name="textAreaLeft" fmla="*/ 47160 w 971640"/>
              <a:gd name="textAreaRight" fmla="*/ 924480 w 971640"/>
              <a:gd name="textAreaTop" fmla="*/ 47160 h 1413720"/>
              <a:gd name="textAreaBottom" fmla="*/ 1366560 h 1413720"/>
            </a:gdLst>
            <a:ahLst/>
            <a:cxnLst/>
            <a:rect l="textAreaLeft" t="textAreaTop" r="textAreaRight" b="textAreaBottom"/>
            <a:pathLst>
              <a:path w="21600" h="31424">
                <a:moveTo>
                  <a:pt x="3600" y="0"/>
                </a:moveTo>
                <a:arcTo wR="3600" hR="3600" stAng="16200000" swAng="-5400000"/>
                <a:lnTo>
                  <a:pt x="0" y="27824"/>
                </a:lnTo>
                <a:arcTo wR="3600" hR="3600" stAng="10800000" swAng="-5400000"/>
                <a:lnTo>
                  <a:pt x="18000" y="3142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50000">
                <a:srgbClr val="fedf64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EXPLORE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OPTIONALRAC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228600" y="2438280"/>
            <a:ext cx="9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228600" y="2819520"/>
            <a:ext cx="9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152280" y="3962520"/>
            <a:ext cx="1219320" cy="2514600"/>
          </a:xfrm>
          <a:custGeom>
            <a:avLst/>
            <a:gdLst>
              <a:gd name="textAreaLeft" fmla="*/ 59400 w 1219320"/>
              <a:gd name="textAreaRight" fmla="*/ 1159920 w 1219320"/>
              <a:gd name="textAreaTop" fmla="*/ 59400 h 2514600"/>
              <a:gd name="textAreaBottom" fmla="*/ 2455200 h 2514600"/>
            </a:gdLst>
            <a:ahLst/>
            <a:cxnLst/>
            <a:rect l="textAreaLeft" t="textAreaTop" r="textAreaRight" b="textAreaBottom"/>
            <a:pathLst>
              <a:path w="21600" h="44539">
                <a:moveTo>
                  <a:pt x="3600" y="0"/>
                </a:moveTo>
                <a:arcTo wR="3600" hR="3600" stAng="16200000" swAng="-5400000"/>
                <a:lnTo>
                  <a:pt x="0" y="40939"/>
                </a:lnTo>
                <a:arcTo wR="3600" hR="3600" stAng="10800000" swAng="-5400000"/>
                <a:lnTo>
                  <a:pt x="18000" y="4453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d2d2d4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152280" y="3962520"/>
            <a:ext cx="1219320" cy="59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/ PROBLEM / DECISION P&amp;D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228600" y="4503240"/>
            <a:ext cx="1066680" cy="1972800"/>
          </a:xfrm>
          <a:custGeom>
            <a:avLst/>
            <a:gdLst>
              <a:gd name="textAreaLeft" fmla="*/ 51840 w 1066680"/>
              <a:gd name="textAreaRight" fmla="*/ 1014840 w 1066680"/>
              <a:gd name="textAreaTop" fmla="*/ 51840 h 1972800"/>
              <a:gd name="textAreaBottom" fmla="*/ 1920960 h 1972800"/>
            </a:gdLst>
            <a:ahLst/>
            <a:cxnLst/>
            <a:rect l="textAreaLeft" t="textAreaTop" r="textAreaRight" b="textAreaBottom"/>
            <a:pathLst>
              <a:path w="21600" h="39943">
                <a:moveTo>
                  <a:pt x="3600" y="0"/>
                </a:moveTo>
                <a:arcTo wR="3600" hR="3600" stAng="16200000" swAng="-5400000"/>
                <a:lnTo>
                  <a:pt x="0" y="36343"/>
                </a:lnTo>
                <a:arcTo wR="3600" hR="3600" stAng="10800000" swAng="-5400000"/>
                <a:lnTo>
                  <a:pt x="18000" y="39943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50000">
                <a:srgbClr val="fedf64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EXPLORE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IDEAS &amp;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SOLUTIONS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RESOLVE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DECISION /NEXT STEPS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228600" y="51055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228600" y="5410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762120" y="243828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228600" y="5638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228600" y="59436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979560" y="2209680"/>
            <a:ext cx="183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1143000" y="1752480"/>
            <a:ext cx="762120" cy="114300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3733920" y="2971800"/>
            <a:ext cx="30456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5867280" y="312408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5867280" y="281952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 flipV="1">
            <a:off x="1219320" y="2971440"/>
            <a:ext cx="685800" cy="114300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4038480" y="152388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Common Design Features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Characteristics common to all P&amp;D sessions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P&amp;D ground rules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4038480" y="1523880"/>
            <a:ext cx="1828800" cy="83844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4038480" y="350532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 to Contact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 to contact to obtain more information about using P&amp;D methodology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4038480" y="350532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3733920" y="3124080"/>
            <a:ext cx="304560" cy="83844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 flipV="1">
            <a:off x="3733920" y="1905120"/>
            <a:ext cx="304560" cy="91440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828800" y="228600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39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3733920" y="152388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40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3809880" y="251460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41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5867280" y="251460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42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3733920" y="403848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13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"/>
          <p:cNvSpPr/>
          <p:nvPr/>
        </p:nvSpPr>
        <p:spPr>
          <a:xfrm>
            <a:off x="152280" y="3886200"/>
            <a:ext cx="1295640" cy="3808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6600"/>
              </a:gs>
              <a:gs pos="50000">
                <a:srgbClr val="fe934b"/>
              </a:gs>
              <a:gs pos="100000">
                <a:srgbClr val="ff66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RESTRUCTURE IDEA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152280" y="4495680"/>
            <a:ext cx="1292400" cy="60984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TRANSACTION APPROVAL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PROCESS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152280" y="5334120"/>
            <a:ext cx="1292400" cy="210960"/>
          </a:xfrm>
          <a:prstGeom prst="roundRect">
            <a:avLst>
              <a:gd name="adj" fmla="val 16667"/>
            </a:avLst>
          </a:prstGeom>
          <a:solidFill>
            <a:srgbClr val="99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838080" y="510552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52280" y="5791320"/>
            <a:ext cx="1295640" cy="22860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152280" y="6248520"/>
            <a:ext cx="1295640" cy="22860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 UP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838080" y="601992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 flipV="1">
            <a:off x="762120" y="426672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838080" y="556272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0" y="-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 Map 5: Facilitation and Results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492120" y="1527120"/>
            <a:ext cx="10731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380880" y="2743200"/>
            <a:ext cx="12956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FACILITATOR INVOLVEMENT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2209680" y="137160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Roles &amp; Responsibilities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Roles and responsibilities during a P&amp;S session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2209680" y="13716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4343400" y="137160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Selecting a Facilitator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Characteristics and experience that a P&amp;D facilitator should have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4343400" y="13716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4038480" y="175248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6477120" y="137160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Experienced Facilitators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List of experienced P&amp;D facilitators (internal &amp; external) who can be used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6477120" y="13716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2209680" y="251460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Detailed Roles &amp; Responsibilities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Roles and responsibilities at each stage of a P&amp;D session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2209680" y="25146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4343400" y="251460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Facilitator Resources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resources &amp; tools available to support P&amp;D facilitation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4343400" y="25146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6477120" y="251460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 on Facilitator Resources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Facilitator notes, tools, agendas, etc.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6477120" y="25146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6172200" y="175248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1905120" y="1752480"/>
            <a:ext cx="30456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1905120" y="2895480"/>
            <a:ext cx="30456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4038480" y="289548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6172200" y="289548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6172200" y="304812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6172200" y="2743200"/>
            <a:ext cx="304920" cy="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3124080" y="2209680"/>
            <a:ext cx="0" cy="30492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1905120" y="137160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43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1905120" y="251460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47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4038480" y="137160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44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4038480" y="2514600"/>
            <a:ext cx="38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48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6172200" y="137160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46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6172200" y="251460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49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6477120" y="457200"/>
            <a:ext cx="182880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Facilitator Training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Facilitator training workshops and other opportunities (internal &amp; external)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6477120" y="457200"/>
            <a:ext cx="1828800" cy="838080"/>
          </a:xfrm>
          <a:prstGeom prst="rect">
            <a:avLst/>
          </a:prstGeom>
          <a:noFill/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 flipV="1">
            <a:off x="6172200" y="838080"/>
            <a:ext cx="304920" cy="533520"/>
          </a:xfrm>
          <a:prstGeom prst="line">
            <a:avLst/>
          </a:prstGeom>
          <a:ln w="19080">
            <a:solidFill>
              <a:srgbClr val="00cc99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6172200" y="457200"/>
            <a:ext cx="38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45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2000-07-11T17:42:27Z</dcterms:created>
  <dc:creator>Katy Paul-Chowdhury</dc:creator>
  <dc:description/>
  <dc:language>en-US</dc:language>
  <cp:lastModifiedBy>Katy Paul-Chowdhury</cp:lastModifiedBy>
  <cp:lastPrinted>2000-08-17T16:17:04Z</cp:lastPrinted>
  <dcterms:modified xsi:type="dcterms:W3CDTF">2000-08-17T16:24:18Z</dcterms:modified>
  <cp:revision>46</cp:revision>
  <dc:subject/>
  <dc:title>Enron Participation &amp; Dissent</dc:title>
</cp:coreProperties>
</file>