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CED9711-F7FE-482F-B3C2-DED468C7F06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2907530-DAE1-417F-B4DB-AFE61A5A7A7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B2293BD-26F7-4966-95EF-D4FAD22C9F3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-15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Running a P&amp;D Session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0666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P&amp;D provides a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consistent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but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flexible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methodology for creative, results-focused problem solving that is unique to Enron.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Learn more about P&amp;D sessions: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112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Common design features, i.e. characteristics and ground rules that are common to all P&amp;Ds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112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 P&amp;D sessions can be scaled and tailored to address a range of issues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112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 to contact for more information about using the P&amp;D methodology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112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(Other things to add?)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0" y="0"/>
            <a:ext cx="457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39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-15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Common Design Features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85800" y="1142640"/>
            <a:ext cx="8229600" cy="5334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Every P&amp;D should be characterized by: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112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brief review of the issue, framed in terms of Enron’s overall strategy and potential business impact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112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 opening forum encouraging dissent and radical ideas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112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set of common ground rules emphasizing passion, innovation, and complete absence of hierarchy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112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 unequivocal focus on results, not recommendations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112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active engagement of senior management and high visibility of results and learning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112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deliberate challenge to established boundaries and limits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112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mix of small and whole group working sessions to stimulate ideas, discussion, and challenge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1125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Systematic measurement and follow-up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600200" y="6324480"/>
            <a:ext cx="6095880" cy="458280"/>
          </a:xfrm>
          <a:prstGeom prst="rect">
            <a:avLst/>
          </a:prstGeom>
          <a:blipFill rotWithShape="0">
            <a:blip r:embed="rId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non-bureaucratic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0" y="0"/>
            <a:ext cx="68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40-a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Dare to … ask why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Take the gloves off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 radical and daring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Voice what you normally would not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Get passionate; show you care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Forget hierarchy / rank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Remember to …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Balance listening with talking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Challenge / support; do not reject others’ ideas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Make sure what is said in the room stays in the room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Unequivocally keep focused on the results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Step up to … no “I” in results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Take personal accountability for driving the result and getting done what needs to happen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Work the issue until you feel totally committed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 bigger than your personal agenda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Keep loyal to the spirit of the group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Common Design Features: Ground Rules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7010280" y="3657600"/>
            <a:ext cx="3886200" cy="24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600200" y="6324480"/>
            <a:ext cx="6095880" cy="458280"/>
          </a:xfrm>
          <a:prstGeom prst="rect">
            <a:avLst/>
          </a:prstGeom>
          <a:blipFill rotWithShape="0">
            <a:blip r:embed="rId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Have fun.  Be humorous.  Lighten up.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0" y="0"/>
            <a:ext cx="68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40-b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Scalability: Flexibility to Address a Range of Issues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P&amp;D can take several different forms depending on the depth of the issue tackled, and its size or scope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80520" y="2709720"/>
            <a:ext cx="99144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Depth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 Issue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7772040" y="6064200"/>
            <a:ext cx="99144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Scope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 Issue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914400" y="5032440"/>
            <a:ext cx="1098720" cy="94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Defined Issue/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Unknown Solution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990720" y="3876840"/>
            <a:ext cx="1022400" cy="94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Wide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Issue/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Unknown Solution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138320" y="3195720"/>
            <a:ext cx="87480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423120" y="6138720"/>
            <a:ext cx="112068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Organization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Wide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089680" y="6122880"/>
            <a:ext cx="106668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Cross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SBU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878280" y="6122880"/>
            <a:ext cx="106668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Cross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Department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349360" y="6121440"/>
            <a:ext cx="106704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Within 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Department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968480" y="2658960"/>
            <a:ext cx="5797440" cy="3399120"/>
          </a:xfrm>
          <a:prstGeom prst="rect">
            <a:avLst/>
          </a:prstGeom>
          <a:blipFill rotWithShape="0">
            <a:blip r:embed="rId1"/>
            <a:srcRect/>
            <a:tile tx="0" ty="0" sx="100000" sy="100000" algn="ctr"/>
          </a:blipFill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968480" y="6059520"/>
            <a:ext cx="57927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968480" y="4229280"/>
            <a:ext cx="3119400" cy="1828800"/>
          </a:xfrm>
          <a:prstGeom prst="rect">
            <a:avLst/>
          </a:prstGeom>
          <a:blipFill rotWithShape="0">
            <a:blip r:embed="rId2"/>
            <a:srcRect/>
            <a:tile tx="0" ty="0" sx="100000" sy="100000" algn="ctr"/>
          </a:blipFill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968480" y="4976640"/>
            <a:ext cx="1844640" cy="1081440"/>
          </a:xfrm>
          <a:prstGeom prst="rect">
            <a:avLst/>
          </a:prstGeom>
          <a:blipFill rotWithShape="0">
            <a:blip r:embed="rId3"/>
            <a:srcRect/>
            <a:tile tx="0" ty="0" sx="100000" sy="100000" algn="ctr"/>
          </a:blipFill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flipV="1">
            <a:off x="1967040" y="2657520"/>
            <a:ext cx="0" cy="340056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flipV="1">
            <a:off x="1968480" y="2664000"/>
            <a:ext cx="5792760" cy="339552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968480" y="3552840"/>
            <a:ext cx="4249800" cy="2505240"/>
          </a:xfrm>
          <a:prstGeom prst="rect">
            <a:avLst/>
          </a:prstGeom>
          <a:noFill/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905120" y="5029200"/>
            <a:ext cx="1066680" cy="70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Half Day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438280" y="4403880"/>
            <a:ext cx="1741680" cy="39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One Day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3505320" y="3565440"/>
            <a:ext cx="1885680" cy="39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Two Days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611520" y="4770360"/>
            <a:ext cx="36504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4916520" y="4070520"/>
            <a:ext cx="36504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0" y="0"/>
            <a:ext cx="68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41-a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Scalability: Two Ends of the Design Spectrum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152280" y="3657240"/>
            <a:ext cx="3810240" cy="3048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Within-department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Solving known problems and concerns, searching for radical, enterprising solutions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Self-facilitated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3-4 hours in duration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Structured enough for efficiency, but emphasis on creativity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Immediate decisions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/>
          </p:nvPr>
        </p:nvSpPr>
        <p:spPr>
          <a:xfrm>
            <a:off x="5257800" y="1905120"/>
            <a:ext cx="3733920" cy="3581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Cross-organization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Developing embryonic ideas, solving “unsolvable” problems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External facilitation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2+ days in duration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Broad limits and constraints set by management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Some immediate decisions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Emphasis on structured follow-up, short-term action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2135160" y="1754280"/>
            <a:ext cx="2982960" cy="1911240"/>
          </a:xfrm>
          <a:prstGeom prst="rect">
            <a:avLst/>
          </a:prstGeom>
          <a:blipFill rotWithShape="0">
            <a:blip r:embed="rId1"/>
            <a:srcRect/>
            <a:tile tx="0" ty="0" sx="100000" sy="100000" algn="ctr"/>
          </a:blipFill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135160" y="3666960"/>
            <a:ext cx="298152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2135160" y="2638440"/>
            <a:ext cx="1604880" cy="1027080"/>
          </a:xfrm>
          <a:prstGeom prst="rect">
            <a:avLst/>
          </a:prstGeom>
          <a:blipFill rotWithShape="0">
            <a:blip r:embed="rId2"/>
            <a:srcRect/>
            <a:tile tx="0" ty="0" sx="100000" sy="100000" algn="ctr"/>
          </a:blipFill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2135160" y="3059280"/>
            <a:ext cx="947880" cy="606240"/>
          </a:xfrm>
          <a:prstGeom prst="rect">
            <a:avLst/>
          </a:prstGeom>
          <a:blipFill rotWithShape="0">
            <a:blip r:embed="rId3"/>
            <a:srcRect/>
            <a:tile tx="0" ty="0" sx="100000" sy="100000" algn="ctr"/>
          </a:blipFill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 flipV="1">
            <a:off x="2133720" y="1753920"/>
            <a:ext cx="0" cy="191268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 flipV="1">
            <a:off x="2133720" y="1757520"/>
            <a:ext cx="2981160" cy="190944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2135160" y="2257560"/>
            <a:ext cx="2185920" cy="1407960"/>
          </a:xfrm>
          <a:prstGeom prst="rect">
            <a:avLst/>
          </a:prstGeom>
          <a:noFill/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819520" y="2819520"/>
            <a:ext cx="37296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4267080" y="1981080"/>
            <a:ext cx="26352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85800" y="1828800"/>
            <a:ext cx="12952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Depth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3962520" y="3809880"/>
            <a:ext cx="114300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Scope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343400" y="1365120"/>
            <a:ext cx="1496880" cy="752760"/>
          </a:xfrm>
          <a:custGeom>
            <a:avLst/>
            <a:gdLst/>
            <a:ahLst/>
            <a:rect l="l" t="t" r="r" b="b"/>
            <a:pathLst>
              <a:path w="943" h="474">
                <a:moveTo>
                  <a:pt x="12" y="473"/>
                </a:moveTo>
                <a:lnTo>
                  <a:pt x="0" y="408"/>
                </a:lnTo>
                <a:lnTo>
                  <a:pt x="6" y="345"/>
                </a:lnTo>
                <a:lnTo>
                  <a:pt x="24" y="284"/>
                </a:lnTo>
                <a:lnTo>
                  <a:pt x="53" y="226"/>
                </a:lnTo>
                <a:lnTo>
                  <a:pt x="71" y="198"/>
                </a:lnTo>
                <a:lnTo>
                  <a:pt x="95" y="174"/>
                </a:lnTo>
                <a:lnTo>
                  <a:pt x="118" y="151"/>
                </a:lnTo>
                <a:lnTo>
                  <a:pt x="148" y="130"/>
                </a:lnTo>
                <a:lnTo>
                  <a:pt x="171" y="111"/>
                </a:lnTo>
                <a:lnTo>
                  <a:pt x="206" y="93"/>
                </a:lnTo>
                <a:lnTo>
                  <a:pt x="236" y="79"/>
                </a:lnTo>
                <a:lnTo>
                  <a:pt x="271" y="69"/>
                </a:lnTo>
                <a:lnTo>
                  <a:pt x="465" y="14"/>
                </a:lnTo>
                <a:lnTo>
                  <a:pt x="495" y="7"/>
                </a:lnTo>
                <a:lnTo>
                  <a:pt x="518" y="4"/>
                </a:lnTo>
                <a:lnTo>
                  <a:pt x="548" y="0"/>
                </a:lnTo>
                <a:lnTo>
                  <a:pt x="571" y="0"/>
                </a:lnTo>
                <a:lnTo>
                  <a:pt x="601" y="2"/>
                </a:lnTo>
                <a:lnTo>
                  <a:pt x="624" y="5"/>
                </a:lnTo>
                <a:lnTo>
                  <a:pt x="654" y="9"/>
                </a:lnTo>
                <a:lnTo>
                  <a:pt x="677" y="16"/>
                </a:lnTo>
                <a:lnTo>
                  <a:pt x="701" y="25"/>
                </a:lnTo>
                <a:lnTo>
                  <a:pt x="724" y="35"/>
                </a:lnTo>
                <a:lnTo>
                  <a:pt x="771" y="62"/>
                </a:lnTo>
                <a:lnTo>
                  <a:pt x="807" y="95"/>
                </a:lnTo>
                <a:lnTo>
                  <a:pt x="842" y="133"/>
                </a:lnTo>
                <a:lnTo>
                  <a:pt x="942" y="105"/>
                </a:lnTo>
                <a:lnTo>
                  <a:pt x="795" y="258"/>
                </a:lnTo>
                <a:lnTo>
                  <a:pt x="554" y="214"/>
                </a:lnTo>
                <a:lnTo>
                  <a:pt x="648" y="188"/>
                </a:lnTo>
                <a:lnTo>
                  <a:pt x="624" y="158"/>
                </a:lnTo>
                <a:lnTo>
                  <a:pt x="595" y="132"/>
                </a:lnTo>
                <a:lnTo>
                  <a:pt x="565" y="109"/>
                </a:lnTo>
                <a:lnTo>
                  <a:pt x="530" y="90"/>
                </a:lnTo>
                <a:lnTo>
                  <a:pt x="495" y="74"/>
                </a:lnTo>
                <a:lnTo>
                  <a:pt x="454" y="63"/>
                </a:lnTo>
                <a:lnTo>
                  <a:pt x="412" y="56"/>
                </a:lnTo>
                <a:lnTo>
                  <a:pt x="371" y="55"/>
                </a:lnTo>
                <a:lnTo>
                  <a:pt x="371" y="55"/>
                </a:lnTo>
                <a:lnTo>
                  <a:pt x="324" y="88"/>
                </a:lnTo>
                <a:lnTo>
                  <a:pt x="283" y="126"/>
                </a:lnTo>
                <a:lnTo>
                  <a:pt x="248" y="168"/>
                </a:lnTo>
                <a:lnTo>
                  <a:pt x="224" y="216"/>
                </a:lnTo>
                <a:lnTo>
                  <a:pt x="206" y="265"/>
                </a:lnTo>
                <a:lnTo>
                  <a:pt x="201" y="316"/>
                </a:lnTo>
                <a:lnTo>
                  <a:pt x="201" y="368"/>
                </a:lnTo>
                <a:lnTo>
                  <a:pt x="206" y="421"/>
                </a:lnTo>
                <a:lnTo>
                  <a:pt x="12" y="473"/>
                </a:lnTo>
              </a:path>
            </a:pathLst>
          </a:custGeom>
          <a:solidFill>
            <a:srgbClr val="00cc99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1208160" y="2782800"/>
            <a:ext cx="1500120" cy="828720"/>
          </a:xfrm>
          <a:custGeom>
            <a:avLst/>
            <a:gdLst/>
            <a:ahLst/>
            <a:rect l="l" t="t" r="r" b="b"/>
            <a:pathLst>
              <a:path w="945" h="522">
                <a:moveTo>
                  <a:pt x="944" y="179"/>
                </a:moveTo>
                <a:lnTo>
                  <a:pt x="928" y="150"/>
                </a:lnTo>
                <a:lnTo>
                  <a:pt x="909" y="124"/>
                </a:lnTo>
                <a:lnTo>
                  <a:pt x="865" y="75"/>
                </a:lnTo>
                <a:lnTo>
                  <a:pt x="813" y="39"/>
                </a:lnTo>
                <a:lnTo>
                  <a:pt x="753" y="17"/>
                </a:lnTo>
                <a:lnTo>
                  <a:pt x="688" y="0"/>
                </a:lnTo>
                <a:lnTo>
                  <a:pt x="622" y="0"/>
                </a:lnTo>
                <a:lnTo>
                  <a:pt x="587" y="4"/>
                </a:lnTo>
                <a:lnTo>
                  <a:pt x="554" y="10"/>
                </a:lnTo>
                <a:lnTo>
                  <a:pt x="518" y="23"/>
                </a:lnTo>
                <a:lnTo>
                  <a:pt x="486" y="36"/>
                </a:lnTo>
                <a:lnTo>
                  <a:pt x="303" y="121"/>
                </a:lnTo>
                <a:lnTo>
                  <a:pt x="254" y="147"/>
                </a:lnTo>
                <a:lnTo>
                  <a:pt x="210" y="179"/>
                </a:lnTo>
                <a:lnTo>
                  <a:pt x="175" y="218"/>
                </a:lnTo>
                <a:lnTo>
                  <a:pt x="142" y="261"/>
                </a:lnTo>
                <a:lnTo>
                  <a:pt x="117" y="306"/>
                </a:lnTo>
                <a:lnTo>
                  <a:pt x="101" y="355"/>
                </a:lnTo>
                <a:lnTo>
                  <a:pt x="90" y="404"/>
                </a:lnTo>
                <a:lnTo>
                  <a:pt x="90" y="456"/>
                </a:lnTo>
                <a:lnTo>
                  <a:pt x="0" y="498"/>
                </a:lnTo>
                <a:lnTo>
                  <a:pt x="210" y="521"/>
                </a:lnTo>
                <a:lnTo>
                  <a:pt x="366" y="329"/>
                </a:lnTo>
                <a:lnTo>
                  <a:pt x="273" y="371"/>
                </a:lnTo>
                <a:lnTo>
                  <a:pt x="273" y="332"/>
                </a:lnTo>
                <a:lnTo>
                  <a:pt x="278" y="293"/>
                </a:lnTo>
                <a:lnTo>
                  <a:pt x="289" y="257"/>
                </a:lnTo>
                <a:lnTo>
                  <a:pt x="303" y="218"/>
                </a:lnTo>
                <a:lnTo>
                  <a:pt x="322" y="183"/>
                </a:lnTo>
                <a:lnTo>
                  <a:pt x="344" y="150"/>
                </a:lnTo>
                <a:lnTo>
                  <a:pt x="371" y="121"/>
                </a:lnTo>
                <a:lnTo>
                  <a:pt x="401" y="91"/>
                </a:lnTo>
                <a:lnTo>
                  <a:pt x="401" y="91"/>
                </a:lnTo>
                <a:lnTo>
                  <a:pt x="458" y="85"/>
                </a:lnTo>
                <a:lnTo>
                  <a:pt x="513" y="88"/>
                </a:lnTo>
                <a:lnTo>
                  <a:pt x="565" y="101"/>
                </a:lnTo>
                <a:lnTo>
                  <a:pt x="614" y="121"/>
                </a:lnTo>
                <a:lnTo>
                  <a:pt x="660" y="147"/>
                </a:lnTo>
                <a:lnTo>
                  <a:pt x="701" y="179"/>
                </a:lnTo>
                <a:lnTo>
                  <a:pt x="734" y="218"/>
                </a:lnTo>
                <a:lnTo>
                  <a:pt x="761" y="264"/>
                </a:lnTo>
                <a:lnTo>
                  <a:pt x="944" y="179"/>
                </a:lnTo>
              </a:path>
            </a:pathLst>
          </a:custGeom>
          <a:solidFill>
            <a:srgbClr val="00cc99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0" y="0"/>
            <a:ext cx="68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41-b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Sample Agenda: </a:t>
            </a:r>
            <a:br>
              <a:rPr sz="4000"/>
            </a:b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Generate Process Improvement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380880" y="1294920"/>
            <a:ext cx="8305920" cy="39625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70000" lnSpcReduction="19999"/>
          </a:bodyPr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Start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 Introductions; framing the issue; establishing improvement goals (Business Leader)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 Overview of the P&amp;D process (P&amp;D Committee member); ground rules (Facilitator)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 Walk-through of the business process (Manager)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4. Working session: Process “pinch points”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249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Where are the points of contention or controversy in the process?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249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Where is there perceived unfairness, inequity, or misunderstanding?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249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parts of the process limit Enron’s overall ability to maximize value?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5. Why change the process?  Upsides and consequences.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6. Breaking the frame: creative thinking exercise (Facilitator)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7. Individual process redesign work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8. Presentation of process alternatives — </a:t>
            </a:r>
            <a:r>
              <a:rPr b="1" lang="en-US" sz="1400" strike="noStrike" u="none">
                <a:solidFill>
                  <a:srgbClr val="cc0000"/>
                </a:solidFill>
                <a:effectLst/>
                <a:uFillTx/>
                <a:latin typeface="Times New Roman"/>
              </a:rPr>
              <a:t>Participation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9. Debate process alternatives — </a:t>
            </a:r>
            <a:r>
              <a:rPr b="1" lang="en-US" sz="1400" strike="noStrike" u="none">
                <a:solidFill>
                  <a:srgbClr val="cc0000"/>
                </a:solidFill>
                <a:effectLst/>
                <a:uFillTx/>
                <a:latin typeface="Times New Roman"/>
              </a:rPr>
              <a:t>Dissent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249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Which process changes might positively impact Enron’s overall ability to maximize value?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249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 might these process changes affect the different units — positively and negatively?  What trade-offs might be needed?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249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 can we maximize Enron’s results and maximize unit 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individual results?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10. Decisions and recommendations: What should we do differently?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11. Action planning: Who does what to make it happen?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12. Summary discussion with Business Leader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Food / Drinks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Adjourn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428840" indent="-228600">
              <a:spcBef>
                <a:spcPts val="224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2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1295280" y="6324480"/>
            <a:ext cx="6858000" cy="458280"/>
          </a:xfrm>
          <a:prstGeom prst="rect">
            <a:avLst/>
          </a:prstGeom>
          <a:blipFill rotWithShape="0">
            <a:blip r:embed="rId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Flexible agenda to be tailored to the situation.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0" y="0"/>
            <a:ext cx="68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42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85800" y="-15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 to Contact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685800" y="13716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obtain more information about using the P&amp;D methodology, please contact: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Dick Amabile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, Senior Director Executive Development, ext. 33972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Kirk McDaniel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, Vision &amp; Values Committee representative for P&amp;D, ext. 68251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(Add other facilitators, etc who have gone through P&amp;D process and would be willing to share their experiences)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discuss the P&amp;D process with managers who have used it, please contact: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Jan Johnson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Kirk McDaniel, Manager, Global Asset Operations, ext. 68251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Brian Redmond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George Wassof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0" y="0"/>
            <a:ext cx="68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13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3962520" y="5334120"/>
            <a:ext cx="48765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cc0000"/>
                </a:solidFill>
                <a:effectLst/>
                <a:uFillTx/>
                <a:latin typeface="Times New Roman"/>
              </a:rPr>
              <a:t>(DA or KM, please check spelling and add phone numbers and titles)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2000-02-14T18:04:24Z</dcterms:created>
  <dc:creator>Katy Paul-Chowdhury</dc:creator>
  <dc:description/>
  <dc:language>en-US</dc:language>
  <cp:lastModifiedBy>Katy Paul-Chowdhury</cp:lastModifiedBy>
  <cp:lastPrinted>2000-02-14T20:09:48Z</cp:lastPrinted>
  <dcterms:modified xsi:type="dcterms:W3CDTF">2000-08-17T15:35:24Z</dcterms:modified>
  <cp:revision>17</cp:revision>
  <dc:subject/>
  <dc:title>Enron Participation &amp; Dissent</dc:title>
</cp:coreProperties>
</file>