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18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8603602-C0C5-48D8-A6DD-C28535254A8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A560464-C823-451D-9A5C-F569614CD608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3D3F4D9-7194-4470-B234-F7535E9CE343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-381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P&amp;D Organization &amp; Implementation Worksheet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0" y="0"/>
            <a:ext cx="685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cc0000"/>
                </a:solidFill>
                <a:effectLst/>
                <a:uFillTx/>
                <a:latin typeface="Arial"/>
              </a:rPr>
              <a:t>14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76320" y="533520"/>
            <a:ext cx="403848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Executive Sponsor: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______________________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Focus Area: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______________________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4038480" y="533520"/>
            <a:ext cx="495324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Desired Business Result(s):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___________________________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tabLst>
                <a:tab algn="l" pos="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Timing for Results: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___________________________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228600" y="1295280"/>
            <a:ext cx="8763120" cy="739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304920" y="1305000"/>
            <a:ext cx="868680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1. Key Participants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Roles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</a:t>
            </a: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Include: Decision Maker, Facilitator, Design Team, Team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Leaders, Team Members)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228600" y="2185920"/>
            <a:ext cx="4267080" cy="6321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2. Resources Required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4648320" y="2185920"/>
            <a:ext cx="4343400" cy="6321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3. P&amp;D Parameters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228600" y="2971800"/>
            <a:ext cx="2895480" cy="26654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4. Logistics: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P&amp;D Session Date: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#  of Attendees: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Time: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Location: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Equipment: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Facilities: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Meals: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Hotels: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Email: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Prework: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6477120" y="2971800"/>
            <a:ext cx="2514600" cy="20332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6. Post P&amp;D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Key milestones: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Who is accountable for what?: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Follow-up: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Key meetings and timing / frequency: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3276720" y="2971800"/>
            <a:ext cx="3047760" cy="1819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5. Communication Plan: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Key constituencies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Key message for each constituency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When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228600" y="5767560"/>
            <a:ext cx="8763120" cy="3074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Note:  Discuss this worksheet with your manager before conducting any actual P&amp;D Session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228600" y="6238800"/>
            <a:ext cx="8763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cc0000"/>
                </a:solidFill>
                <a:effectLst/>
                <a:uFillTx/>
                <a:latin typeface="Times New Roman"/>
              </a:rPr>
              <a:t>Attach registration form that users must complete in order to save and access filled-in worksheets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68580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Team Leader: Function &amp; Responsibilities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0" y="0"/>
            <a:ext cx="609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cc0000"/>
                </a:solidFill>
                <a:effectLst/>
                <a:uFillTx/>
                <a:latin typeface="Arial"/>
              </a:rPr>
              <a:t>19-ii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/>
          </p:nvPr>
        </p:nvSpPr>
        <p:spPr>
          <a:xfrm>
            <a:off x="685800" y="16765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Work with the facilitator to organize the session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Communicate with staff back at the site following the P&amp;D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Participate like any other team member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Meet regularly with sub-team leaders; support sub-team leaders and help them overcome obstacles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Prepare and distribute summary reports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Act as project manager for the implementation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 the release of Team Members for implementation work and to attend team meetings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Informally check in with Team Members to keep abreast of any issues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Meet regularly with the Sponsor to report on progress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Ensure the teams are on track for the formal review sessions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Attend the formal review sessions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68580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Facilitator: Function &amp; Responsibilities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0" y="0"/>
            <a:ext cx="609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cc0000"/>
                </a:solidFill>
                <a:effectLst/>
                <a:uFillTx/>
                <a:latin typeface="Arial"/>
              </a:rPr>
              <a:t>20-iii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685800" y="1295280"/>
            <a:ext cx="8229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7500" lnSpcReduction="19999"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Work with the Sponsor to design the P&amp;D session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Help identify opportunities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Help select team participants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Identify baseline data to be collected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Facilitate the P&amp;D session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Work with the Team Leader(s) and Team Members to ensure the successful implementation of the solutions identified in the P&amp;D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Stay in contact with Team Leaders and provides assistance as appropriate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Help the teams overcome obstacles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Help the teams assess what has been learned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Help the Sponsor structure the review sessions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Drive the documentation of the P&amp;D session and results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Coordinate documentation of the P&amp;D’s highlights, outcomes and lessons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Follow up with team members and documents results of the P&amp;D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More information on the Facilitator’s roles and responsibilities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i="1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(link to p. 43)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68580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Team Members: Function &amp; Responsibilities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0" y="0"/>
            <a:ext cx="609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cc0000"/>
                </a:solidFill>
                <a:effectLst/>
                <a:uFillTx/>
                <a:latin typeface="Arial"/>
              </a:rPr>
              <a:t>20-iv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/>
          </p:nvPr>
        </p:nvSpPr>
        <p:spPr>
          <a:xfrm>
            <a:off x="685800" y="16765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Participate in setting the performance improvement goal and creating the work plan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Serve as liaisons to others in the work group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Support other Team Members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Participate in team meetings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Take responsibility for implementation of the specific action recommendations developed by the team and/or sub-teams, with the support of the Team Leader(s) and Sponsor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68580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Identify Resources Required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0" y="0"/>
            <a:ext cx="609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cc0000"/>
                </a:solidFill>
                <a:effectLst/>
                <a:uFillTx/>
                <a:latin typeface="Arial"/>
              </a:rPr>
              <a:t>21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685800" y="13716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7500" lnSpcReduction="19999"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Depending on your area of focus, you may require specific resources to successfully run the P&amp;D session, arrive at viable plans for moving forward, or implementing the solutions you identify.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These resources may be in the P&amp;D session itself, “on call” in case they are needed during the session, or available for use during the implementation stage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Think about any specific resources you may need in terms of: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Physical facilities or equipment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Financial support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People / types of expertise, for example: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Legal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Enron </a:t>
            </a: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corporate directory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i="1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(link to corporate phone directory)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will help you access the resources you will need.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685800" y="-2289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Specify Timing for Results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0" y="0"/>
            <a:ext cx="609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cc0000"/>
                </a:solidFill>
                <a:effectLst/>
                <a:uFillTx/>
                <a:latin typeface="Arial"/>
              </a:rPr>
              <a:t>22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685800" y="1371600"/>
            <a:ext cx="7772400" cy="2209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aim of P&amp;D is to generate real results in a 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short time frame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.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timing of each P&amp;D implementation will vary according to the complexity of the issue and the work to be done.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But in general, you should aim to complete the work in as much time as you need to do it well, but as short a time as possible.  It may take 30, 60 or 90 minutes, hours or days.  Try not to go beyond 90 days!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You will need to build the following key steps into your time frame: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914400" y="5181480"/>
            <a:ext cx="7086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914400" y="495288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5486400" y="495288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6858000" y="4952880"/>
            <a:ext cx="0" cy="4572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4114800" y="495288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2743200" y="4952880"/>
            <a:ext cx="0" cy="4572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457200" y="4267080"/>
            <a:ext cx="914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P&amp;D Idea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2286000" y="4267080"/>
            <a:ext cx="914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P&amp;D Session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3429000" y="4267080"/>
            <a:ext cx="13716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Progress Review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4800600" y="4267080"/>
            <a:ext cx="13716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Progress Review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6172200" y="4267080"/>
            <a:ext cx="13716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Final Results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 rot="16200000">
            <a:off x="1600200" y="4800600"/>
            <a:ext cx="457200" cy="1828800"/>
          </a:xfrm>
          <a:custGeom>
            <a:avLst/>
            <a:gdLst>
              <a:gd name="textAreaLeft" fmla="*/ 292320 w 457200"/>
              <a:gd name="textAreaRight" fmla="*/ 457560 w 457200"/>
              <a:gd name="textAreaTop" fmla="*/ 47520 h 1828800"/>
              <a:gd name="textAreaBottom" fmla="*/ 1781280 h 1828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 rot="16200000">
            <a:off x="4572000" y="3657600"/>
            <a:ext cx="457200" cy="4114800"/>
          </a:xfrm>
          <a:custGeom>
            <a:avLst/>
            <a:gdLst>
              <a:gd name="textAreaLeft" fmla="*/ 292320 w 457200"/>
              <a:gd name="textAreaRight" fmla="*/ 457560 w 457200"/>
              <a:gd name="textAreaTop" fmla="*/ 107280 h 4114800"/>
              <a:gd name="textAreaBottom" fmla="*/ 4007520 h 4114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 rot="16200000">
            <a:off x="7429320" y="4914720"/>
            <a:ext cx="457200" cy="1600200"/>
          </a:xfrm>
          <a:custGeom>
            <a:avLst/>
            <a:gdLst>
              <a:gd name="textAreaLeft" fmla="*/ 292320 w 457200"/>
              <a:gd name="textAreaRight" fmla="*/ 457560 w 457200"/>
              <a:gd name="textAreaTop" fmla="*/ 41400 h 1600200"/>
              <a:gd name="textAreaBottom" fmla="*/ 1558800 h 16002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cc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990720" y="6110280"/>
            <a:ext cx="16761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Planning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3886200" y="6095880"/>
            <a:ext cx="19051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Implementation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6629400" y="6110280"/>
            <a:ext cx="2057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Institutionalization &amp; Expansion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685800" y="-2289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Determine Logistics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0" y="0"/>
            <a:ext cx="609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cc0000"/>
                </a:solidFill>
                <a:effectLst/>
                <a:uFillTx/>
                <a:latin typeface="Arial"/>
              </a:rPr>
              <a:t>23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/>
          </p:nvPr>
        </p:nvSpPr>
        <p:spPr>
          <a:xfrm>
            <a:off x="685800" y="838080"/>
            <a:ext cx="81532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62500" lnSpcReduction="19999"/>
          </a:bodyPr>
          <a:p>
            <a:pPr marL="343080" indent="-343080">
              <a:spcBef>
                <a:spcPts val="12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following logistics should be considered as you plan a P&amp;D session: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P&amp;D Session Date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#  of Attendees (Participants, additional resources)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Time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Location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Equipment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Facilities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Meals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Hotels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Email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Prework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12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Logistical information sources include: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1125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Travel Agency in the Park (TAP)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10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713-650-1333 / 800-962-0248  daytime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800-448-7150  after hours &amp; weekends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1125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Marriott internal catering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1125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Teleconferencing and videoconferencing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5943600" y="6019920"/>
            <a:ext cx="28954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cc0000"/>
                </a:solidFill>
                <a:effectLst/>
                <a:uFillTx/>
                <a:latin typeface="Times New Roman"/>
              </a:rPr>
              <a:t>(RA to send #s)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685800" y="-2289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Establish Follow-up Method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0" y="0"/>
            <a:ext cx="609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cc0000"/>
                </a:solidFill>
                <a:effectLst/>
                <a:uFillTx/>
                <a:latin typeface="Arial"/>
              </a:rPr>
              <a:t>24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/>
          </p:nvPr>
        </p:nvSpPr>
        <p:spPr>
          <a:xfrm>
            <a:off x="685800" y="10666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0000" lnSpcReduction="19999"/>
          </a:bodyPr>
          <a:p>
            <a:pPr marL="343080" indent="-343080">
              <a:spcBef>
                <a:spcPts val="12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purpose of the follow-up is to keep track of individual and collective progress toward the determined goals.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12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 you establish a process for following up on the P&amp;D, consider: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1125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Exchange of information so that team members know what is being accomplished, and exchange thinking and solutions to problems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1125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Progress checks: how often and who should be involved?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1125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Team meetings.  Regular meetings should cover: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10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Progress with respect to work plan and goals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10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Any obstacles encountered, and possible solutions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10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Assistance needed from each other or from the Decision Maker or Sponsor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10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Any modifications to the work plan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1125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Who else you should involve in (a) receiving ongoing information reports on the projects, and (b) joining in your meetings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12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Follow-up worksheet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i="1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(link to p. 24)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"/>
          <p:cNvSpPr/>
          <p:nvPr/>
        </p:nvSpPr>
        <p:spPr>
          <a:xfrm>
            <a:off x="0" y="0"/>
            <a:ext cx="609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cc0000"/>
                </a:solidFill>
                <a:effectLst/>
                <a:uFillTx/>
                <a:latin typeface="Arial"/>
              </a:rPr>
              <a:t>25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685800" y="-3052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Follow-up Worksheet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/>
          </p:nvPr>
        </p:nvSpPr>
        <p:spPr>
          <a:xfrm>
            <a:off x="685800" y="685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62500" lnSpcReduction="19999"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Note: the Facilitator can assist you in developing your follow-up plan.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1.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How will we interchange progress reports with each other? What written records / notes will we prepare and share?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2.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How will we conduct ongoing dialogue with each other? With others who are not on the team?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3.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When should we first meet to review progress and exchange information? What should our agenda for the meeting be?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4.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How often should we plan to meet?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5.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Who else should be included in these progress reviews? For what purpose?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6.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How and when will we review progress with our Sponsor?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7.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Are there other key players with whom we should review progress periodically? Who are they? When should we meet with them?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685800" y="-2289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Communicate Intent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0" y="0"/>
            <a:ext cx="609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cc0000"/>
                </a:solidFill>
                <a:effectLst/>
                <a:uFillTx/>
                <a:latin typeface="Arial"/>
              </a:rPr>
              <a:t>26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/>
          </p:nvPr>
        </p:nvSpPr>
        <p:spPr>
          <a:xfrm>
            <a:off x="685800" y="10666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communicating your intent for the P&amp;D, consider the following: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Components of communication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audience (i. e. key constituencies)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message (e.g. purpose of the P&amp;D, expectations of participants and others)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channel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frequency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Communication purposes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provide information / reduce uncertainty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persuade / change opinions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evaluate and decide among alternatives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empower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 indent="0">
              <a:spcBef>
                <a:spcPts val="400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Communication worksheet</a:t>
            </a: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i="1" lang="en-GB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(link to p. 27)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685800" y="-2289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Communication Worksheet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0" y="0"/>
            <a:ext cx="609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cc0000"/>
                </a:solidFill>
                <a:effectLst/>
                <a:uFillTx/>
                <a:latin typeface="Arial"/>
              </a:rPr>
              <a:t>27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/>
          </p:nvPr>
        </p:nvSpPr>
        <p:spPr>
          <a:xfrm>
            <a:off x="685800" y="837720"/>
            <a:ext cx="7772400" cy="25909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1. Identify key constituencies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876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Active participants in the planning and implementation of the P&amp;D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876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People whose jobs will be affected by outcome of the P&amp;D, including both those who perceive themselves as beneficiaries and those who may feel threatened by the outcomes.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876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Oversight groups, such as a top management, steering committee, etc.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876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Senior managers who hold the final decision-making and P/L responsibility, or whose views can be influential.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876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important individuals and groups not mentioned above.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685800" y="3581280"/>
            <a:ext cx="7772400" cy="2895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2. For each key constituency identified, define key events/leverage points, messages and channels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685800" y="4572000"/>
            <a:ext cx="777240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1128600" y="4038480"/>
            <a:ext cx="138816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Leverage Point/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Key Event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6932520" y="4157640"/>
            <a:ext cx="82908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Channel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4276800" y="4189320"/>
            <a:ext cx="82872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Message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3276720" y="4038480"/>
            <a:ext cx="0" cy="2438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5943600" y="4038480"/>
            <a:ext cx="0" cy="2438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85800" y="-3052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Identify Desired Business Results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0" y="0"/>
            <a:ext cx="609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cc0000"/>
                </a:solidFill>
                <a:effectLst/>
                <a:uFillTx/>
                <a:latin typeface="Arial"/>
              </a:rPr>
              <a:t>15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685800" y="762120"/>
            <a:ext cx="81532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Ever P&amp;D session should be designed to achieve specific, measurable results.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first — and most important — challenge in organizing a P&amp;D session is to carve out a results-focused goal from the overall opportunity or problem.  There is no one “right” goal — it takes creative thinking about the particular situation to develop an exciting, challenging and achievable goal.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following criteria will help you select the goal for your P&amp;D session: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Results-driven (focus on a measurable performance result, not on a step toward a result)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Urgent, compelling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Challenging but achievable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Short-term (keep the time-frame as short to add focus and energy to the project)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Achievable with existing resources and authority: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Based on readiness (what people are willing and want to do)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</a:t>
            </a: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sponsorship memorandum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i="1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(link to p. 16)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may be used to convey the desired business results and expectations for the P&amp;D session to participants.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7620120" y="6521400"/>
            <a:ext cx="15238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WP TypographicSymbols"/>
                <a:ea typeface="WP TypographicSymbols"/>
              </a:rPr>
              <a:t>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RHS&amp;A 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5800" y="-152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Example: Sponsorship Memorandum for Houston Pipeline P&amp;D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0" y="0"/>
            <a:ext cx="609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cc0000"/>
                </a:solidFill>
                <a:effectLst/>
                <a:uFillTx/>
                <a:latin typeface="Arial"/>
              </a:rPr>
              <a:t>16-a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685800" y="1066680"/>
            <a:ext cx="8229600" cy="1524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25000" lnSpcReduction="19999"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following memorandum summarizes the Houston Pipeline P&amp;D Sponsor’s goals, parameters, discussion questions, selected participants, additional resources and agenda for the session.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2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Baseline Agreement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.Transport Book establishes pricing for transport capacity on HPL.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.V.P. Operations provides first point of contact to discuss/resolve any pricing issues.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.M.D. Asset Group resolves any remaining open issues.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Goal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Part One: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 HPL’s total net revenue (transport + origination) on under-utilized pipe-segments by 35%, and increase HPL’s total margins (transport + origination) second quarter profits by 20%.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 measures will be: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49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 increase in the volume of gas flowing in pipelines that are categorized as “under-utilized” by 35% over the same period during the prior year.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49"/>
              </a:spcBef>
              <a:buClr>
                <a:srgbClr val="000000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An increase in the $/mmBtu margin on gas flowing in pipelines that are categorized as “utilized” by 20% over the same period during the prior year.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Part Two: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Determine the appropriate methodology by which the Transportation Trading Desk provides a “price” for transportation capacity on Houston Pipeline to the Producer Services Group.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85800" y="-2289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Example: Sponsorship Memorandum for Houston Pipeline P&amp;D (cont’d)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380520" y="914400"/>
            <a:ext cx="8458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0000" lnSpcReduction="19999"/>
          </a:bodyPr>
          <a:p>
            <a:pPr marL="343080" indent="-343080">
              <a:lnSpc>
                <a:spcPct val="10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The agreed methodology must meet the following criteria: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Maximizes HPL profitability.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Ensures that internal Enron groups receive credit for their value added.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Complies with Code of Conduct Regulations.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 an incentive for 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all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parties to work together.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Sub-issues / Thought Starters: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discussions need to address the following questions: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.How do we ensure our transportation rates are the most competitive vs. the industry so that HPL gets the business (at an acceptable level of profit)?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.How do we maximize the value for HPL (accrual vs. mark to market)?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.Who is responsible for managing the development and allocation of HPL transport capacity and on what basis?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.Who is responsible for maintaining the quality and operational integrity of the pipeline and on what basis?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.What do we have to do to incentivize everyone to maximize Enron’s overall profitability  -and not just individual department’s profitability?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.How should transport revenue be divided between the Transportation Trading P&amp;L and the Producer Services P&amp;L?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Participants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Network Trading – T.Martin, E. Gotleb, J. Sweiger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Network Services – G.Sharp, J.Zively, L.Papayoti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Network Engineering – Nick Cocavesis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Network Operations –Steve Schneider*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Network Development –Patrick Wade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Steve will provide commercial coordination during the meeting.  A consultant will also be present to act as a P&amp;D facilitator.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0" y="0"/>
            <a:ext cx="609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cc0000"/>
                </a:solidFill>
                <a:effectLst/>
                <a:uFillTx/>
                <a:latin typeface="Arial"/>
              </a:rPr>
              <a:t>16-b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85800" y="-2289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Example: Sponsorship Memorandum for Houston Pipeline P&amp;D (cont’d)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380520" y="914400"/>
            <a:ext cx="8458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On-Call Resources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Legal/Regulatory – Barbara Gray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Accounting – Jim Coffey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Agenda for P&amp;D Session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.Setting the Challenge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.Breakthrough Opportunities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.Radical Re-design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.Presentation and Dissent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.Summary of Agreement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.Action Plan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.Presentation of Results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.Dinner &amp; Beverages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0" y="0"/>
            <a:ext cx="609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cc0000"/>
                </a:solidFill>
                <a:effectLst/>
                <a:uFillTx/>
                <a:latin typeface="Arial"/>
              </a:rPr>
              <a:t>16-c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85800" y="-2289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Define Parameters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0" y="0"/>
            <a:ext cx="609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cc0000"/>
                </a:solidFill>
                <a:effectLst/>
                <a:uFillTx/>
                <a:latin typeface="Arial"/>
              </a:rPr>
              <a:t>17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685800" y="10666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parameters of a P&amp;D are set by the Sponsor, and may include: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Budget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Time frame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Resources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Ground rules with respect to ethics, legality, etc.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sponsor of a recent Houston Pipeline P&amp;D set the following parameters: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Maximizes HPL profitability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Ensures that internal Enron groups receive credit for their value added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Complies with the Code of Conduct Regulations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Provides an incentive for all parties to work together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GB" sz="2000" strike="noStrike" u="none">
                <a:solidFill>
                  <a:srgbClr val="cc0000"/>
                </a:solidFill>
                <a:effectLst/>
                <a:uFillTx/>
                <a:latin typeface="Times New Roman"/>
              </a:rPr>
              <a:t>    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685800" y="-2289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Identify Key Participants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0" y="0"/>
            <a:ext cx="609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cc0000"/>
                </a:solidFill>
                <a:effectLst/>
                <a:uFillTx/>
                <a:latin typeface="Arial"/>
              </a:rPr>
              <a:t>18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/>
          </p:nvPr>
        </p:nvSpPr>
        <p:spPr>
          <a:xfrm>
            <a:off x="685800" y="9907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Selecting the right participants for the P&amp;D session lets you get commitment from the people who will drive the change forward, and ensure that the necessary authority and resources are available.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Criteria for identifying key participants: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Who has ownership / responsibility?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Who has a stake in the outcome?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Who could contribute to achieving the desired result?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Who could block the achievement of the desired result?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Who is going to be most affected by the changes that will come out of the P&amp;D?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85800" y="-152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Summary of Key Roles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0" y="0"/>
            <a:ext cx="609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cc0000"/>
                </a:solidFill>
                <a:effectLst/>
                <a:uFillTx/>
                <a:latin typeface="Arial"/>
              </a:rPr>
              <a:t>19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/>
          </p:nvPr>
        </p:nvSpPr>
        <p:spPr>
          <a:xfrm>
            <a:off x="685800" y="16765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Sponsor </a:t>
            </a:r>
            <a:r>
              <a:rPr b="0" i="1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(link to p. 20-i)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Facilitator </a:t>
            </a:r>
            <a:r>
              <a:rPr b="0" i="1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(link to p. 20-iii)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Team Leaders </a:t>
            </a:r>
            <a:r>
              <a:rPr b="0" i="1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(link to p. 20-ii)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Team Members </a:t>
            </a:r>
            <a:r>
              <a:rPr b="0" i="1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(link to p. 20-iv)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68580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Sponsor: Function &amp; Responsibilities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0" y="0"/>
            <a:ext cx="609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cc0000"/>
                </a:solidFill>
                <a:effectLst/>
                <a:uFillTx/>
                <a:latin typeface="Arial"/>
              </a:rPr>
              <a:t>20-i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685800" y="16765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Define the overall P&amp;D business issue and approve the goal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Work with the Facilitator to organize the process (refer to </a:t>
            </a: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worksheet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) </a:t>
            </a:r>
            <a:r>
              <a:rPr b="0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(</a:t>
            </a:r>
            <a:r>
              <a:rPr b="0" i="1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link to p. 14)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Assign the Team Leader to get the process moving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Set the challenge at the opening, and define his/her role and the decision parameters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Conduct a dialogue with the participants at the concluding session, and approve or reject the action recommendations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Agree to provide the support that may be needed (e.g. help reality test the proposed courses of action, remove obstacles, approve time and resources)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Check in with the Team Leader informally at agreed-upon intervals following the P&amp;D session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Conduct progress reviews with the Team to ensure that implementation is moving forward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2000-07-14T17:06:55Z</dcterms:created>
  <dc:creator>Katy Paul-Chowdhury</dc:creator>
  <dc:description/>
  <dc:language>en-US</dc:language>
  <cp:lastModifiedBy>Katy Paul-Chowdhury</cp:lastModifiedBy>
  <cp:lastPrinted>2000-08-17T17:28:02Z</cp:lastPrinted>
  <dcterms:modified xsi:type="dcterms:W3CDTF">2000-08-17T17:34:32Z</dcterms:modified>
  <cp:revision>33</cp:revision>
  <dc:subject/>
  <dc:title>P&amp;D Organization &amp; Implementation Worksheet</dc:title>
</cp:coreProperties>
</file>