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5923C54-A17E-427D-A59A-8DCF79A7F11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3C5399D-A4DC-4CD3-B815-B8C12065373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Overview of the ETC Survey</a:t>
            </a:r>
            <a:endParaRPr b="0" lang="en-US" sz="4000" strike="noStrike" u="none">
              <a:solidFill>
                <a:srgbClr val="000000"/>
              </a:solidFill>
              <a:effectLst/>
              <a:uFillTx/>
              <a:latin typeface="Times New Roman"/>
            </a:endParaRPr>
          </a:p>
        </p:txBody>
      </p:sp>
      <p:sp>
        <p:nvSpPr>
          <p:cNvPr id="8" name="PlaceHolder 2"/>
          <p:cNvSpPr>
            <a:spLocks noGrp="1"/>
          </p:cNvSpPr>
          <p:nvPr>
            <p:ph/>
          </p:nvPr>
        </p:nvSpPr>
        <p:spPr>
          <a:xfrm>
            <a:off x="304560" y="685800"/>
            <a:ext cx="8458200" cy="4114800"/>
          </a:xfrm>
          <a:prstGeom prst="rect">
            <a:avLst/>
          </a:prstGeom>
          <a:noFill/>
          <a:ln w="0">
            <a:noFill/>
          </a:ln>
        </p:spPr>
        <p:txBody>
          <a:bodyPr lIns="92160" rIns="92160" tIns="46080" bIns="46080" anchor="t">
            <a:normAutofit fontScale="70000" lnSpcReduction="19999"/>
          </a:bodyPr>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It is Enron’s goal to become one of the world’s most innovative, admired companies — and one of the best companies to work for.</a:t>
            </a:r>
            <a:endParaRPr b="0" lang="en-US" sz="18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ETC Survey is conducted every year to track our progress toward these ambitious goals.  It is administered by (</a:t>
            </a:r>
            <a:r>
              <a:rPr b="0" i="1" lang="en-GB" sz="1800" strike="noStrike" u="none">
                <a:solidFill>
                  <a:srgbClr val="000000"/>
                </a:solidFill>
                <a:effectLst/>
                <a:uFillTx/>
                <a:latin typeface="Times New Roman"/>
              </a:rPr>
              <a:t>fill in department</a:t>
            </a:r>
            <a:r>
              <a:rPr b="0" lang="en-GB" sz="1800" strike="noStrike" u="none">
                <a:solidFill>
                  <a:srgbClr val="000000"/>
                </a:solidFill>
                <a:effectLst/>
                <a:uFillTx/>
                <a:latin typeface="Times New Roman"/>
              </a:rPr>
              <a:t>), and is completed by (</a:t>
            </a:r>
            <a:r>
              <a:rPr b="0" i="1" lang="en-GB" sz="1800" strike="noStrike" u="none">
                <a:solidFill>
                  <a:srgbClr val="000000"/>
                </a:solidFill>
                <a:effectLst/>
                <a:uFillTx/>
                <a:latin typeface="Times New Roman"/>
              </a:rPr>
              <a:t>all employees?  A random sample?</a:t>
            </a:r>
            <a:r>
              <a:rPr b="0" lang="en-GB" sz="1800" strike="noStrike" u="none">
                <a:solidFill>
                  <a:srgbClr val="000000"/>
                </a:solidFill>
                <a:effectLst/>
                <a:uFillTx/>
                <a:latin typeface="Times New Roman"/>
              </a:rPr>
              <a:t>).  The 1999 survey results are based on (</a:t>
            </a:r>
            <a:r>
              <a:rPr b="0" i="1" lang="en-GB" sz="1800" strike="noStrike" u="none">
                <a:solidFill>
                  <a:srgbClr val="000000"/>
                </a:solidFill>
                <a:effectLst/>
                <a:uFillTx/>
                <a:latin typeface="Times New Roman"/>
              </a:rPr>
              <a:t>how many?</a:t>
            </a:r>
            <a:r>
              <a:rPr b="0" lang="en-GB" sz="1800" strike="noStrike" u="none">
                <a:solidFill>
                  <a:srgbClr val="000000"/>
                </a:solidFill>
                <a:effectLst/>
                <a:uFillTx/>
                <a:latin typeface="Times New Roman"/>
              </a:rPr>
              <a:t>) responses from all divisions and levels throughout the Enron organization.</a:t>
            </a:r>
            <a:endParaRPr b="0" lang="en-US" sz="18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Survey’s </a:t>
            </a:r>
            <a:r>
              <a:rPr b="0" lang="en-GB" sz="1800" strike="noStrike" u="sng">
                <a:solidFill>
                  <a:srgbClr val="000000"/>
                </a:solidFill>
                <a:effectLst/>
                <a:uFillTx/>
                <a:latin typeface="Times New Roman"/>
              </a:rPr>
              <a:t>results</a:t>
            </a:r>
            <a:r>
              <a:rPr b="0" lang="en-GB" sz="1800" strike="noStrike" u="none">
                <a:solidFill>
                  <a:srgbClr val="000000"/>
                </a:solidFill>
                <a:effectLst/>
                <a:uFillTx/>
                <a:latin typeface="Times New Roman"/>
              </a:rPr>
              <a:t> </a:t>
            </a:r>
            <a:r>
              <a:rPr b="0" i="1" lang="en-GB" sz="1800" strike="noStrike" u="none">
                <a:solidFill>
                  <a:srgbClr val="3333cc"/>
                </a:solidFill>
                <a:effectLst/>
                <a:uFillTx/>
                <a:latin typeface="Times New Roman"/>
              </a:rPr>
              <a:t>(link to p. 2)</a:t>
            </a:r>
            <a:r>
              <a:rPr b="0" lang="en-GB" sz="1800" strike="noStrike" u="none">
                <a:solidFill>
                  <a:srgbClr val="000000"/>
                </a:solidFill>
                <a:effectLst/>
                <a:uFillTx/>
                <a:latin typeface="Times New Roman"/>
              </a:rPr>
              <a:t> show that we have made meaningful progress since 1996, but that we are still scoring too low on critical measures of innovation capacity and our ability to leverage the contribution of our members. </a:t>
            </a:r>
            <a:endParaRPr b="0" lang="en-US" sz="18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To reach the level of success we have set as our target, we need to:</a:t>
            </a:r>
            <a:endParaRPr b="0" lang="en-US" sz="18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Optimize the inputs from all Enron employees</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“Quick start” innovation</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Accelerate the implementation of innovative business ideas</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Maximize informed, committed buy-in to key change projects </a:t>
            </a:r>
            <a:endParaRPr b="0" lang="en-US" sz="16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Enron management has convened a Vision and Values committee to address the shortcomings identified in the ETC Survey.  A key contribution of this committee is the introduction of the </a:t>
            </a:r>
            <a:r>
              <a:rPr b="0" lang="en-GB" sz="1800" strike="noStrike" u="sng">
                <a:solidFill>
                  <a:srgbClr val="000000"/>
                </a:solidFill>
                <a:effectLst/>
                <a:uFillTx/>
                <a:latin typeface="Times New Roman"/>
              </a:rPr>
              <a:t>Participation &amp; Dissent (P&amp;D) process</a:t>
            </a:r>
            <a:r>
              <a:rPr b="0" lang="en-GB" sz="1800" strike="noStrike" u="none">
                <a:solidFill>
                  <a:srgbClr val="000000"/>
                </a:solidFill>
                <a:effectLst/>
                <a:uFillTx/>
                <a:latin typeface="Times New Roman"/>
              </a:rPr>
              <a:t> </a:t>
            </a:r>
            <a:r>
              <a:rPr b="0" i="1" lang="en-GB" sz="1800" strike="noStrike" u="none">
                <a:solidFill>
                  <a:srgbClr val="3333cc"/>
                </a:solidFill>
                <a:effectLst/>
                <a:uFillTx/>
                <a:latin typeface="Times New Roman"/>
              </a:rPr>
              <a:t>(link to p. 3)</a:t>
            </a:r>
            <a:r>
              <a:rPr b="0" lang="en-GB" sz="1800" strike="noStrike" u="none">
                <a:solidFill>
                  <a:srgbClr val="000000"/>
                </a:solidFill>
                <a:effectLst/>
                <a:uFillTx/>
                <a:latin typeface="Times New Roman"/>
              </a:rPr>
              <a:t> , a process that encourages the free flow and consideration of ideas, and their timely translation into action and real business results.</a:t>
            </a:r>
            <a:endParaRPr b="0" lang="en-US" sz="1800" strike="noStrike" u="none">
              <a:solidFill>
                <a:srgbClr val="000000"/>
              </a:solidFill>
              <a:effectLst/>
              <a:uFillTx/>
              <a:latin typeface="Times New Roman"/>
            </a:endParaRPr>
          </a:p>
        </p:txBody>
      </p:sp>
      <p:sp>
        <p:nvSpPr>
          <p:cNvPr id="9"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152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“Unstick” a Decision Examples</a:t>
            </a:r>
            <a:endParaRPr b="0" lang="en-US" sz="4000" strike="noStrike" u="none">
              <a:solidFill>
                <a:srgbClr val="000000"/>
              </a:solidFill>
              <a:effectLst/>
              <a:uFillTx/>
              <a:latin typeface="Times New Roman"/>
            </a:endParaRPr>
          </a:p>
        </p:txBody>
      </p:sp>
      <p:sp>
        <p:nvSpPr>
          <p:cNvPr id="44" name="PlaceHolder 2"/>
          <p:cNvSpPr>
            <a:spLocks noGrp="1"/>
          </p:cNvSpPr>
          <p:nvPr>
            <p:ph/>
          </p:nvPr>
        </p:nvSpPr>
        <p:spPr>
          <a:xfrm>
            <a:off x="685800" y="1066680"/>
            <a:ext cx="7772400" cy="4114800"/>
          </a:xfrm>
          <a:prstGeom prst="rect">
            <a:avLst/>
          </a:prstGeom>
          <a:noFill/>
          <a:ln w="0">
            <a:noFill/>
          </a:ln>
        </p:spPr>
        <p:txBody>
          <a:bodyPr lIns="92160" rIns="92160" tIns="46080" bIns="46080" anchor="t">
            <a:normAutofit fontScale="85000" lnSpcReduction="9999"/>
          </a:bodyPr>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“Stuck” decisions are a source of delays, inefficiencies, and lost opportunities.  In a company that is growing as quickly as Enron, it is essential that the decision-making process be decisive, credible, and effective.</a:t>
            </a:r>
            <a:endParaRPr b="0" lang="en-US" sz="20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P&amp;D can be used as a tool for conflict resolution, to help “unstick” a variety of decision points.  It can be used when:</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Elements of a deal are in place but not everyone is on board to the decision gets delayed</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A decision is constantly being revisited and reworked</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You thought a decision had been made, but apparently it had not</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People hold conflicting views and are not willing to let go of them</a:t>
            </a:r>
            <a:endParaRPr b="0" lang="en-US" sz="18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Examples of recent “unsticking” a decision P&amp;Ds:</a:t>
            </a:r>
            <a:endParaRPr b="0" lang="en-US" sz="2000" strike="noStrike" u="none">
              <a:solidFill>
                <a:srgbClr val="000000"/>
              </a:solidFill>
              <a:effectLst/>
              <a:uFillTx/>
              <a:latin typeface="Times New Roman"/>
            </a:endParaRPr>
          </a:p>
          <a:p>
            <a:pPr lvl="1" marL="743040" indent="-285840">
              <a:spcBef>
                <a:spcPts val="1125"/>
              </a:spcBef>
              <a:buClr>
                <a:srgbClr val="cc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cc0000"/>
                </a:solidFill>
                <a:effectLst/>
                <a:uFillTx/>
                <a:latin typeface="Times New Roman"/>
              </a:rPr>
              <a:t>(DA to provide HPL example) </a:t>
            </a:r>
            <a:endParaRPr b="0" lang="en-US" sz="1800" strike="noStrike" u="none">
              <a:solidFill>
                <a:srgbClr val="000000"/>
              </a:solidFill>
              <a:effectLst/>
              <a:uFillTx/>
              <a:latin typeface="Times New Roman"/>
            </a:endParaRPr>
          </a:p>
        </p:txBody>
      </p:sp>
      <p:sp>
        <p:nvSpPr>
          <p:cNvPr id="45"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10</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Process Improvement Examples</a:t>
            </a:r>
            <a:endParaRPr b="0" lang="en-US" sz="4000" strike="noStrike" u="none">
              <a:solidFill>
                <a:srgbClr val="000000"/>
              </a:solidFill>
              <a:effectLst/>
              <a:uFillTx/>
              <a:latin typeface="Times New Roman"/>
            </a:endParaRPr>
          </a:p>
        </p:txBody>
      </p:sp>
      <p:sp>
        <p:nvSpPr>
          <p:cNvPr id="47" name="PlaceHolder 2"/>
          <p:cNvSpPr>
            <a:spLocks noGrp="1"/>
          </p:cNvSpPr>
          <p:nvPr>
            <p:ph/>
          </p:nvPr>
        </p:nvSpPr>
        <p:spPr>
          <a:xfrm>
            <a:off x="685800" y="685800"/>
            <a:ext cx="8153280" cy="4191120"/>
          </a:xfrm>
          <a:prstGeom prst="rect">
            <a:avLst/>
          </a:prstGeom>
          <a:noFill/>
          <a:ln w="0">
            <a:noFill/>
          </a:ln>
        </p:spPr>
        <p:txBody>
          <a:bodyPr lIns="92160" rIns="92160" tIns="46080" bIns="46080" anchor="t">
            <a:normAutofit fontScale="62500" lnSpcReduction="19999"/>
          </a:bodyPr>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Process improvements can yield tremendous gains in terms of lower costs, faster cycle times, greater productivity, and increased customer satisfaction.</a:t>
            </a:r>
            <a:endParaRPr b="0" lang="en-US" sz="18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P&amp;D is a particularly effective and versatile tool for generating process improvements.  It can:</a:t>
            </a:r>
            <a:endParaRPr b="0" lang="en-US" sz="18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Strengthen speed and self-confidence in pursuit of business goals by simplifying and speeding up our ability to take action</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Strengthen business performance through:</a:t>
            </a:r>
            <a:endParaRPr b="0" lang="en-US" sz="16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Eliminating unnecessary work (e.g. reports, approvals, meetings, policies, procedures)</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Driving out bureaucracy</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Streamlining key business processes and reducing cycle times</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Improving customer focus</a:t>
            </a:r>
            <a:endParaRPr b="0" lang="en-US" sz="14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Facilitate cultural / organizational change through:</a:t>
            </a:r>
            <a:endParaRPr b="0" lang="en-US" sz="16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Improving cross-functional / cross-level collaboration</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Speeding up decision-making</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Empowering people to take initiative</a:t>
            </a:r>
            <a:endParaRPr b="0" lang="en-US" sz="1400" strike="noStrike" u="none">
              <a:solidFill>
                <a:srgbClr val="000000"/>
              </a:solidFill>
              <a:effectLst/>
              <a:uFillTx/>
              <a:latin typeface="Times New Roman"/>
            </a:endParaRPr>
          </a:p>
          <a:p>
            <a:pPr lvl="2" marL="1085760" indent="-228600">
              <a:spcBef>
                <a:spcPts val="876"/>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Driving partnerships with customers / suppliers</a:t>
            </a:r>
            <a:endParaRPr b="0" lang="en-US" sz="14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Examples of recent process improvement P&amp;Ds:</a:t>
            </a:r>
            <a:endParaRPr b="0" lang="en-US" sz="18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Closing financial books monthly (vs. quarterly) to eliminate mistakes and improve control </a:t>
            </a:r>
            <a:r>
              <a:rPr b="0" lang="en-GB" sz="1600" strike="noStrike" u="none">
                <a:solidFill>
                  <a:srgbClr val="cc0000"/>
                </a:solidFill>
                <a:effectLst/>
                <a:uFillTx/>
                <a:latin typeface="Times New Roman"/>
              </a:rPr>
              <a:t>(DA to check on wording and progress)</a:t>
            </a:r>
            <a:endParaRPr b="0" lang="en-US" sz="1600" strike="noStrike" u="none">
              <a:solidFill>
                <a:srgbClr val="000000"/>
              </a:solidFill>
              <a:effectLst/>
              <a:uFillTx/>
              <a:latin typeface="Times New Roman"/>
            </a:endParaRPr>
          </a:p>
        </p:txBody>
      </p:sp>
      <p:sp>
        <p:nvSpPr>
          <p:cNvPr id="48"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11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Resolve a Problem Examples</a:t>
            </a:r>
            <a:endParaRPr b="0" lang="en-US" sz="4000" strike="noStrike" u="none">
              <a:solidFill>
                <a:srgbClr val="000000"/>
              </a:solidFill>
              <a:effectLst/>
              <a:uFillTx/>
              <a:latin typeface="Times New Roman"/>
            </a:endParaRPr>
          </a:p>
        </p:txBody>
      </p:sp>
      <p:sp>
        <p:nvSpPr>
          <p:cNvPr id="50" name="PlaceHolder 2"/>
          <p:cNvSpPr>
            <a:spLocks noGrp="1"/>
          </p:cNvSpPr>
          <p:nvPr>
            <p:ph/>
          </p:nvPr>
        </p:nvSpPr>
        <p:spPr>
          <a:xfrm>
            <a:off x="152280" y="685440"/>
            <a:ext cx="8763120" cy="4267080"/>
          </a:xfrm>
          <a:prstGeom prst="rect">
            <a:avLst/>
          </a:prstGeom>
          <a:noFill/>
          <a:ln w="0">
            <a:noFill/>
          </a:ln>
        </p:spPr>
        <p:txBody>
          <a:bodyPr lIns="92160" rIns="92160" tIns="46080" bIns="46080" anchor="t">
            <a:normAutofit fontScale="77500" lnSpcReduction="19999"/>
          </a:bodyPr>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Managing a successful, innovative business is about continuously solving problems in creative, unique ways.</a:t>
            </a:r>
            <a:endParaRPr b="0" lang="en-US" sz="18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Because P&amp;D stimulates brainstorming and creativity, it can be used as a tool to facilitate problem solving.  It can be used when:</a:t>
            </a:r>
            <a:endParaRPr b="0" lang="en-US" sz="18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You know what doesn’t work, but are not sure what does work</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You need to increase market share (or number of customers, or specific product revenues, or profitability) but are not sure how to do it</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You need to meet two apparently opposite goals, and are looking for ways to manage this tension effectively</a:t>
            </a:r>
            <a:endParaRPr b="0" lang="en-US" sz="16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You want to redefine the basis of competition in a particular sector in order to better suit our strengths, but are not sure how to go about it</a:t>
            </a:r>
            <a:endParaRPr b="0" lang="en-US" sz="1600" strike="noStrike" u="none">
              <a:solidFill>
                <a:srgbClr val="000000"/>
              </a:solidFill>
              <a:effectLst/>
              <a:uFillTx/>
              <a:latin typeface="Times New Roman"/>
            </a:endParaRPr>
          </a:p>
          <a:p>
            <a:pPr marL="343080" indent="-34308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Examples of recent problem solving P&amp;Ds:</a:t>
            </a:r>
            <a:endParaRPr b="0" lang="en-US" sz="1800" strike="noStrike" u="none">
              <a:solidFill>
                <a:srgbClr val="000000"/>
              </a:solidFill>
              <a:effectLst/>
              <a:uFillTx/>
              <a:latin typeface="Times New Roman"/>
            </a:endParaRPr>
          </a:p>
          <a:p>
            <a:pPr lvl="1" marL="743040" indent="-285840">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Times New Roman"/>
              </a:rPr>
              <a:t>Two business units were competing for the use of the same power barges in different deals, to be located in North America and Nigeria.  Global Asset Operations applied the P&amp;D principles of results focus (“we must find a way to do both deals”) and creative problem solving.  Because the Nigerian contract stipulated that they had 9 months to get the full 270 megawatts up and running, GAO sent two barges to North America and seven to Nigeria, which gave them time to build the remaining two barges required to fulfil the Nigerian contract.</a:t>
            </a:r>
            <a:endParaRPr b="0" lang="en-US" sz="1600" strike="noStrike" u="none">
              <a:solidFill>
                <a:srgbClr val="000000"/>
              </a:solidFill>
              <a:effectLst/>
              <a:uFillTx/>
              <a:latin typeface="Times New Roman"/>
            </a:endParaRPr>
          </a:p>
          <a:p>
            <a:pPr lvl="1" marL="743040" indent="-285840">
              <a:spcBef>
                <a:spcPts val="1001"/>
              </a:spcBef>
              <a:buClr>
                <a:srgbClr val="cc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cc0000"/>
                </a:solidFill>
                <a:effectLst/>
                <a:uFillTx/>
                <a:latin typeface="Times New Roman"/>
              </a:rPr>
              <a:t>(DA to provide other example from George)</a:t>
            </a:r>
            <a:endParaRPr b="0" lang="en-US" sz="1600" strike="noStrike" u="none">
              <a:solidFill>
                <a:srgbClr val="000000"/>
              </a:solidFill>
              <a:effectLst/>
              <a:uFillTx/>
              <a:latin typeface="Times New Roman"/>
            </a:endParaRPr>
          </a:p>
        </p:txBody>
      </p:sp>
      <p:sp>
        <p:nvSpPr>
          <p:cNvPr id="51"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12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Who to Contact</a:t>
            </a:r>
            <a:endParaRPr b="0" lang="en-US" sz="4000" strike="noStrike" u="none">
              <a:solidFill>
                <a:srgbClr val="000000"/>
              </a:solidFill>
              <a:effectLst/>
              <a:uFillTx/>
              <a:latin typeface="Times New Roman"/>
            </a:endParaRPr>
          </a:p>
        </p:txBody>
      </p:sp>
      <p:sp>
        <p:nvSpPr>
          <p:cNvPr id="53"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obtain more information about using the P&amp;D methodology, please contact: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Dick Amabile</a:t>
            </a:r>
            <a:r>
              <a:rPr b="0" lang="en-US" sz="1800" strike="noStrike" u="none">
                <a:solidFill>
                  <a:srgbClr val="000000"/>
                </a:solidFill>
                <a:effectLst/>
                <a:uFillTx/>
                <a:latin typeface="Times New Roman"/>
              </a:rPr>
              <a:t>, Senior Director Executive Development, ext. 33972</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Kirk McDaniel</a:t>
            </a:r>
            <a:r>
              <a:rPr b="0" lang="en-US" sz="1800" strike="noStrike" u="none">
                <a:solidFill>
                  <a:srgbClr val="000000"/>
                </a:solidFill>
                <a:effectLst/>
                <a:uFillTx/>
                <a:latin typeface="Times New Roman"/>
              </a:rPr>
              <a:t>, Vision &amp; Values Committee representative for P&amp;D, ext. 68251</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(Add other facilitators, etc who have gone through P&amp;D process and would be willing to share their experiences)</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discuss the P&amp;D process with managers who have used it, please contact: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Jan Johnson</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Kirk McDaniel, Manager, Global Asset Operations, ext. 68251</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Brian Redmond</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George Wassof</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4" name=""/>
          <p:cNvSpPr/>
          <p:nvPr/>
        </p:nvSpPr>
        <p:spPr>
          <a:xfrm>
            <a:off x="0" y="0"/>
            <a:ext cx="685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13</a:t>
            </a:r>
            <a:endParaRPr b="0" lang="en-US" sz="1200" strike="noStrike" u="none">
              <a:solidFill>
                <a:srgbClr val="000000"/>
              </a:solidFill>
              <a:effectLst/>
              <a:uFillTx/>
              <a:latin typeface="Times New Roman"/>
            </a:endParaRPr>
          </a:p>
        </p:txBody>
      </p:sp>
      <p:sp>
        <p:nvSpPr>
          <p:cNvPr id="55" name=""/>
          <p:cNvSpPr/>
          <p:nvPr/>
        </p:nvSpPr>
        <p:spPr>
          <a:xfrm>
            <a:off x="3962520" y="5334120"/>
            <a:ext cx="487656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cc0000"/>
                </a:solidFill>
                <a:effectLst/>
                <a:uFillTx/>
                <a:latin typeface="Times New Roman"/>
              </a:rPr>
              <a:t>(DA or KM, please check spelling and add phone numbers and titles)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ETC Survey Results</a:t>
            </a:r>
            <a:endParaRPr b="0" lang="en-US" sz="4000" strike="noStrike" u="none">
              <a:solidFill>
                <a:srgbClr val="000000"/>
              </a:solidFill>
              <a:effectLst/>
              <a:uFillTx/>
              <a:latin typeface="Times New Roman"/>
            </a:endParaRPr>
          </a:p>
        </p:txBody>
      </p:sp>
      <p:sp>
        <p:nvSpPr>
          <p:cNvPr id="11" name="PlaceHolder 2"/>
          <p:cNvSpPr>
            <a:spLocks noGrp="1"/>
          </p:cNvSpPr>
          <p:nvPr>
            <p:ph/>
          </p:nvPr>
        </p:nvSpPr>
        <p:spPr>
          <a:xfrm>
            <a:off x="228600" y="533520"/>
            <a:ext cx="8686800" cy="4114800"/>
          </a:xfrm>
          <a:prstGeom prst="rect">
            <a:avLst/>
          </a:prstGeom>
          <a:noFill/>
          <a:ln w="0">
            <a:noFill/>
          </a:ln>
        </p:spPr>
        <p:txBody>
          <a:bodyPr lIns="92160" rIns="92160" tIns="46080" bIns="46080" anchor="t">
            <a:normAutofit fontScale="70000" lnSpcReduction="19999"/>
          </a:bodyPr>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	</a:t>
            </a:r>
            <a:r>
              <a:rPr b="0" lang="en-GB" sz="28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1800" strike="noStrike" u="none">
                <a:solidFill>
                  <a:srgbClr val="000000"/>
                </a:solidFill>
                <a:effectLst/>
                <a:uFillTx/>
                <a:latin typeface="Times New Roman"/>
              </a:rPr>
              <a:t>% Responding “Favourable”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1" lang="en-GB" sz="1800" strike="noStrike" u="none">
                <a:solidFill>
                  <a:srgbClr val="000000"/>
                </a:solidFill>
                <a:effectLst/>
                <a:uFillTx/>
                <a:latin typeface="Times New Roman"/>
              </a:rPr>
              <a:t>Target</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Work USA</a:t>
            </a:r>
            <a:endParaRPr b="0" lang="en-US" sz="18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1996</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1999</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2001</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Top Decile</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Decisions are generally communicated well</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41%</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n/a</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Most employees feel free to voice their</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29%</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46%</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62%</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opinions openly</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My operating company does a good job acting</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28%</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45%</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35%</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on suggestions of employees</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Communication across departmental lines is</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34%</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50%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36%</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good</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Employees are encouraged to challenge</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37%</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42%</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58%</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established procedures / policies / guidelines</a:t>
            </a:r>
            <a:endParaRPr b="0" lang="en-US" sz="1800" strike="noStrike" u="none">
              <a:solidFill>
                <a:srgbClr val="000000"/>
              </a:solidFill>
              <a:effectLst/>
              <a:uFillTx/>
              <a:latin typeface="Times New Roman"/>
            </a:endParaRPr>
          </a:p>
        </p:txBody>
      </p:sp>
      <p:sp>
        <p:nvSpPr>
          <p:cNvPr id="12" name=""/>
          <p:cNvSpPr/>
          <p:nvPr/>
        </p:nvSpPr>
        <p:spPr>
          <a:xfrm>
            <a:off x="228600" y="5943600"/>
            <a:ext cx="8686800" cy="824040"/>
          </a:xfrm>
          <a:prstGeom prst="rect">
            <a:avLst/>
          </a:prstGeom>
          <a:blipFill rotWithShape="0">
            <a:blip r:embed="rId1"/>
            <a:srcRect/>
            <a:tile tx="0" ty="0" sx="100000" sy="100000" algn="ctr"/>
          </a:blip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Despite significant improvements since 1996, Enron still scores  too low on these critical measures of innovation capacity</a:t>
            </a:r>
            <a:endParaRPr b="0" lang="en-US" sz="2400" strike="noStrike" u="none">
              <a:solidFill>
                <a:srgbClr val="000000"/>
              </a:solidFill>
              <a:effectLst/>
              <a:uFillTx/>
              <a:latin typeface="Times New Roman"/>
            </a:endParaRPr>
          </a:p>
        </p:txBody>
      </p:sp>
      <p:sp>
        <p:nvSpPr>
          <p:cNvPr id="13"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2</a:t>
            </a:r>
            <a:endParaRPr b="0" lang="en-US" sz="1200" strike="noStrike" u="none">
              <a:solidFill>
                <a:srgbClr val="000000"/>
              </a:solidFill>
              <a:effectLst/>
              <a:uFillTx/>
              <a:latin typeface="Times New Roman"/>
            </a:endParaRPr>
          </a:p>
        </p:txBody>
      </p:sp>
      <p:sp>
        <p:nvSpPr>
          <p:cNvPr id="14" name=""/>
          <p:cNvSpPr/>
          <p:nvPr/>
        </p:nvSpPr>
        <p:spPr>
          <a:xfrm>
            <a:off x="304920" y="5105520"/>
            <a:ext cx="8534160" cy="64260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These results are for Enron overall.  To get the results for your own unit, please contact your manager or HR organization.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152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Why Participation &amp; Dissent?</a:t>
            </a:r>
            <a:endParaRPr b="0" lang="en-US" sz="4000" strike="noStrike" u="none">
              <a:solidFill>
                <a:srgbClr val="000000"/>
              </a:solidFill>
              <a:effectLst/>
              <a:uFillTx/>
              <a:latin typeface="Times New Roman"/>
            </a:endParaRPr>
          </a:p>
        </p:txBody>
      </p:sp>
      <p:sp>
        <p:nvSpPr>
          <p:cNvPr id="16" name="PlaceHolder 2"/>
          <p:cNvSpPr>
            <a:spLocks noGrp="1"/>
          </p:cNvSpPr>
          <p:nvPr>
            <p:ph/>
          </p:nvPr>
        </p:nvSpPr>
        <p:spPr>
          <a:xfrm>
            <a:off x="685800" y="1066680"/>
            <a:ext cx="7772400" cy="4114800"/>
          </a:xfrm>
          <a:prstGeom prst="rect">
            <a:avLst/>
          </a:prstGeom>
          <a:noFill/>
          <a:ln w="0">
            <a:noFill/>
          </a:ln>
        </p:spPr>
        <p:txBody>
          <a:bodyPr lIns="92160" rIns="92160" tIns="46080" bIns="46080" anchor="t">
            <a:normAutofit fontScale="92500" lnSpcReduction="19999"/>
          </a:bodyPr>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The aim of the P&amp;D process is to create:</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A creative, free-wheeling, non-bureaucratic vehicle for solving problems, addressing issues, and developing new opportunities</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An atmosphere where employees can feel real ownership for decisions, and express their views in a challenging and passionate way</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It is meant to reverse the results of the ETC Survey that showed that many employees do not feel comfortable challenging the status quo</a:t>
            </a:r>
            <a:endParaRPr b="0" lang="en-US" sz="18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P&amp;D sessions are also meant to produce measurable performance improvement results.  In this way they lead to the achievement of:</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Enron’s goals</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Business unit goals</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personal goals of people who want to make things happen.</a:t>
            </a:r>
            <a:endParaRPr b="0" lang="en-US" sz="1800" strike="noStrike" u="none">
              <a:solidFill>
                <a:srgbClr val="000000"/>
              </a:solidFill>
              <a:effectLst/>
              <a:uFillTx/>
              <a:latin typeface="Times New Roman"/>
            </a:endParaRPr>
          </a:p>
        </p:txBody>
      </p:sp>
      <p:sp>
        <p:nvSpPr>
          <p:cNvPr id="17" name=""/>
          <p:cNvSpPr/>
          <p:nvPr/>
        </p:nvSpPr>
        <p:spPr>
          <a:xfrm>
            <a:off x="1600200" y="5867280"/>
            <a:ext cx="6095880" cy="824040"/>
          </a:xfrm>
          <a:prstGeom prst="rect">
            <a:avLst/>
          </a:prstGeom>
          <a:blipFill rotWithShape="0">
            <a:blip r:embed="rId1"/>
            <a:srcRect/>
            <a:tile tx="0" ty="0" sx="100000" sy="100000" algn="ctr"/>
          </a:blip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P&amp;D combines results and cultural change </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in a process unique to Enron</a:t>
            </a:r>
            <a:endParaRPr b="0" lang="en-US" sz="2400" strike="noStrike" u="none">
              <a:solidFill>
                <a:srgbClr val="000000"/>
              </a:solidFill>
              <a:effectLst/>
              <a:uFillTx/>
              <a:latin typeface="Times New Roman"/>
            </a:endParaRPr>
          </a:p>
        </p:txBody>
      </p:sp>
      <p:sp>
        <p:nvSpPr>
          <p:cNvPr id="18"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3</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Survey Results: Communication</a:t>
            </a:r>
            <a:endParaRPr b="0" lang="en-US" sz="4000" strike="noStrike" u="none">
              <a:solidFill>
                <a:srgbClr val="000000"/>
              </a:solidFill>
              <a:effectLst/>
              <a:uFillTx/>
              <a:latin typeface="Times New Roman"/>
            </a:endParaRPr>
          </a:p>
        </p:txBody>
      </p:sp>
      <p:sp>
        <p:nvSpPr>
          <p:cNvPr id="20" name="PlaceHolder 2"/>
          <p:cNvSpPr>
            <a:spLocks noGrp="1"/>
          </p:cNvSpPr>
          <p:nvPr>
            <p:ph/>
          </p:nvPr>
        </p:nvSpPr>
        <p:spPr>
          <a:xfrm>
            <a:off x="228600" y="685800"/>
            <a:ext cx="8686800" cy="4114800"/>
          </a:xfrm>
          <a:prstGeom prst="rect">
            <a:avLst/>
          </a:prstGeom>
          <a:noFill/>
          <a:ln w="0">
            <a:noFill/>
          </a:ln>
        </p:spPr>
        <p:txBody>
          <a:bodyPr lIns="92160" rIns="92160" tIns="46080" bIns="46080" anchor="t">
            <a:normAutofit/>
          </a:bodyPr>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	</a:t>
            </a:r>
            <a:r>
              <a:rPr b="0" lang="en-GB" sz="28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1800" strike="noStrike" u="none">
                <a:solidFill>
                  <a:srgbClr val="000000"/>
                </a:solidFill>
                <a:effectLst/>
                <a:uFillTx/>
                <a:latin typeface="Times New Roman"/>
              </a:rPr>
              <a:t>% Responding “Favourable”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1" lang="en-GB" sz="1800" strike="noStrike" u="none">
                <a:solidFill>
                  <a:srgbClr val="000000"/>
                </a:solidFill>
                <a:effectLst/>
                <a:uFillTx/>
                <a:latin typeface="Times New Roman"/>
              </a:rPr>
              <a:t>Target</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Work USA</a:t>
            </a:r>
            <a:endParaRPr b="0" lang="en-US" sz="18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1996</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1999</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2001</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Top Decile</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Decisions are generally communicated well</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41%</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n/a</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Most employees feel free to voice their</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29%</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46%</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62%</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opinions openly</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Communication across departmental lines is</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34%</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50%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36%</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good</a:t>
            </a:r>
            <a:endParaRPr b="0" lang="en-US" sz="1800" strike="noStrike" u="none">
              <a:solidFill>
                <a:srgbClr val="000000"/>
              </a:solidFill>
              <a:effectLst/>
              <a:uFillTx/>
              <a:latin typeface="Times New Roman"/>
            </a:endParaRPr>
          </a:p>
        </p:txBody>
      </p:sp>
      <p:sp>
        <p:nvSpPr>
          <p:cNvPr id="21" name=""/>
          <p:cNvSpPr/>
          <p:nvPr/>
        </p:nvSpPr>
        <p:spPr>
          <a:xfrm>
            <a:off x="990720" y="5867280"/>
            <a:ext cx="7086600" cy="824040"/>
          </a:xfrm>
          <a:prstGeom prst="rect">
            <a:avLst/>
          </a:prstGeom>
          <a:blipFill rotWithShape="0">
            <a:blip r:embed="rId1"/>
            <a:srcRect/>
            <a:tile tx="0" ty="0" sx="100000" sy="100000" algn="ctr"/>
          </a:blip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We must improve participation and communication in our decision-making processes</a:t>
            </a:r>
            <a:endParaRPr b="0" lang="en-US" sz="2400" strike="noStrike" u="none">
              <a:solidFill>
                <a:srgbClr val="000000"/>
              </a:solidFill>
              <a:effectLst/>
              <a:uFillTx/>
              <a:latin typeface="Times New Roman"/>
            </a:endParaRPr>
          </a:p>
        </p:txBody>
      </p:sp>
      <p:sp>
        <p:nvSpPr>
          <p:cNvPr id="22"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4</a:t>
            </a:r>
            <a:endParaRPr b="0" lang="en-US" sz="1200" strike="noStrike" u="none">
              <a:solidFill>
                <a:srgbClr val="000000"/>
              </a:solidFill>
              <a:effectLst/>
              <a:uFillTx/>
              <a:latin typeface="Times New Roman"/>
            </a:endParaRPr>
          </a:p>
        </p:txBody>
      </p:sp>
      <p:sp>
        <p:nvSpPr>
          <p:cNvPr id="23" name=""/>
          <p:cNvSpPr/>
          <p:nvPr/>
        </p:nvSpPr>
        <p:spPr>
          <a:xfrm>
            <a:off x="304920" y="3886200"/>
            <a:ext cx="8534160" cy="160848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free and timely flow of information is a critical success factor for our company because it is the basis for rapid and continuous innovation.  </a:t>
            </a:r>
            <a:r>
              <a:rPr b="0" i="1" lang="en-GB" sz="1800" strike="noStrike" u="none">
                <a:solidFill>
                  <a:srgbClr val="cc0000"/>
                </a:solidFill>
                <a:effectLst/>
                <a:uFillTx/>
                <a:latin typeface="Times New Roman"/>
              </a:rPr>
              <a:t>(get quote from Jeff)</a:t>
            </a:r>
            <a:endParaRPr b="0" lang="en-US" sz="1800" strike="noStrike" u="none">
              <a:solidFill>
                <a:srgbClr val="000000"/>
              </a:solidFill>
              <a:effectLst/>
              <a:uFillTx/>
              <a:latin typeface="Times New Roman"/>
            </a:endParaRPr>
          </a:p>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These results tell us that we must significantly improve the origination and discussion of ideas, as well as the mechanisms for transferring information across business, hierarchical, and departmental boundaries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Survey Results: </a:t>
            </a:r>
            <a:br>
              <a:rPr sz="4000"/>
            </a:br>
            <a:r>
              <a:rPr b="1" lang="en-GB" sz="4000" strike="noStrike" u="none">
                <a:solidFill>
                  <a:srgbClr val="000000"/>
                </a:solidFill>
                <a:effectLst/>
                <a:uFillTx/>
                <a:latin typeface="Times New Roman"/>
              </a:rPr>
              <a:t>Challenging the Status Quo</a:t>
            </a:r>
            <a:endParaRPr b="0" lang="en-US" sz="4000" strike="noStrike" u="none">
              <a:solidFill>
                <a:srgbClr val="000000"/>
              </a:solidFill>
              <a:effectLst/>
              <a:uFillTx/>
              <a:latin typeface="Times New Roman"/>
            </a:endParaRPr>
          </a:p>
        </p:txBody>
      </p:sp>
      <p:sp>
        <p:nvSpPr>
          <p:cNvPr id="25" name="PlaceHolder 2"/>
          <p:cNvSpPr>
            <a:spLocks noGrp="1"/>
          </p:cNvSpPr>
          <p:nvPr>
            <p:ph/>
          </p:nvPr>
        </p:nvSpPr>
        <p:spPr>
          <a:xfrm>
            <a:off x="228240" y="1143000"/>
            <a:ext cx="8915400" cy="2666880"/>
          </a:xfrm>
          <a:prstGeom prst="rect">
            <a:avLst/>
          </a:prstGeom>
          <a:noFill/>
          <a:ln w="0">
            <a:noFill/>
          </a:ln>
        </p:spPr>
        <p:txBody>
          <a:bodyPr lIns="92160" rIns="92160" tIns="46080" bIns="46080" anchor="t">
            <a:normAutofit/>
          </a:bodyPr>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	</a:t>
            </a:r>
            <a:r>
              <a:rPr b="0" lang="en-GB" sz="28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1800" strike="noStrike" u="none">
                <a:solidFill>
                  <a:srgbClr val="000000"/>
                </a:solidFill>
                <a:effectLst/>
                <a:uFillTx/>
                <a:latin typeface="Times New Roman"/>
              </a:rPr>
              <a:t>% Responding “Favourable”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1" lang="en-GB" sz="1800" strike="noStrike" u="none">
                <a:solidFill>
                  <a:srgbClr val="000000"/>
                </a:solidFill>
                <a:effectLst/>
                <a:uFillTx/>
                <a:latin typeface="Times New Roman"/>
              </a:rPr>
              <a:t>Target</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Work USA</a:t>
            </a:r>
            <a:endParaRPr b="0" lang="en-US" sz="18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1996</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1999</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2001</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Top Decile</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Employees are encouraged to challenge</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37%</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42%</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58%</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established procedures / policies / guidelines</a:t>
            </a:r>
            <a:endParaRPr b="0" lang="en-US" sz="1800" strike="noStrike" u="none">
              <a:solidFill>
                <a:srgbClr val="000000"/>
              </a:solidFill>
              <a:effectLst/>
              <a:uFillTx/>
              <a:latin typeface="Times New Roman"/>
            </a:endParaRPr>
          </a:p>
        </p:txBody>
      </p:sp>
      <p:sp>
        <p:nvSpPr>
          <p:cNvPr id="26" name=""/>
          <p:cNvSpPr/>
          <p:nvPr/>
        </p:nvSpPr>
        <p:spPr>
          <a:xfrm>
            <a:off x="228600" y="5867280"/>
            <a:ext cx="8686800" cy="824040"/>
          </a:xfrm>
          <a:prstGeom prst="rect">
            <a:avLst/>
          </a:prstGeom>
          <a:blipFill rotWithShape="0">
            <a:blip r:embed="rId1"/>
            <a:srcRect/>
            <a:tile tx="0" ty="0" sx="100000" sy="100000" algn="ctr"/>
          </a:blip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We must become a place where every employee challenges the status quo and searches for better ways to work. </a:t>
            </a:r>
            <a:endParaRPr b="0" lang="en-US" sz="2400" strike="noStrike" u="none">
              <a:solidFill>
                <a:srgbClr val="000000"/>
              </a:solidFill>
              <a:effectLst/>
              <a:uFillTx/>
              <a:latin typeface="Times New Roman"/>
            </a:endParaRPr>
          </a:p>
        </p:txBody>
      </p:sp>
      <p:sp>
        <p:nvSpPr>
          <p:cNvPr id="27"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5</a:t>
            </a:r>
            <a:endParaRPr b="0" lang="en-US" sz="1200" strike="noStrike" u="none">
              <a:solidFill>
                <a:srgbClr val="000000"/>
              </a:solidFill>
              <a:effectLst/>
              <a:uFillTx/>
              <a:latin typeface="Times New Roman"/>
            </a:endParaRPr>
          </a:p>
        </p:txBody>
      </p:sp>
      <p:sp>
        <p:nvSpPr>
          <p:cNvPr id="28" name=""/>
          <p:cNvSpPr/>
          <p:nvPr/>
        </p:nvSpPr>
        <p:spPr>
          <a:xfrm>
            <a:off x="304920" y="3505320"/>
            <a:ext cx="8534160" cy="188280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Enron has identified innovation as the core competence that will fuel our growth and competitiveness in the years to come.  Developing this competence depends on the willingness and ability of employees to challenge the status quo.</a:t>
            </a:r>
            <a:endParaRPr b="0" lang="en-US" sz="1800" strike="noStrike" u="none">
              <a:solidFill>
                <a:srgbClr val="000000"/>
              </a:solidFill>
              <a:effectLst/>
              <a:uFillTx/>
              <a:latin typeface="Times New Roman"/>
            </a:endParaRPr>
          </a:p>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These results tell us that we have a long way to go in creating an environment that welcomes and stimulates such challenges, and encouraging employees to be creative and assertive in trying new ways to think and work.</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30528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Survey Results: Acting on Ideas</a:t>
            </a:r>
            <a:endParaRPr b="0" lang="en-US" sz="4000" strike="noStrike" u="none">
              <a:solidFill>
                <a:srgbClr val="000000"/>
              </a:solidFill>
              <a:effectLst/>
              <a:uFillTx/>
              <a:latin typeface="Times New Roman"/>
            </a:endParaRPr>
          </a:p>
        </p:txBody>
      </p:sp>
      <p:sp>
        <p:nvSpPr>
          <p:cNvPr id="30" name="PlaceHolder 2"/>
          <p:cNvSpPr>
            <a:spLocks noGrp="1"/>
          </p:cNvSpPr>
          <p:nvPr>
            <p:ph/>
          </p:nvPr>
        </p:nvSpPr>
        <p:spPr>
          <a:xfrm>
            <a:off x="228600" y="609120"/>
            <a:ext cx="8686800" cy="2210040"/>
          </a:xfrm>
          <a:prstGeom prst="rect">
            <a:avLst/>
          </a:prstGeom>
          <a:noFill/>
          <a:ln w="0">
            <a:noFill/>
          </a:ln>
        </p:spPr>
        <p:txBody>
          <a:bodyPr lIns="92160" rIns="92160" tIns="46080" bIns="46080" anchor="t">
            <a:normAutofit/>
          </a:bodyPr>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	</a:t>
            </a:r>
            <a:r>
              <a:rPr b="0" lang="en-GB" sz="28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1800" strike="noStrike" u="none">
                <a:solidFill>
                  <a:srgbClr val="000000"/>
                </a:solidFill>
                <a:effectLst/>
                <a:uFillTx/>
                <a:latin typeface="Times New Roman"/>
              </a:rPr>
              <a:t>% Responding “Favourable”</a:t>
            </a:r>
            <a:endParaRPr b="0" lang="en-US" sz="1800" strike="noStrike" u="none">
              <a:solidFill>
                <a:srgbClr val="000000"/>
              </a:solidFill>
              <a:effectLst/>
              <a:uFillTx/>
              <a:latin typeface="Times New Roman"/>
            </a:endParaRPr>
          </a:p>
          <a:p>
            <a:pPr indent="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4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	</a:t>
            </a:r>
            <a:r>
              <a:rPr b="1" lang="en-GB" sz="1800" strike="noStrike" u="none">
                <a:solidFill>
                  <a:srgbClr val="000000"/>
                </a:solidFill>
                <a:effectLst/>
                <a:uFillTx/>
                <a:latin typeface="Times New Roman"/>
              </a:rPr>
              <a:t>Target</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Work USA</a:t>
            </a:r>
            <a:endParaRPr b="0" lang="en-US" sz="18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1996</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1999</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2001</a:t>
            </a:r>
            <a:r>
              <a:rPr b="1"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Top Decile</a:t>
            </a:r>
            <a:endParaRPr b="0" lang="en-US" sz="1800" strike="noStrike" u="none">
              <a:solidFill>
                <a:srgbClr val="000000"/>
              </a:solidFill>
              <a:effectLst/>
              <a:uFillTx/>
              <a:latin typeface="Times New Roman"/>
            </a:endParaRPr>
          </a:p>
          <a:p>
            <a:pPr indent="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00"/>
                </a:solidFill>
                <a:effectLst/>
                <a:uFillTx/>
                <a:latin typeface="Times New Roman"/>
              </a:rPr>
              <a:t>My operating company does a good job acting</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28%</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45%</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60%</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35%</a:t>
            </a:r>
            <a:r>
              <a:rPr b="0" lang="en-GB" sz="1800" strike="noStrike" u="none">
                <a:solidFill>
                  <a:srgbClr val="000000"/>
                </a:solidFill>
                <a:effectLst/>
                <a:uFillTx/>
                <a:latin typeface="Times New Roman"/>
              </a:rPr>
              <a:t>	</a:t>
            </a:r>
            <a:r>
              <a:rPr b="0" lang="en-GB" sz="1800" strike="noStrike" u="none">
                <a:solidFill>
                  <a:srgbClr val="000000"/>
                </a:solidFill>
                <a:effectLst/>
                <a:uFillTx/>
                <a:latin typeface="Times New Roman"/>
              </a:rPr>
              <a:t> </a:t>
            </a:r>
            <a:r>
              <a:rPr b="1" lang="en-GB" sz="1800" strike="noStrike" u="none">
                <a:solidFill>
                  <a:srgbClr val="000000"/>
                </a:solidFill>
                <a:effectLst/>
                <a:uFillTx/>
                <a:latin typeface="Times New Roman"/>
              </a:rPr>
              <a:t>on suggestions of employees</a:t>
            </a:r>
            <a:endParaRPr b="0" lang="en-US" sz="1800" strike="noStrike" u="none">
              <a:solidFill>
                <a:srgbClr val="000000"/>
              </a:solidFill>
              <a:effectLst/>
              <a:uFillTx/>
              <a:latin typeface="Times New Roman"/>
            </a:endParaRPr>
          </a:p>
        </p:txBody>
      </p:sp>
      <p:sp>
        <p:nvSpPr>
          <p:cNvPr id="31" name=""/>
          <p:cNvSpPr/>
          <p:nvPr/>
        </p:nvSpPr>
        <p:spPr>
          <a:xfrm>
            <a:off x="228600" y="6248520"/>
            <a:ext cx="8686800" cy="458280"/>
          </a:xfrm>
          <a:prstGeom prst="rect">
            <a:avLst/>
          </a:prstGeom>
          <a:blipFill rotWithShape="0">
            <a:blip r:embed="rId1"/>
            <a:srcRect/>
            <a:tile tx="0" ty="0" sx="100000" sy="100000" algn="ctr"/>
          </a:blip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Times New Roman"/>
              </a:rPr>
              <a:t>We must become proficient at translating ideas into action.</a:t>
            </a:r>
            <a:endParaRPr b="0" lang="en-US" sz="2400" strike="noStrike" u="none">
              <a:solidFill>
                <a:srgbClr val="000000"/>
              </a:solidFill>
              <a:effectLst/>
              <a:uFillTx/>
              <a:latin typeface="Times New Roman"/>
            </a:endParaRPr>
          </a:p>
        </p:txBody>
      </p:sp>
      <p:sp>
        <p:nvSpPr>
          <p:cNvPr id="32"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6</a:t>
            </a:r>
            <a:endParaRPr b="0" lang="en-US" sz="1200" strike="noStrike" u="none">
              <a:solidFill>
                <a:srgbClr val="000000"/>
              </a:solidFill>
              <a:effectLst/>
              <a:uFillTx/>
              <a:latin typeface="Times New Roman"/>
            </a:endParaRPr>
          </a:p>
        </p:txBody>
      </p:sp>
      <p:sp>
        <p:nvSpPr>
          <p:cNvPr id="33" name=""/>
          <p:cNvSpPr/>
          <p:nvPr/>
        </p:nvSpPr>
        <p:spPr>
          <a:xfrm>
            <a:off x="304920" y="2938320"/>
            <a:ext cx="8534160" cy="133416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other survey questions focus on the generation and communication of ideas.  But the only way to translate ideas into innovation is through timely, coordinated </a:t>
            </a:r>
            <a:r>
              <a:rPr b="0" i="1" lang="en-GB" sz="1800" strike="noStrike" u="none">
                <a:solidFill>
                  <a:srgbClr val="000000"/>
                </a:solidFill>
                <a:effectLst/>
                <a:uFillTx/>
                <a:latin typeface="Times New Roman"/>
              </a:rPr>
              <a:t>action</a:t>
            </a:r>
            <a:r>
              <a:rPr b="0" lang="en-GB"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marL="228600" indent="-22860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These results tell us that Enron must develop the management tools and mindset necessary to systematically capture good ideas and act on them quickly and decisively.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152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Building on Best Practices</a:t>
            </a:r>
            <a:endParaRPr b="0" lang="en-US" sz="4000" strike="noStrike" u="none">
              <a:solidFill>
                <a:srgbClr val="000000"/>
              </a:solidFill>
              <a:effectLst/>
              <a:uFillTx/>
              <a:latin typeface="Times New Roman"/>
            </a:endParaRPr>
          </a:p>
        </p:txBody>
      </p:sp>
      <p:sp>
        <p:nvSpPr>
          <p:cNvPr id="35" name="PlaceHolder 2"/>
          <p:cNvSpPr>
            <a:spLocks noGrp="1"/>
          </p:cNvSpPr>
          <p:nvPr>
            <p:ph/>
          </p:nvPr>
        </p:nvSpPr>
        <p:spPr>
          <a:xfrm>
            <a:off x="685800" y="1066680"/>
            <a:ext cx="7772400" cy="4114800"/>
          </a:xfrm>
          <a:prstGeom prst="rect">
            <a:avLst/>
          </a:prstGeom>
          <a:noFill/>
          <a:ln w="0">
            <a:noFill/>
          </a:ln>
        </p:spPr>
        <p:txBody>
          <a:bodyPr lIns="92160" rIns="92160" tIns="46080" bIns="46080" anchor="t">
            <a:normAutofit fontScale="77500" lnSpcReduction="19999"/>
          </a:bodyPr>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In an organization as innovative and decentralized as Enron, </a:t>
            </a:r>
            <a:r>
              <a:rPr b="0" i="1" lang="en-GB" sz="2000" strike="noStrike" u="none">
                <a:solidFill>
                  <a:srgbClr val="000000"/>
                </a:solidFill>
                <a:effectLst/>
                <a:uFillTx/>
                <a:latin typeface="Times New Roman"/>
              </a:rPr>
              <a:t>everybody</a:t>
            </a:r>
            <a:r>
              <a:rPr b="0" lang="en-GB" sz="2000" strike="noStrike" u="none">
                <a:solidFill>
                  <a:srgbClr val="000000"/>
                </a:solidFill>
                <a:effectLst/>
                <a:uFillTx/>
                <a:latin typeface="Times New Roman"/>
              </a:rPr>
              <a:t> needs to seek out, communicate, and build on best practices.  Our continued success depends on every employee proactively contributing to the best practices discussion.</a:t>
            </a:r>
            <a:endParaRPr b="0" lang="en-US" sz="20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There are several tools and forums that you can use to access and contribute to the discussion of best practices, including:</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E-speak </a:t>
            </a:r>
            <a:r>
              <a:rPr b="0" i="1" lang="en-GB" sz="1800" strike="noStrike" u="none">
                <a:solidFill>
                  <a:srgbClr val="cc0000"/>
                </a:solidFill>
                <a:effectLst/>
                <a:uFillTx/>
                <a:latin typeface="Times New Roman"/>
              </a:rPr>
              <a:t>(get contact info — could not find on website)</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E-think </a:t>
            </a:r>
            <a:r>
              <a:rPr b="0" i="1" lang="en-GB" sz="1800" strike="noStrike" u="none">
                <a:solidFill>
                  <a:srgbClr val="cc0000"/>
                </a:solidFill>
                <a:effectLst/>
                <a:uFillTx/>
                <a:latin typeface="Times New Roman"/>
              </a:rPr>
              <a:t>(get contact info — could not find on website)</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Think Bank </a:t>
            </a:r>
            <a:r>
              <a:rPr b="0" i="1" lang="en-GB" sz="1800" strike="noStrike" u="none">
                <a:solidFill>
                  <a:srgbClr val="cc0000"/>
                </a:solidFill>
                <a:effectLst/>
                <a:uFillTx/>
                <a:latin typeface="Times New Roman"/>
              </a:rPr>
              <a:t>(get contact info — could not find on website)</a:t>
            </a:r>
            <a:r>
              <a:rPr b="0" lang="en-GB"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The P&amp;D process is itself a best practice management tool to facilitate new business development, decision making, process improvement, and problem solving.</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The P&amp;D methodology also results in the development of new best practices in the areas to which it is applied.  (</a:t>
            </a:r>
            <a:r>
              <a:rPr b="0" lang="en-GB" sz="1800" strike="noStrike" u="sng">
                <a:solidFill>
                  <a:srgbClr val="000000"/>
                </a:solidFill>
                <a:effectLst/>
                <a:uFillTx/>
                <a:latin typeface="Times New Roman"/>
              </a:rPr>
              <a:t>Example</a:t>
            </a:r>
            <a:r>
              <a:rPr b="0" lang="en-GB" sz="1800" strike="noStrike" u="none">
                <a:solidFill>
                  <a:srgbClr val="000000"/>
                </a:solidFill>
                <a:effectLst/>
                <a:uFillTx/>
                <a:latin typeface="Times New Roman"/>
              </a:rPr>
              <a:t>) </a:t>
            </a:r>
            <a:r>
              <a:rPr b="0" i="1" lang="en-GB" sz="1800" strike="noStrike" u="none">
                <a:solidFill>
                  <a:srgbClr val="3333cc"/>
                </a:solidFill>
                <a:effectLst/>
                <a:uFillTx/>
                <a:latin typeface="Times New Roman"/>
              </a:rPr>
              <a:t>(link to p. 8)</a:t>
            </a:r>
            <a:endParaRPr b="0" lang="en-US" sz="1800" strike="noStrike" u="none">
              <a:solidFill>
                <a:srgbClr val="000000"/>
              </a:solidFill>
              <a:effectLst/>
              <a:uFillTx/>
              <a:latin typeface="Times New Roman"/>
            </a:endParaRPr>
          </a:p>
        </p:txBody>
      </p:sp>
      <p:sp>
        <p:nvSpPr>
          <p:cNvPr id="36"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7</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Best Practice Example: Accounting Close</a:t>
            </a:r>
            <a:endParaRPr b="0" lang="en-US" sz="4000" strike="noStrike" u="none">
              <a:solidFill>
                <a:srgbClr val="000000"/>
              </a:solidFill>
              <a:effectLst/>
              <a:uFillTx/>
              <a:latin typeface="Times New Roman"/>
            </a:endParaRPr>
          </a:p>
        </p:txBody>
      </p:sp>
      <p:sp>
        <p:nvSpPr>
          <p:cNvPr id="38" name="PlaceHolder 2"/>
          <p:cNvSpPr>
            <a:spLocks noGrp="1"/>
          </p:cNvSpPr>
          <p:nvPr>
            <p:ph/>
          </p:nvPr>
        </p:nvSpPr>
        <p:spPr>
          <a:xfrm>
            <a:off x="685800" y="1371600"/>
            <a:ext cx="7772400" cy="4114800"/>
          </a:xfrm>
          <a:prstGeom prst="rect">
            <a:avLst/>
          </a:prstGeom>
          <a:noFill/>
          <a:ln w="0">
            <a:noFill/>
          </a:ln>
        </p:spPr>
        <p:txBody>
          <a:bodyPr lIns="92160" rIns="92160" tIns="46080" bIns="46080" anchor="t">
            <a:normAutofit/>
          </a:bodyPr>
          <a:p>
            <a:pPr marL="343080" indent="-343080">
              <a:spcBef>
                <a:spcPts val="1250"/>
              </a:spcBef>
              <a:buClr>
                <a:srgbClr val="cc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cc0000"/>
                </a:solidFill>
                <a:effectLst/>
                <a:uFillTx/>
                <a:latin typeface="Times New Roman"/>
              </a:rPr>
              <a:t>(Describe accounting close project.)</a:t>
            </a:r>
            <a:endParaRPr b="0" lang="en-US" sz="2000" strike="noStrike" u="none">
              <a:solidFill>
                <a:srgbClr val="000000"/>
              </a:solidFill>
              <a:effectLst/>
              <a:uFillTx/>
              <a:latin typeface="Times New Roman"/>
            </a:endParaRPr>
          </a:p>
        </p:txBody>
      </p:sp>
      <p:sp>
        <p:nvSpPr>
          <p:cNvPr id="39"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8</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152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4000" strike="noStrike" u="none">
                <a:solidFill>
                  <a:srgbClr val="000000"/>
                </a:solidFill>
                <a:effectLst/>
                <a:uFillTx/>
                <a:latin typeface="Times New Roman"/>
              </a:rPr>
              <a:t>New Business Examples</a:t>
            </a:r>
            <a:endParaRPr b="0" lang="en-US" sz="4000" strike="noStrike" u="none">
              <a:solidFill>
                <a:srgbClr val="000000"/>
              </a:solidFill>
              <a:effectLst/>
              <a:uFillTx/>
              <a:latin typeface="Times New Roman"/>
            </a:endParaRPr>
          </a:p>
        </p:txBody>
      </p:sp>
      <p:sp>
        <p:nvSpPr>
          <p:cNvPr id="41" name="PlaceHolder 2"/>
          <p:cNvSpPr>
            <a:spLocks noGrp="1"/>
          </p:cNvSpPr>
          <p:nvPr>
            <p:ph/>
          </p:nvPr>
        </p:nvSpPr>
        <p:spPr>
          <a:xfrm>
            <a:off x="685800" y="1066680"/>
            <a:ext cx="7772400" cy="4114800"/>
          </a:xfrm>
          <a:prstGeom prst="rect">
            <a:avLst/>
          </a:prstGeom>
          <a:noFill/>
          <a:ln w="0">
            <a:noFill/>
          </a:ln>
        </p:spPr>
        <p:txBody>
          <a:bodyPr lIns="92160" rIns="92160" tIns="46080" bIns="46080" anchor="t">
            <a:normAutofit fontScale="85000" lnSpcReduction="9999"/>
          </a:bodyPr>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Enron has grown through constantly recreating itself to add value to customers.  Half </a:t>
            </a:r>
            <a:r>
              <a:rPr b="0" lang="en-GB" sz="2000" strike="noStrike" u="none">
                <a:solidFill>
                  <a:srgbClr val="cc0000"/>
                </a:solidFill>
                <a:effectLst/>
                <a:uFillTx/>
                <a:latin typeface="Times New Roman"/>
              </a:rPr>
              <a:t>(check)</a:t>
            </a:r>
            <a:r>
              <a:rPr b="0" lang="en-GB" sz="2000" strike="noStrike" u="none">
                <a:solidFill>
                  <a:srgbClr val="000000"/>
                </a:solidFill>
                <a:effectLst/>
                <a:uFillTx/>
                <a:latin typeface="Times New Roman"/>
              </a:rPr>
              <a:t> of the company’s income comes from businesses that did not exist three years ago.</a:t>
            </a:r>
            <a:endParaRPr b="0" lang="en-US" sz="2000" strike="noStrike" u="none">
              <a:solidFill>
                <a:srgbClr val="000000"/>
              </a:solidFill>
              <a:effectLst/>
              <a:uFillTx/>
              <a:latin typeface="Times New Roman"/>
            </a:endParaRPr>
          </a:p>
          <a:p>
            <a:pPr marL="343080" indent="-343080">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P&amp;D can facilitate the starting of a new business in a number of ways.  It can be used to:</a:t>
            </a:r>
            <a:endParaRPr b="0" lang="en-US" sz="20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Establish the business case and get the mandate to pursue the new business opportunity</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Decide on and structure a pilot in the new market, aimed at achieving measurable results and learning about what it will take to launch the business on a larger scale</a:t>
            </a:r>
            <a:endParaRPr b="0" lang="en-US" sz="1800" strike="noStrike" u="none">
              <a:solidFill>
                <a:srgbClr val="000000"/>
              </a:solidFill>
              <a:effectLst/>
              <a:uFillTx/>
              <a:latin typeface="Times New Roman"/>
            </a:endParaRPr>
          </a:p>
          <a:p>
            <a:pPr lvl="1" marL="743040" indent="-285840">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00"/>
                </a:solidFill>
                <a:effectLst/>
                <a:uFillTx/>
                <a:latin typeface="Times New Roman"/>
              </a:rPr>
              <a:t>Streamline the decision-making and work processes of a newly emerged or launched business, improving efficiency and consistency</a:t>
            </a:r>
            <a:endParaRPr b="0" lang="en-US" sz="1800" strike="noStrike" u="none">
              <a:solidFill>
                <a:srgbClr val="000000"/>
              </a:solidFill>
              <a:effectLst/>
              <a:uFillTx/>
              <a:latin typeface="Times New Roman"/>
            </a:endParaRPr>
          </a:p>
          <a:p>
            <a:pPr marL="343080" indent="-343080">
              <a:spcBef>
                <a:spcPts val="1250"/>
              </a:spcBef>
              <a:buClr>
                <a:srgbClr val="cc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cc0000"/>
                </a:solidFill>
                <a:effectLst/>
                <a:uFillTx/>
                <a:latin typeface="Times New Roman"/>
              </a:rPr>
              <a:t>Examples of recent new business P&amp;Ds:</a:t>
            </a:r>
            <a:endParaRPr b="0" lang="en-US" sz="2000" strike="noStrike" u="none">
              <a:solidFill>
                <a:srgbClr val="000000"/>
              </a:solidFill>
              <a:effectLst/>
              <a:uFillTx/>
              <a:latin typeface="Times New Roman"/>
            </a:endParaRPr>
          </a:p>
          <a:p>
            <a:pPr lvl="1" marL="743040" indent="-285840">
              <a:spcBef>
                <a:spcPts val="1125"/>
              </a:spcBef>
              <a:buClr>
                <a:srgbClr val="cc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cc0000"/>
                </a:solidFill>
                <a:effectLst/>
                <a:uFillTx/>
                <a:latin typeface="Times New Roman"/>
              </a:rPr>
              <a:t>(fill in when we have one)</a:t>
            </a:r>
            <a:r>
              <a:rPr b="0" lang="en-GB"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p:txBody>
      </p:sp>
      <p:sp>
        <p:nvSpPr>
          <p:cNvPr id="42" name=""/>
          <p:cNvSpPr/>
          <p:nvPr/>
        </p:nvSpPr>
        <p:spPr>
          <a:xfrm>
            <a:off x="0" y="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9</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319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2000-07-14T15:26:42Z</dcterms:created>
  <dc:creator>Katy Paul-Chowdhury</dc:creator>
  <dc:description/>
  <dc:language>en-US</dc:language>
  <cp:lastModifiedBy>Katy Paul-Chowdhury</cp:lastModifiedBy>
  <cp:lastPrinted>2000-08-17T16:49:48Z</cp:lastPrinted>
  <dcterms:modified xsi:type="dcterms:W3CDTF">2000-08-17T16:52:42Z</dcterms:modified>
  <cp:revision>19</cp:revision>
  <dc:subject/>
  <dc:title>Why Participation &amp; Dissent?</dc:title>
</cp:coreProperties>
</file>