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13.jpeg" ContentType="image/jpeg"/>
  <Override PartName="/ppt/media/image4.png" ContentType="image/png"/>
  <Override PartName="/ppt/media/image12.jpeg" ContentType="image/jpeg"/>
  <Override PartName="/ppt/media/image9.jpeg" ContentType="image/jpeg"/>
  <Override PartName="/ppt/media/image14.jpeg" ContentType="image/jpeg"/>
  <Override PartName="/ppt/media/image3.png" ContentType="image/png"/>
  <Override PartName="/ppt/media/image1.jpeg" ContentType="image/jpeg"/>
  <Override PartName="/ppt/media/image5.wmf" ContentType="image/x-wmf"/>
  <Override PartName="/ppt/media/image6.png" ContentType="image/png"/>
  <Override PartName="/ppt/media/image2.png" ContentType="image/png"/>
  <Override PartName="/ppt/media/image10.jpeg" ContentType="image/jpeg"/>
  <Override PartName="/ppt/media/image18.png" ContentType="image/png"/>
  <Override PartName="/ppt/media/image16.wmf" ContentType="image/x-wmf"/>
  <Override PartName="/ppt/media/image15.jpeg" ContentType="image/jpeg"/>
  <Override PartName="/ppt/media/image7.wmf" ContentType="image/x-wmf"/>
  <Override PartName="/ppt/media/image11.wmf" ContentType="image/x-wmf"/>
  <Override PartName="/ppt/media/image17.wmf" ContentType="image/x-wmf"/>
  <Override PartName="/ppt/media/image8.wmf" ContentType="image/x-wmf"/>
  <Override PartName="/ppt/embeddings/oleObject1.bin" ContentType="application/vnd.openxmlformats-officedocument.oleObject"/>
  <Override PartName="/ppt/embeddings/oleObject1.docx" ContentType="application/vnd.openxmlformats-officedocument.wordprocessingml.document"/>
  <Override PartName="/ppt/embeddings/oleObject1.xlsx" ContentType="application/vnd.openxmlformats-officedocument.spreadsheetml.shee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image" Target="../media/image2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152280" y="0"/>
            <a:ext cx="144792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ec8ba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"/>
          <p:cNvSpPr/>
          <p:nvPr/>
        </p:nvSpPr>
        <p:spPr>
          <a:xfrm>
            <a:off x="1676520" y="0"/>
            <a:ext cx="7467480" cy="12193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ec8ba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457200" y="0"/>
            <a:ext cx="1219320" cy="76212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blipFill rotWithShape="0">
            <a:blip r:embed="rId3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066680" y="8377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2a3d7a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1066680" y="641340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2a3d7a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2a3d7a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2"/>
          </p:nvPr>
        </p:nvSpPr>
        <p:spPr>
          <a:xfrm>
            <a:off x="3428640" y="641340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2a3d7a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2a3d7a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" name="anabnr2" descr=""/>
          <p:cNvPicPr/>
          <p:nvPr/>
        </p:nvPicPr>
        <p:blipFill>
          <a:blip r:embed="rId4"/>
          <a:stretch/>
        </p:blipFill>
        <p:spPr>
          <a:xfrm>
            <a:off x="1228680" y="0"/>
            <a:ext cx="7915320" cy="754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"/>
          <p:cNvSpPr/>
          <p:nvPr/>
        </p:nvSpPr>
        <p:spPr>
          <a:xfrm>
            <a:off x="304920" y="457200"/>
            <a:ext cx="2514600" cy="304920"/>
          </a:xfrm>
          <a:prstGeom prst="rect">
            <a:avLst/>
          </a:prstGeom>
          <a:solidFill>
            <a:srgbClr val="fac164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3"/>
          </p:nvPr>
        </p:nvSpPr>
        <p:spPr>
          <a:xfrm>
            <a:off x="8229600" y="6413400"/>
            <a:ext cx="914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2400" strike="noStrike" u="none">
                <a:solidFill>
                  <a:srgbClr val="2a3d7a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075A318-6F96-41AA-BBB8-BCCCE49FC0EF}" type="slidenum">
              <a:rPr b="0" lang="en-US" sz="2400" strike="noStrike" u="none">
                <a:solidFill>
                  <a:srgbClr val="2a3d7a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1066680" y="21016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457200" indent="-457200">
              <a:spcBef>
                <a:spcPts val="799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spcBef>
                <a:spcPts val="799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2" marL="1370160" indent="-228600">
              <a:spcBef>
                <a:spcPts val="799"/>
              </a:spcBef>
              <a:buClr>
                <a:srgbClr val="666699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3" marL="1712880" indent="-228600">
              <a:spcBef>
                <a:spcPts val="799"/>
              </a:spcBef>
              <a:buClr>
                <a:srgbClr val="5b5249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b0ae6a"/>
              </a:buClr>
              <a:buSzPct val="5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5b5249"/>
              </a:buClr>
              <a:buSzPct val="5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5b5249"/>
              </a:buClr>
              <a:buSzPct val="5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152280" y="0"/>
            <a:ext cx="144792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ec8ba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"/>
          <p:cNvSpPr/>
          <p:nvPr/>
        </p:nvSpPr>
        <p:spPr>
          <a:xfrm>
            <a:off x="1676520" y="0"/>
            <a:ext cx="7467480" cy="12193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ec8ba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457200" y="0"/>
            <a:ext cx="1219320" cy="76212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blipFill rotWithShape="0">
            <a:blip r:embed="rId3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66680" y="8377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2a3d7a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dt" idx="4"/>
          </p:nvPr>
        </p:nvSpPr>
        <p:spPr>
          <a:xfrm>
            <a:off x="1066680" y="641340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2a3d7a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2a3d7a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428640" y="641340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2a3d7a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2a3d7a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" name="anabnr2" descr=""/>
          <p:cNvPicPr/>
          <p:nvPr/>
        </p:nvPicPr>
        <p:blipFill>
          <a:blip r:embed="rId4"/>
          <a:stretch/>
        </p:blipFill>
        <p:spPr>
          <a:xfrm>
            <a:off x="1228680" y="0"/>
            <a:ext cx="7915320" cy="754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"/>
          <p:cNvSpPr/>
          <p:nvPr/>
        </p:nvSpPr>
        <p:spPr>
          <a:xfrm>
            <a:off x="304920" y="457200"/>
            <a:ext cx="2514600" cy="304920"/>
          </a:xfrm>
          <a:prstGeom prst="rect">
            <a:avLst/>
          </a:prstGeom>
          <a:solidFill>
            <a:srgbClr val="fac164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6"/>
          </p:nvPr>
        </p:nvSpPr>
        <p:spPr>
          <a:xfrm>
            <a:off x="8229600" y="6413400"/>
            <a:ext cx="914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2400" strike="noStrike" u="none">
                <a:solidFill>
                  <a:srgbClr val="2a3d7a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707C4AE-0223-4A95-B095-35472A5F9483}" type="slidenum">
              <a:rPr b="0" lang="en-US" sz="2400" strike="noStrike" u="none">
                <a:solidFill>
                  <a:srgbClr val="2a3d7a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1066680" y="21016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457200" indent="-457200">
              <a:spcBef>
                <a:spcPts val="799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spcBef>
                <a:spcPts val="799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2" marL="1370160" indent="-228600">
              <a:spcBef>
                <a:spcPts val="799"/>
              </a:spcBef>
              <a:buClr>
                <a:srgbClr val="666699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3" marL="1712880" indent="-228600">
              <a:spcBef>
                <a:spcPts val="799"/>
              </a:spcBef>
              <a:buClr>
                <a:srgbClr val="5b5249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b0ae6a"/>
              </a:buClr>
              <a:buSzPct val="5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5b5249"/>
              </a:buClr>
              <a:buSzPct val="5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5b5249"/>
              </a:buClr>
              <a:buSzPct val="5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152280" y="0"/>
            <a:ext cx="144792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ec8ba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"/>
          <p:cNvSpPr/>
          <p:nvPr/>
        </p:nvSpPr>
        <p:spPr>
          <a:xfrm>
            <a:off x="1676520" y="0"/>
            <a:ext cx="7467480" cy="12193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ec8ba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457200" y="0"/>
            <a:ext cx="1219320" cy="76212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blipFill rotWithShape="0">
            <a:blip r:embed="rId3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66680" y="8377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2a3d7a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dt" idx="7"/>
          </p:nvPr>
        </p:nvSpPr>
        <p:spPr>
          <a:xfrm>
            <a:off x="1066680" y="641340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2a3d7a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2a3d7a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ftr" idx="8"/>
          </p:nvPr>
        </p:nvSpPr>
        <p:spPr>
          <a:xfrm>
            <a:off x="3428640" y="641340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2a3d7a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2a3d7a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" name="anabnr2" descr=""/>
          <p:cNvPicPr/>
          <p:nvPr/>
        </p:nvPicPr>
        <p:blipFill>
          <a:blip r:embed="rId4"/>
          <a:stretch/>
        </p:blipFill>
        <p:spPr>
          <a:xfrm>
            <a:off x="1228680" y="0"/>
            <a:ext cx="7915320" cy="754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"/>
          <p:cNvSpPr/>
          <p:nvPr/>
        </p:nvSpPr>
        <p:spPr>
          <a:xfrm>
            <a:off x="304920" y="457200"/>
            <a:ext cx="2514600" cy="304920"/>
          </a:xfrm>
          <a:prstGeom prst="rect">
            <a:avLst/>
          </a:prstGeom>
          <a:solidFill>
            <a:srgbClr val="fac164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sldNum" idx="9"/>
          </p:nvPr>
        </p:nvSpPr>
        <p:spPr>
          <a:xfrm>
            <a:off x="8229600" y="6413400"/>
            <a:ext cx="914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2400" strike="noStrike" u="none">
                <a:solidFill>
                  <a:srgbClr val="2a3d7a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53D1B64-EA45-4ECA-9490-2DF3FE635C91}" type="slidenum">
              <a:rPr b="0" lang="en-US" sz="2400" strike="noStrike" u="none">
                <a:solidFill>
                  <a:srgbClr val="2a3d7a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1066680" y="21016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457200" indent="-457200">
              <a:spcBef>
                <a:spcPts val="799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spcBef>
                <a:spcPts val="799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2" marL="1370160" indent="-228600">
              <a:spcBef>
                <a:spcPts val="799"/>
              </a:spcBef>
              <a:buClr>
                <a:srgbClr val="666699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3" marL="1712880" indent="-228600">
              <a:spcBef>
                <a:spcPts val="799"/>
              </a:spcBef>
              <a:buClr>
                <a:srgbClr val="5b5249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b0ae6a"/>
              </a:buClr>
              <a:buSzPct val="5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5b5249"/>
              </a:buClr>
              <a:buSzPct val="5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5b5249"/>
              </a:buClr>
              <a:buSzPct val="5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"/>
          <p:cNvSpPr/>
          <p:nvPr/>
        </p:nvSpPr>
        <p:spPr>
          <a:xfrm>
            <a:off x="228600" y="3200400"/>
            <a:ext cx="8763120" cy="13413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ec8ba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pic>
        <p:nvPicPr>
          <p:cNvPr id="24" name="ANABNR2" descr=""/>
          <p:cNvPicPr/>
          <p:nvPr/>
        </p:nvPicPr>
        <p:blipFill>
          <a:blip r:embed="rId2"/>
          <a:srcRect l="-6" t="-63" r="0" b="-63"/>
          <a:stretch/>
        </p:blipFill>
        <p:spPr>
          <a:xfrm>
            <a:off x="533520" y="3200400"/>
            <a:ext cx="8458200" cy="115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" name=""/>
          <p:cNvSpPr/>
          <p:nvPr/>
        </p:nvSpPr>
        <p:spPr>
          <a:xfrm>
            <a:off x="795240" y="2895480"/>
            <a:ext cx="304920" cy="990720"/>
          </a:xfrm>
          <a:prstGeom prst="rect">
            <a:avLst/>
          </a:prstGeom>
          <a:solidFill>
            <a:srgbClr val="fac164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3000" y="19807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2a3d7a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dt" idx="10"/>
          </p:nvPr>
        </p:nvSpPr>
        <p:spPr>
          <a:xfrm>
            <a:off x="685800" y="632448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2a3d7a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2a3d7a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ftr" idx="11"/>
          </p:nvPr>
        </p:nvSpPr>
        <p:spPr>
          <a:xfrm>
            <a:off x="3124080" y="6324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2a3d7a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2a3d7a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sldNum" idx="12"/>
          </p:nvPr>
        </p:nvSpPr>
        <p:spPr>
          <a:xfrm>
            <a:off x="6553080" y="632448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2a3d7a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1F1EE1E-0543-4D09-8A57-D2C59D6D283A}" type="slidenum">
              <a:rPr b="0" lang="en-US" sz="1400" strike="noStrike" u="none">
                <a:solidFill>
                  <a:srgbClr val="2a3d7a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457200" indent="114480"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2" marL="914400" indent="227160" algn="ctr">
              <a:spcBef>
                <a:spcPts val="601"/>
              </a:spcBef>
              <a:buClr>
                <a:srgbClr val="666699"/>
              </a:buClr>
              <a:buSzPct val="70000"/>
              <a:buFont typeface="Wingdings" charset="2"/>
              <a:buChar char="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3" marL="1371600" indent="112680" algn="ctr">
              <a:spcBef>
                <a:spcPts val="499"/>
              </a:spcBef>
              <a:buClr>
                <a:srgbClr val="5b5249"/>
              </a:buClr>
              <a:buSzPct val="60000"/>
              <a:buFont typeface="Wingdings" charset="2"/>
              <a:buChar char="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4" marL="1828800" algn="ctr">
              <a:spcBef>
                <a:spcPts val="499"/>
              </a:spcBef>
              <a:buClr>
                <a:srgbClr val="b0ae6a"/>
              </a:buClr>
              <a:buSzPct val="55000"/>
              <a:buFont typeface="Wingdings" charset="2"/>
              <a:buChar char="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5" marL="1828800">
              <a:spcBef>
                <a:spcPts val="499"/>
              </a:spcBef>
              <a:buClr>
                <a:srgbClr val="5b5249"/>
              </a:buClr>
              <a:buSzPct val="5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6" marL="1828800">
              <a:spcBef>
                <a:spcPts val="499"/>
              </a:spcBef>
              <a:buClr>
                <a:srgbClr val="5b5249"/>
              </a:buClr>
              <a:buSzPct val="5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1.wmf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" Target="slid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" Target="slide2.xml"/><Relationship Id="rId2" Type="http://schemas.openxmlformats.org/officeDocument/2006/relationships/image" Target="../media/image4.pn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" Target="slide2.xml"/><Relationship Id="rId2" Type="http://schemas.openxmlformats.org/officeDocument/2006/relationships/image" Target="../media/image4.pn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16.wmf"/><Relationship Id="rId4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17.wmf"/><Relationship Id="rId4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6.png"/><Relationship Id="rId3" Type="http://schemas.openxmlformats.org/officeDocument/2006/relationships/image" Target="../media/image6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7.wmf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package" Target="../embeddings/oleObject1.docx"/><Relationship Id="rId3" Type="http://schemas.openxmlformats.org/officeDocument/2006/relationships/image" Target="../media/image8.wmf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" Target="slide2.xml"/><Relationship Id="rId2" Type="http://schemas.openxmlformats.org/officeDocument/2006/relationships/image" Target="../media/image4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" Target="slide2.xml"/><Relationship Id="rId2" Type="http://schemas.openxmlformats.org/officeDocument/2006/relationships/image" Target="../media/image4.pn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"/>
          <p:cNvSpPr/>
          <p:nvPr/>
        </p:nvSpPr>
        <p:spPr>
          <a:xfrm>
            <a:off x="1295280" y="684360"/>
            <a:ext cx="6458040" cy="25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Options Pricing and Assets Valuation</a:t>
            </a:r>
            <a:endParaRPr b="0" lang="en-US" sz="4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Projects Presentation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3449880" y="4875840"/>
            <a:ext cx="2132640" cy="11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Zimin Lu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Enron Research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Sept 27, 2001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992160" y="3048120"/>
            <a:ext cx="1751040" cy="380880"/>
          </a:xfrm>
          <a:custGeom>
            <a:avLst/>
            <a:gdLst>
              <a:gd name="textAreaLeft" fmla="*/ 0 w 1751040"/>
              <a:gd name="textAreaRight" fmla="*/ 1751400 w 1751040"/>
              <a:gd name="textAreaTop" fmla="*/ 0 h 380880"/>
              <a:gd name="textAreaBottom" fmla="*/ 381240 h 3808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8594640" y="632448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pic>
        <p:nvPicPr>
          <p:cNvPr id="35" name="" descr=""/>
          <p:cNvPicPr/>
          <p:nvPr/>
        </p:nvPicPr>
        <p:blipFill>
          <a:blip r:embed="rId1"/>
          <a:stretch/>
        </p:blipFill>
        <p:spPr>
          <a:xfrm>
            <a:off x="7924680" y="5715000"/>
            <a:ext cx="854280" cy="9144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990720" y="761760"/>
            <a:ext cx="77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PSIM</a:t>
            </a:r>
            <a:r>
              <a:rPr b="0" lang="en-US" sz="4400" strike="noStrike" u="none">
                <a:solidFill>
                  <a:srgbClr val="2a3d7a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Interface</a:t>
            </a:r>
            <a:endParaRPr b="0" lang="en-US" sz="32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5" name=""/>
          <p:cNvGraphicFramePr/>
          <p:nvPr/>
        </p:nvGraphicFramePr>
        <p:xfrm>
          <a:off x="1238400" y="1371600"/>
          <a:ext cx="7067520" cy="51055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8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38400" y="1371600"/>
                    <a:ext cx="7067520" cy="5105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87" name="" descr=""/>
          <p:cNvPicPr/>
          <p:nvPr/>
        </p:nvPicPr>
        <p:blipFill>
          <a:blip r:embed="rId3"/>
          <a:stretch/>
        </p:blipFill>
        <p:spPr>
          <a:xfrm>
            <a:off x="8229600" y="6019920"/>
            <a:ext cx="711360" cy="76176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066680" y="837720"/>
            <a:ext cx="777240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Full Requirements &amp; Asset</a:t>
            </a:r>
            <a:r>
              <a:rPr b="0" lang="en-US" sz="3200" strike="noStrike" u="none">
                <a:solidFill>
                  <a:srgbClr val="2a3d7a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Management</a:t>
            </a:r>
            <a:endParaRPr b="0" lang="en-US" sz="32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1066680" y="2133360"/>
            <a:ext cx="7772400" cy="380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457200" indent="-457200">
              <a:lnSpc>
                <a:spcPct val="90000"/>
              </a:lnSpc>
              <a:spcBef>
                <a:spcPts val="649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Full requirements – take over the day to day operations planning of a utility – assets, load, market purchases and sales</a:t>
            </a:r>
            <a:endParaRPr b="0" lang="en-US" sz="26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649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Asset management – market the output of a portfolio of merchant generation plants</a:t>
            </a:r>
            <a:endParaRPr b="0" lang="en-US" sz="26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649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Leveraging Enron’s marketing and analytical resources</a:t>
            </a:r>
            <a:br>
              <a:rPr sz="2600"/>
            </a:b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Small utilities do not have market intelligence, trading systems, modeling expertise, etc </a:t>
            </a:r>
            <a:endParaRPr b="0" lang="en-US" sz="26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649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Target:  40 deals over the next 12 months</a:t>
            </a:r>
            <a:endParaRPr b="0" lang="en-US" sz="26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" descr="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8229600" y="6019920"/>
            <a:ext cx="711360" cy="76176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066680" y="837720"/>
            <a:ext cx="77724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PSIM Structure</a:t>
            </a:r>
            <a:endParaRPr b="0" lang="en-US" sz="32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pic>
        <p:nvPicPr>
          <p:cNvPr id="92" name="" descr="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8229600" y="6019920"/>
            <a:ext cx="711360" cy="76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"/>
          <p:cNvSpPr/>
          <p:nvPr/>
        </p:nvSpPr>
        <p:spPr>
          <a:xfrm>
            <a:off x="2057400" y="2895480"/>
            <a:ext cx="5257800" cy="2895840"/>
          </a:xfrm>
          <a:prstGeom prst="rect">
            <a:avLst/>
          </a:prstGeom>
          <a:noFill/>
          <a:ln w="19080">
            <a:solidFill>
              <a:srgbClr val="0000ff"/>
            </a:solidFill>
            <a:prstDash val="dashDot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1219320" y="4343400"/>
            <a:ext cx="838080" cy="0"/>
          </a:xfrm>
          <a:prstGeom prst="line">
            <a:avLst/>
          </a:prstGeom>
          <a:ln w="12600">
            <a:solidFill>
              <a:srgbClr val="020202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2743200" y="3352680"/>
            <a:ext cx="1752480" cy="914400"/>
          </a:xfrm>
          <a:prstGeom prst="rect">
            <a:avLst/>
          </a:prstGeom>
          <a:noFill/>
          <a:ln w="1260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5029200" y="3352680"/>
            <a:ext cx="1676520" cy="914400"/>
          </a:xfrm>
          <a:prstGeom prst="rect">
            <a:avLst/>
          </a:prstGeom>
          <a:noFill/>
          <a:ln w="12600">
            <a:solidFill>
              <a:srgbClr val="02020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 flipV="1">
            <a:off x="3733920" y="4266720"/>
            <a:ext cx="0" cy="304920"/>
          </a:xfrm>
          <a:prstGeom prst="line">
            <a:avLst/>
          </a:prstGeom>
          <a:ln w="12600">
            <a:solidFill>
              <a:srgbClr val="020202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 flipV="1">
            <a:off x="5791320" y="4266720"/>
            <a:ext cx="0" cy="304920"/>
          </a:xfrm>
          <a:prstGeom prst="line">
            <a:avLst/>
          </a:prstGeom>
          <a:ln w="12600">
            <a:solidFill>
              <a:srgbClr val="020202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4495680" y="3809880"/>
            <a:ext cx="533520" cy="0"/>
          </a:xfrm>
          <a:prstGeom prst="line">
            <a:avLst/>
          </a:prstGeom>
          <a:ln w="12600">
            <a:solidFill>
              <a:srgbClr val="020202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3048120" y="3505320"/>
            <a:ext cx="12952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Dispatch Module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5029200" y="3429000"/>
            <a:ext cx="160020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Bookkeeping   (P/L) Module</a:t>
            </a:r>
            <a:r>
              <a:rPr b="0" lang="en-US" sz="16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 </a:t>
            </a:r>
            <a:endParaRPr b="0" lang="en-US" sz="16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 flipV="1">
            <a:off x="2057400" y="3809880"/>
            <a:ext cx="685800" cy="533520"/>
          </a:xfrm>
          <a:prstGeom prst="line">
            <a:avLst/>
          </a:prstGeom>
          <a:ln w="12600">
            <a:solidFill>
              <a:srgbClr val="020202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2057400" y="4343400"/>
            <a:ext cx="685800" cy="685800"/>
          </a:xfrm>
          <a:prstGeom prst="line">
            <a:avLst/>
          </a:prstGeom>
          <a:ln w="12600">
            <a:solidFill>
              <a:srgbClr val="020202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6705720" y="3809880"/>
            <a:ext cx="1218960" cy="0"/>
          </a:xfrm>
          <a:prstGeom prst="line">
            <a:avLst/>
          </a:prstGeom>
          <a:ln w="12600">
            <a:solidFill>
              <a:srgbClr val="020202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2743200" y="4572000"/>
            <a:ext cx="3962520" cy="91440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3048120" y="4876920"/>
            <a:ext cx="3216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Simulation Module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1222200" y="3962520"/>
            <a:ext cx="608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Input</a:t>
            </a:r>
            <a:endParaRPr b="0" lang="en-US" sz="16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7394040" y="3352680"/>
            <a:ext cx="74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Output</a:t>
            </a:r>
            <a:endParaRPr b="0" lang="en-US" sz="16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2590920" y="1752480"/>
            <a:ext cx="4114800" cy="762120"/>
          </a:xfrm>
          <a:prstGeom prst="rect">
            <a:avLst/>
          </a:prstGeom>
          <a:noFill/>
          <a:ln w="12600">
            <a:solidFill>
              <a:srgbClr val="02020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2590920" y="1752480"/>
            <a:ext cx="396216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Auxiliary Functions: Hedging, Bid-Offer Spread, Fuel Switching, Generation Curtailment, Specific Deal Calculation.</a:t>
            </a:r>
            <a:endParaRPr b="0" lang="en-US" sz="16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4648320" y="2514600"/>
            <a:ext cx="0" cy="380880"/>
          </a:xfrm>
          <a:prstGeom prst="line">
            <a:avLst/>
          </a:prstGeom>
          <a:ln w="12600">
            <a:solidFill>
              <a:srgbClr val="020202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pic>
        <p:nvPicPr>
          <p:cNvPr id="112" name="atiamuri" descr=""/>
          <p:cNvPicPr/>
          <p:nvPr/>
        </p:nvPicPr>
        <p:blipFill>
          <a:blip r:embed="rId3"/>
          <a:stretch/>
        </p:blipFill>
        <p:spPr>
          <a:xfrm>
            <a:off x="7315200" y="914400"/>
            <a:ext cx="1486080" cy="9936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066680" y="837720"/>
            <a:ext cx="777240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PSIM Inputs</a:t>
            </a:r>
            <a:endParaRPr b="0" lang="en-US" sz="32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1143000" y="1676520"/>
            <a:ext cx="6858000" cy="441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57200" indent="-457200">
              <a:lnSpc>
                <a:spcPct val="90000"/>
              </a:lnSpc>
              <a:spcBef>
                <a:spcPts val="499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Up to 10 year horizon, hourly time steps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499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Inputs: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lnSpc>
                <a:spcPct val="90000"/>
              </a:lnSpc>
              <a:spcBef>
                <a:spcPts val="451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Plant physical characteristics</a:t>
            </a:r>
            <a:endParaRPr b="0" lang="en-US" sz="1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lnSpc>
                <a:spcPct val="90000"/>
              </a:lnSpc>
              <a:spcBef>
                <a:spcPts val="451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Forward curves and volatilities for </a:t>
            </a:r>
            <a:endParaRPr b="0" lang="en-US" sz="1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2" marL="1370160" indent="-228600">
              <a:lnSpc>
                <a:spcPct val="90000"/>
              </a:lnSpc>
              <a:spcBef>
                <a:spcPts val="451"/>
              </a:spcBef>
              <a:buClr>
                <a:srgbClr val="666699"/>
              </a:buClr>
              <a:buSzPct val="70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Fuel (coal, gas, oil)</a:t>
            </a:r>
            <a:endParaRPr b="0" lang="en-US" sz="1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2" marL="1370160" indent="-228600">
              <a:lnSpc>
                <a:spcPct val="90000"/>
              </a:lnSpc>
              <a:spcBef>
                <a:spcPts val="451"/>
              </a:spcBef>
              <a:buClr>
                <a:srgbClr val="666699"/>
              </a:buClr>
              <a:buSzPct val="70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Power</a:t>
            </a:r>
            <a:endParaRPr b="0" lang="en-US" sz="1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lnSpc>
                <a:spcPct val="90000"/>
              </a:lnSpc>
              <a:spcBef>
                <a:spcPts val="451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Native load</a:t>
            </a:r>
            <a:endParaRPr b="0" lang="en-US" sz="1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lnSpc>
                <a:spcPct val="90000"/>
              </a:lnSpc>
              <a:spcBef>
                <a:spcPts val="451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Load profile within each day</a:t>
            </a:r>
            <a:endParaRPr b="0" lang="en-US" sz="1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lnSpc>
                <a:spcPct val="90000"/>
              </a:lnSpc>
              <a:spcBef>
                <a:spcPts val="451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Load change with temperature</a:t>
            </a:r>
            <a:endParaRPr b="0" lang="en-US" sz="1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lnSpc>
                <a:spcPct val="90000"/>
              </a:lnSpc>
              <a:spcBef>
                <a:spcPts val="451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Selling price of power to native load customers</a:t>
            </a:r>
            <a:endParaRPr b="0" lang="en-US" sz="1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lnSpc>
                <a:spcPct val="90000"/>
              </a:lnSpc>
              <a:spcBef>
                <a:spcPts val="451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Daily mean temperatures</a:t>
            </a:r>
            <a:endParaRPr b="0" lang="en-US" sz="1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lnSpc>
                <a:spcPct val="90000"/>
              </a:lnSpc>
              <a:spcBef>
                <a:spcPts val="451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Monthly profile of hourly power prices</a:t>
            </a:r>
            <a:endParaRPr b="0" lang="en-US" sz="1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lnSpc>
                <a:spcPct val="90000"/>
              </a:lnSpc>
              <a:spcBef>
                <a:spcPts val="451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Correlations load/power, power/fuel</a:t>
            </a:r>
            <a:endParaRPr b="0" lang="en-US" sz="1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lnSpc>
                <a:spcPct val="90000"/>
              </a:lnSpc>
              <a:spcBef>
                <a:spcPts val="451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Bid/offer spread</a:t>
            </a:r>
            <a:endParaRPr b="0" lang="en-US" sz="1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pic>
        <p:nvPicPr>
          <p:cNvPr id="115" name="" descr="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8229600" y="6019920"/>
            <a:ext cx="711360" cy="761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6" name="whakamaru" descr=""/>
          <p:cNvPicPr/>
          <p:nvPr/>
        </p:nvPicPr>
        <p:blipFill>
          <a:blip r:embed="rId3"/>
          <a:stretch/>
        </p:blipFill>
        <p:spPr>
          <a:xfrm>
            <a:off x="7315200" y="838080"/>
            <a:ext cx="1486080" cy="99396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066680" y="838080"/>
            <a:ext cx="7772400" cy="60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PSIM Outputs</a:t>
            </a:r>
            <a:endParaRPr b="0" lang="en-US" sz="32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1066320" y="2101680"/>
            <a:ext cx="7620120" cy="38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57200" indent="-457200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	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8229600" y="6019920"/>
            <a:ext cx="711360" cy="76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0" name=""/>
          <p:cNvSpPr/>
          <p:nvPr/>
        </p:nvSpPr>
        <p:spPr>
          <a:xfrm>
            <a:off x="1143000" y="1600200"/>
            <a:ext cx="6172200" cy="472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57200" indent="-457200">
              <a:lnSpc>
                <a:spcPct val="90000"/>
              </a:lnSpc>
              <a:spcBef>
                <a:spcPts val="601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Intrinsic Value – from current forward curves only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601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Option Value – evolution of prices modeled, using volatility, random shocks.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601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Revenue earned by Enron (profit share)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601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Generation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601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Native load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601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Generator starts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601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Day ahead and spot: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lnSpc>
                <a:spcPct val="90000"/>
              </a:lnSpc>
              <a:spcBef>
                <a:spcPts val="601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Sales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lnSpc>
                <a:spcPct val="90000"/>
              </a:lnSpc>
              <a:spcBef>
                <a:spcPts val="601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Purchases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601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pic>
        <p:nvPicPr>
          <p:cNvPr id="121" name="arapuni" descr=""/>
          <p:cNvPicPr/>
          <p:nvPr/>
        </p:nvPicPr>
        <p:blipFill>
          <a:blip r:embed="rId2"/>
          <a:stretch/>
        </p:blipFill>
        <p:spPr>
          <a:xfrm>
            <a:off x="7010280" y="914400"/>
            <a:ext cx="1486080" cy="9936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066680" y="837720"/>
            <a:ext cx="77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PSIM Algorithm</a:t>
            </a:r>
            <a:endParaRPr b="0" lang="en-US" sz="32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066680" y="1676160"/>
            <a:ext cx="777240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Monte Carlo Simulation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lnSpc>
                <a:spcPct val="90000"/>
              </a:lnSpc>
              <a:spcBef>
                <a:spcPts val="601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Long Term Random shocks: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2" marL="1370160" indent="-228600">
              <a:lnSpc>
                <a:spcPct val="90000"/>
              </a:lnSpc>
              <a:spcBef>
                <a:spcPts val="499"/>
              </a:spcBef>
              <a:buClr>
                <a:srgbClr val="666699"/>
              </a:buClr>
              <a:buSzPct val="70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Correlated Monthly shock to fuel cost, load, and power price 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lnSpc>
                <a:spcPct val="90000"/>
              </a:lnSpc>
              <a:spcBef>
                <a:spcPts val="601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Short Term Random shocks: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2" marL="1370160" indent="-228600">
              <a:lnSpc>
                <a:spcPct val="90000"/>
              </a:lnSpc>
              <a:spcBef>
                <a:spcPts val="499"/>
              </a:spcBef>
              <a:buClr>
                <a:srgbClr val="666699"/>
              </a:buClr>
              <a:buSzPct val="70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Temperature -&gt; power market price,  native load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2" marL="1370160" indent="-228600">
              <a:lnSpc>
                <a:spcPct val="90000"/>
              </a:lnSpc>
              <a:spcBef>
                <a:spcPts val="499"/>
              </a:spcBef>
              <a:buClr>
                <a:srgbClr val="666699"/>
              </a:buClr>
              <a:buSzPct val="70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Native Load -&gt; power market price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2" marL="1370160" indent="-228600">
              <a:lnSpc>
                <a:spcPct val="90000"/>
              </a:lnSpc>
              <a:spcBef>
                <a:spcPts val="499"/>
              </a:spcBef>
              <a:buClr>
                <a:srgbClr val="666699"/>
              </a:buClr>
              <a:buSzPct val="70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Daily unit forced outage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Each day, schedule unit next day using forecast data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On the day, adjust unit loading only using data with short term shock applied.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8229600" y="6019920"/>
            <a:ext cx="711360" cy="761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" name="rrgp_waterpic" descr="River Road Generating Plant"/>
          <p:cNvPicPr/>
          <p:nvPr/>
        </p:nvPicPr>
        <p:blipFill>
          <a:blip r:embed="rId2"/>
          <a:stretch/>
        </p:blipFill>
        <p:spPr>
          <a:xfrm>
            <a:off x="7162920" y="838080"/>
            <a:ext cx="1447560" cy="106704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066680" y="837720"/>
            <a:ext cx="74678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Generation Dispatch – Three</a:t>
            </a:r>
            <a:r>
              <a:rPr b="0" lang="en-US" sz="3200" strike="noStrike" u="none">
                <a:solidFill>
                  <a:srgbClr val="2a3d7a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Versions</a:t>
            </a:r>
            <a:endParaRPr b="0" lang="en-US" sz="32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1066680" y="1599840"/>
            <a:ext cx="777240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57200" indent="-457200">
              <a:lnSpc>
                <a:spcPct val="90000"/>
              </a:lnSpc>
              <a:spcBef>
                <a:spcPts val="5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Version I</a:t>
            </a:r>
            <a:endParaRPr b="0" lang="en-US" sz="2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55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If unit idle, profit = -startup cost</a:t>
            </a:r>
            <a:r>
              <a:rPr b="0" lang="en-US" sz="22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2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else profit = 0</a:t>
            </a:r>
            <a:endParaRPr b="0" lang="en-US" sz="2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55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For each hour of the day, what unit load between min &amp; max gives the most profit for that hour?</a:t>
            </a:r>
            <a:br>
              <a:rPr sz="2200"/>
            </a:br>
            <a:r>
              <a:rPr b="0" lang="en-US" sz="22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Increment day’s profit.</a:t>
            </a:r>
            <a:endParaRPr b="0" lang="en-US" sz="2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55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At end of day, is total profit positive?</a:t>
            </a:r>
            <a:br>
              <a:rPr sz="2200"/>
            </a:br>
            <a:r>
              <a:rPr b="0" lang="en-US" sz="22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Yes – run unit</a:t>
            </a:r>
            <a:r>
              <a:rPr b="0" lang="en-US" sz="22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2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2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No – shut down unit</a:t>
            </a:r>
            <a:endParaRPr b="0" lang="en-US" sz="2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5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Version II</a:t>
            </a:r>
            <a:endParaRPr b="0" lang="en-US" sz="2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55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Enhanced algorithm considering ramp rate, min up/down times, stop/start any time of day.</a:t>
            </a:r>
            <a:endParaRPr b="0" lang="en-US" sz="2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5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Version III - Chonawee</a:t>
            </a:r>
            <a:endParaRPr b="0" lang="en-US" sz="2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55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Stochastic optimization –  not yet fully integrated into PSIM.</a:t>
            </a:r>
            <a:endParaRPr b="0" lang="en-US" sz="2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8229600" y="6019920"/>
            <a:ext cx="711360" cy="76176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066680" y="838080"/>
            <a:ext cx="777240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Long Term Shock: Forward Prices</a:t>
            </a:r>
            <a:endParaRPr b="0" lang="en-US" sz="32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8229600" y="6019920"/>
            <a:ext cx="711360" cy="76176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31" name=""/>
          <p:cNvGraphicFramePr/>
          <p:nvPr/>
        </p:nvGraphicFramePr>
        <p:xfrm>
          <a:off x="1143000" y="1600200"/>
          <a:ext cx="7010280" cy="434808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13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143000" y="1600200"/>
                    <a:ext cx="7010280" cy="4348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066680" y="837720"/>
            <a:ext cx="77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Short Term Shock: Hourly Prices</a:t>
            </a:r>
            <a:endParaRPr b="0" lang="en-US" sz="32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8229600" y="6019920"/>
            <a:ext cx="711360" cy="76176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35" name=""/>
          <p:cNvGraphicFramePr/>
          <p:nvPr/>
        </p:nvGraphicFramePr>
        <p:xfrm>
          <a:off x="1143000" y="1752480"/>
          <a:ext cx="7010280" cy="425772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13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143000" y="1752480"/>
                    <a:ext cx="7010280" cy="4257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066680" y="838080"/>
            <a:ext cx="4724640" cy="60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Software</a:t>
            </a:r>
            <a:endParaRPr b="0" lang="en-US" sz="32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1066680" y="2101320"/>
            <a:ext cx="7772400" cy="277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57200" indent="-457200"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Spreadsheet interface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VBA code to extract data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Dll written in C++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Links to Oracle database for fuel costs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8229600" y="6019920"/>
            <a:ext cx="711360" cy="76176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"/>
          <p:cNvSpPr txBox="1"/>
          <p:nvPr/>
        </p:nvSpPr>
        <p:spPr>
          <a:xfrm>
            <a:off x="762120" y="990720"/>
            <a:ext cx="2049480" cy="62712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Wave4">
              <a:avLst>
                <a:gd name="adj1" fmla="val 13005"/>
                <a:gd name="adj2" fmla="val 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5400000"/>
                </a:gradFill>
                <a:effectLst>
                  <a:outerShdw dist="99192" dir="7781944" blurRad="0" rotWithShape="0">
                    <a:srgbClr val="000080"/>
                  </a:outerShdw>
                </a:effectLst>
                <a:uFillTx/>
                <a:latin typeface="Arial Black"/>
              </a:rPr>
              <a:t>Functionality</a:t>
            </a:r>
            <a:endParaRPr b="0" lang="en-US" sz="2400" spc="3" strike="noStrike" u="none">
              <a:ln w="0">
                <a:noFill/>
              </a:ln>
              <a:gradFill rotWithShape="0">
                <a:gsLst>
                  <a:gs pos="0">
                    <a:srgbClr val="00ff00"/>
                  </a:gs>
                  <a:gs pos="100000">
                    <a:srgbClr val="00ccff"/>
                  </a:gs>
                </a:gsLst>
                <a:lin ang="5400000"/>
              </a:gradFill>
              <a:effectLst>
                <a:outerShdw dist="99192" dir="7781944" blurRad="0" rotWithShape="0">
                  <a:srgbClr val="000080"/>
                </a:outerShdw>
              </a:effectLst>
              <a:uFillTx/>
              <a:latin typeface="Arial Black"/>
              <a:ea typeface="Arial Black"/>
            </a:endParaRPr>
          </a:p>
        </p:txBody>
      </p:sp>
      <p:sp>
        <p:nvSpPr>
          <p:cNvPr id="37" name=""/>
          <p:cNvSpPr/>
          <p:nvPr/>
        </p:nvSpPr>
        <p:spPr>
          <a:xfrm>
            <a:off x="1447920" y="3886200"/>
            <a:ext cx="2120760" cy="1447920"/>
          </a:xfrm>
          <a:prstGeom prst="ellipse">
            <a:avLst/>
          </a:prstGeom>
          <a:solidFill>
            <a:srgbClr val="ff99cc"/>
          </a:solidFill>
          <a:ln w="0">
            <a:noFill/>
          </a:ln>
          <a:effectLst>
            <a:outerShdw dist="107932" dir="2700000" blurRad="0" rotWithShape="0">
              <a:srgbClr val="cec8ba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1806480" y="4114800"/>
            <a:ext cx="13352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Options Pricing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5479920" y="3886200"/>
            <a:ext cx="2121120" cy="1447920"/>
          </a:xfrm>
          <a:prstGeom prst="ellipse">
            <a:avLst/>
          </a:prstGeom>
          <a:solidFill>
            <a:srgbClr val="ffff00"/>
          </a:solidFill>
          <a:ln w="0">
            <a:noFill/>
          </a:ln>
          <a:effectLst>
            <a:outerShdw dist="107932" dir="2700000" blurRad="0" rotWithShape="0">
              <a:srgbClr val="cec8ba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5735520" y="4114800"/>
            <a:ext cx="16495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Assets Valuation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3378240" y="1371600"/>
            <a:ext cx="2120760" cy="1447920"/>
          </a:xfrm>
          <a:prstGeom prst="ellipse">
            <a:avLst/>
          </a:prstGeom>
          <a:solidFill>
            <a:srgbClr val="ccffcc"/>
          </a:solidFill>
          <a:ln w="0">
            <a:noFill/>
          </a:ln>
          <a:effectLst>
            <a:outerShdw dist="107932" dir="2700000" blurRad="0" rotWithShape="0">
              <a:srgbClr val="cec8ba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378240" y="1752480"/>
            <a:ext cx="19638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EOL Trading Analytics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613320" y="4648320"/>
            <a:ext cx="1866600" cy="0"/>
          </a:xfrm>
          <a:prstGeom prst="line">
            <a:avLst/>
          </a:prstGeom>
          <a:ln w="76320">
            <a:solidFill>
              <a:srgbClr val="2a3d7a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 flipV="1">
            <a:off x="2819520" y="2666520"/>
            <a:ext cx="941400" cy="1219320"/>
          </a:xfrm>
          <a:prstGeom prst="line">
            <a:avLst/>
          </a:prstGeom>
          <a:ln w="76320">
            <a:solidFill>
              <a:srgbClr val="2a3d7a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5184720" y="2666880"/>
            <a:ext cx="943200" cy="1219320"/>
          </a:xfrm>
          <a:prstGeom prst="line">
            <a:avLst/>
          </a:prstGeom>
          <a:ln w="76320">
            <a:solidFill>
              <a:srgbClr val="2a3d7a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3378240" y="3489480"/>
            <a:ext cx="21207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5b5249"/>
                </a:solidFill>
                <a:effectLst/>
                <a:uFillTx/>
                <a:latin typeface="Rockwell Extra Bold"/>
              </a:rPr>
              <a:t>Consulting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8001000" y="5638680"/>
            <a:ext cx="853920" cy="9144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066680" y="838080"/>
            <a:ext cx="4724640" cy="60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Application: Frontera Deal</a:t>
            </a:r>
            <a:endParaRPr b="0" lang="en-US" sz="32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1066680" y="1828440"/>
            <a:ext cx="6934320" cy="380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450 MW combined cycle unit, at 135 MW base load, merchant plant, owned by TECO.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Located near Rio Grande. 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Subject to ISO generation curtailment. 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Enron recommends on daily operation issues.  Use our marketing systems and intelligence.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Enron shares a certain percentage of profit over a pre-determined threshold. 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8229600" y="6019920"/>
            <a:ext cx="711360" cy="761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3" name="pp_huntly" descr=""/>
          <p:cNvPicPr/>
          <p:nvPr/>
        </p:nvPicPr>
        <p:blipFill>
          <a:blip r:embed="rId2"/>
          <a:stretch/>
        </p:blipFill>
        <p:spPr>
          <a:xfrm>
            <a:off x="7162920" y="838080"/>
            <a:ext cx="1447560" cy="9907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066680" y="838080"/>
            <a:ext cx="4724640" cy="60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Application: MDEA</a:t>
            </a:r>
            <a:endParaRPr b="0" lang="en-US" sz="32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85440" y="2209320"/>
            <a:ext cx="7086600" cy="277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19999"/>
          </a:bodyPr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A small utility company near Yazoo, Mississippi. 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Full requirement deal supplying the load for Yazoo area – 5 small units ( 5 to 22 MW)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Too small to negotiate “good” purchases / sales with neighbors.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Enron recommends on operation issues.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40002"/>
                </a:solidFill>
                <a:effectLst/>
                <a:uFillTx/>
                <a:latin typeface="Times New Roman"/>
              </a:rPr>
              <a:t>Enron shares 40% of peak savings, $1/MWh offpeak profit. 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8229600" y="6019920"/>
            <a:ext cx="711360" cy="76176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"/>
          <p:cNvSpPr txBox="1"/>
          <p:nvPr/>
        </p:nvSpPr>
        <p:spPr>
          <a:xfrm>
            <a:off x="685800" y="914400"/>
            <a:ext cx="1735200" cy="45720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Wave4">
              <a:avLst>
                <a:gd name="adj1" fmla="val 13005"/>
                <a:gd name="adj2" fmla="val 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5400000"/>
                </a:gradFill>
                <a:effectLst>
                  <a:outerShdw dist="99192" dir="7781944" blurRad="0" rotWithShape="0">
                    <a:srgbClr val="000080"/>
                  </a:outerShdw>
                </a:effectLst>
                <a:uFillTx/>
                <a:latin typeface="Arial Black"/>
              </a:rPr>
              <a:t>Team</a:t>
            </a:r>
            <a:endParaRPr b="0" lang="en-US" sz="2400" spc="3" strike="noStrike" u="none">
              <a:ln w="0">
                <a:noFill/>
              </a:ln>
              <a:gradFill rotWithShape="0">
                <a:gsLst>
                  <a:gs pos="0">
                    <a:srgbClr val="00ff00"/>
                  </a:gs>
                  <a:gs pos="100000">
                    <a:srgbClr val="00ccff"/>
                  </a:gs>
                </a:gsLst>
                <a:lin ang="5400000"/>
              </a:gradFill>
              <a:effectLst>
                <a:outerShdw dist="99192" dir="7781944" blurRad="0" rotWithShape="0">
                  <a:srgbClr val="000080"/>
                </a:outerShdw>
              </a:effectLst>
              <a:uFillTx/>
              <a:latin typeface="Arial Black"/>
              <a:ea typeface="Arial Black"/>
            </a:endParaRPr>
          </a:p>
        </p:txBody>
      </p:sp>
      <p:graphicFrame>
        <p:nvGraphicFramePr>
          <p:cNvPr id="49" name=""/>
          <p:cNvGraphicFramePr/>
          <p:nvPr/>
        </p:nvGraphicFramePr>
        <p:xfrm>
          <a:off x="393840" y="1071720"/>
          <a:ext cx="8439120" cy="4357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93840" y="1071720"/>
                    <a:ext cx="8439120" cy="4357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51" name="" descr=""/>
          <p:cNvPicPr/>
          <p:nvPr/>
        </p:nvPicPr>
        <p:blipFill>
          <a:blip r:embed="rId3"/>
          <a:stretch/>
        </p:blipFill>
        <p:spPr>
          <a:xfrm>
            <a:off x="8077320" y="5715000"/>
            <a:ext cx="852480" cy="9144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"/>
          <p:cNvSpPr txBox="1"/>
          <p:nvPr/>
        </p:nvSpPr>
        <p:spPr>
          <a:xfrm>
            <a:off x="609480" y="762120"/>
            <a:ext cx="2049480" cy="62712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Wave4">
              <a:avLst>
                <a:gd name="adj1" fmla="val 13005"/>
                <a:gd name="adj2" fmla="val 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5400000"/>
                </a:gradFill>
                <a:effectLst>
                  <a:outerShdw dist="99192" dir="7781944" blurRad="0" rotWithShape="0">
                    <a:srgbClr val="000080"/>
                  </a:outerShdw>
                </a:effectLst>
                <a:uFillTx/>
                <a:latin typeface="Arial Black"/>
              </a:rPr>
              <a:t>Presentations</a:t>
            </a:r>
            <a:endParaRPr b="0" lang="en-US" sz="2400" spc="3" strike="noStrike" u="none">
              <a:ln w="0">
                <a:noFill/>
              </a:ln>
              <a:gradFill rotWithShape="0">
                <a:gsLst>
                  <a:gs pos="0">
                    <a:srgbClr val="00ff00"/>
                  </a:gs>
                  <a:gs pos="100000">
                    <a:srgbClr val="00ccff"/>
                  </a:gs>
                </a:gsLst>
                <a:lin ang="5400000"/>
              </a:gradFill>
              <a:effectLst>
                <a:outerShdw dist="99192" dir="7781944" blurRad="0" rotWithShape="0">
                  <a:srgbClr val="000080"/>
                </a:outerShdw>
              </a:effectLst>
              <a:uFillTx/>
              <a:latin typeface="Arial Black"/>
              <a:ea typeface="Arial Black"/>
            </a:endParaRPr>
          </a:p>
        </p:txBody>
      </p:sp>
      <p:sp>
        <p:nvSpPr>
          <p:cNvPr id="53" name=""/>
          <p:cNvSpPr/>
          <p:nvPr/>
        </p:nvSpPr>
        <p:spPr>
          <a:xfrm>
            <a:off x="785880" y="1600200"/>
            <a:ext cx="7619760" cy="448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buSzPct val="102884"/>
              <a:buBlip>
                <a:blip r:embed="rId1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 </a:t>
            </a:r>
            <a:r>
              <a:rPr b="1" lang="en-US" sz="24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PSIM</a:t>
            </a:r>
            <a:r>
              <a:rPr b="0" lang="en-US" sz="24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       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                </a:t>
            </a:r>
            <a:r>
              <a:rPr b="0" lang="en-US" sz="1800" strike="noStrike" u="none">
                <a:solidFill>
                  <a:srgbClr val="5b5249"/>
                </a:solidFill>
                <a:effectLst/>
                <a:uFillTx/>
                <a:latin typeface="Viner Hand ITC"/>
              </a:rPr>
              <a:t>Alex Huang and Tom Halliburton</a:t>
            </a:r>
            <a:endParaRPr b="0" lang="en-US" sz="1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buSzPct val="102884"/>
              <a:buBlip>
                <a:blip r:embed="rId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 </a:t>
            </a:r>
            <a:r>
              <a:rPr b="1" lang="en-US" sz="24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Swing Options Pricing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          </a:t>
            </a:r>
            <a:r>
              <a:rPr b="0" lang="en-US" sz="1800" strike="noStrike" u="none">
                <a:solidFill>
                  <a:srgbClr val="5b5249"/>
                </a:solidFill>
                <a:effectLst/>
                <a:uFillTx/>
                <a:latin typeface="Viner Hand ITC"/>
              </a:rPr>
              <a:t>Paulo Issler</a:t>
            </a:r>
            <a:endParaRPr b="0" lang="en-US" sz="1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buSzPct val="102884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 </a:t>
            </a:r>
            <a:r>
              <a:rPr b="1" lang="en-US" sz="24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Options Pricing with Fat Tail Distributions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5b5249"/>
                </a:solidFill>
                <a:effectLst/>
                <a:uFillTx/>
                <a:latin typeface="Viner Hand ITC"/>
              </a:rPr>
              <a:t>                         Alex Huang</a:t>
            </a:r>
            <a:endParaRPr b="0" lang="en-US" sz="1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SzPct val="154331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5b5249"/>
                </a:solidFill>
                <a:effectLst/>
                <a:uFillTx/>
                <a:latin typeface="Viner Hand ITC"/>
              </a:rPr>
              <a:t> </a:t>
            </a:r>
            <a:r>
              <a:rPr b="0" lang="en-US" sz="2400" strike="noStrike" u="none">
                <a:solidFill>
                  <a:srgbClr val="5b5249"/>
                </a:solidFill>
                <a:effectLst/>
                <a:uFillTx/>
                <a:latin typeface="Viner Hand ITC"/>
              </a:rPr>
              <a:t> </a:t>
            </a:r>
            <a:r>
              <a:rPr b="1" lang="en-US" sz="24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American MC, Swing and Storage Valuation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    </a:t>
            </a:r>
            <a:r>
              <a:rPr b="0" lang="en-US" sz="1800" strike="noStrike" u="none">
                <a:solidFill>
                  <a:srgbClr val="5b5249"/>
                </a:solidFill>
                <a:effectLst/>
                <a:uFillTx/>
                <a:latin typeface="Viner Hand ITC"/>
              </a:rPr>
              <a:t>Zimin Lu</a:t>
            </a:r>
            <a:endParaRPr b="0" lang="en-US" sz="1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pic>
        <p:nvPicPr>
          <p:cNvPr id="54" name="" descr=""/>
          <p:cNvPicPr/>
          <p:nvPr/>
        </p:nvPicPr>
        <p:blipFill>
          <a:blip r:embed="rId5"/>
          <a:stretch/>
        </p:blipFill>
        <p:spPr>
          <a:xfrm>
            <a:off x="8001000" y="5715000"/>
            <a:ext cx="853920" cy="9144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"/>
          <p:cNvGraphicFramePr/>
          <p:nvPr/>
        </p:nvGraphicFramePr>
        <p:xfrm>
          <a:off x="1295280" y="1295280"/>
          <a:ext cx="6908760" cy="472464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95280" y="1295280"/>
                    <a:ext cx="6908760" cy="4724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7" name=""/>
          <p:cNvSpPr/>
          <p:nvPr/>
        </p:nvSpPr>
        <p:spPr>
          <a:xfrm>
            <a:off x="6324480" y="4572000"/>
            <a:ext cx="1905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Alex Huang</a:t>
            </a:r>
            <a:endParaRPr b="0" lang="en-US" sz="1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Tom Halliburton</a:t>
            </a:r>
            <a:endParaRPr b="0" lang="en-US" sz="1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September 27</a:t>
            </a:r>
            <a:r>
              <a:rPr b="1" lang="en-US" sz="1400" strike="noStrike" u="none" baseline="30000">
                <a:solidFill>
                  <a:srgbClr val="ffffff"/>
                </a:solidFill>
                <a:effectLst/>
                <a:uFillTx/>
                <a:latin typeface="Times New Roman"/>
              </a:rPr>
              <a:t>th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2001</a:t>
            </a:r>
            <a:r>
              <a:rPr b="0" lang="en-US" sz="1400" strike="noStrike" u="none">
                <a:solidFill>
                  <a:srgbClr val="5b5249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216000" y="2705040"/>
            <a:ext cx="1168200" cy="13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Karapiro</a:t>
            </a:r>
            <a:endParaRPr b="0" lang="en-US" sz="1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Built 1946</a:t>
            </a:r>
            <a:endParaRPr b="0" lang="en-US" sz="1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 units</a:t>
            </a:r>
            <a:endParaRPr b="0" lang="en-US" sz="1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36 MW each</a:t>
            </a:r>
            <a:endParaRPr b="0" lang="en-US" sz="1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~120 foot head</a:t>
            </a:r>
            <a:endParaRPr b="0" lang="en-US" sz="12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pic>
        <p:nvPicPr>
          <p:cNvPr id="59" name="" descr=""/>
          <p:cNvPicPr/>
          <p:nvPr/>
        </p:nvPicPr>
        <p:blipFill>
          <a:blip r:embed="rId3"/>
          <a:stretch/>
        </p:blipFill>
        <p:spPr>
          <a:xfrm>
            <a:off x="8229600" y="6019920"/>
            <a:ext cx="711360" cy="76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" name=""/>
          <p:cNvSpPr/>
          <p:nvPr/>
        </p:nvSpPr>
        <p:spPr>
          <a:xfrm>
            <a:off x="1676520" y="1295280"/>
            <a:ext cx="6400800" cy="167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PSIM </a:t>
            </a:r>
            <a:br>
              <a:rPr sz="4000"/>
            </a:br>
            <a:r>
              <a:rPr b="1" i="1" lang="en-US" sz="40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Full Requirements Power Simulator</a:t>
            </a:r>
            <a:endParaRPr b="0" lang="en-US" sz="4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8229600" y="6019920"/>
            <a:ext cx="711360" cy="76176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62" name=""/>
          <p:cNvGraphicFramePr/>
          <p:nvPr/>
        </p:nvGraphicFramePr>
        <p:xfrm>
          <a:off x="2514600" y="0"/>
          <a:ext cx="3983040" cy="6858000"/>
        </p:xfrm>
        <a:graphic>
          <a:graphicData uri="http://schemas.openxmlformats.org/presentationml/2006/ole">
            <p:oleObj progId="Word.Document.12" r:id="rId2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514600" y="0"/>
                    <a:ext cx="3983040" cy="685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66680" y="533520"/>
            <a:ext cx="777240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Another Session of Electricity Stuff</a:t>
            </a:r>
            <a:endParaRPr b="0" lang="en-US" sz="32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228240" y="2895480"/>
            <a:ext cx="6553080" cy="320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1" marL="1027080" indent="-455400">
              <a:spcBef>
                <a:spcPts val="700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Where does this one fit in the maze of electricity models?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spcBef>
                <a:spcPts val="700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Why do we need it anyway?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spcBef>
                <a:spcPts val="700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A brief history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spcBef>
                <a:spcPts val="700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Model details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027080" indent="-455400">
              <a:spcBef>
                <a:spcPts val="700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Applications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66680" y="838080"/>
            <a:ext cx="777240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Hierarchy of Generation Planning Models</a:t>
            </a:r>
            <a:endParaRPr b="0" lang="en-US" sz="32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8229600" y="6019920"/>
            <a:ext cx="711360" cy="76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"/>
          <p:cNvSpPr/>
          <p:nvPr/>
        </p:nvSpPr>
        <p:spPr>
          <a:xfrm>
            <a:off x="990720" y="1676520"/>
            <a:ext cx="3657600" cy="464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90000"/>
              </a:lnSpc>
              <a:spcBef>
                <a:spcPts val="499"/>
              </a:spcBef>
              <a:buClr>
                <a:srgbClr val="020202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Long term planning</a:t>
            </a:r>
            <a:br>
              <a:rPr sz="2000"/>
            </a:b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Henwood, SDDP, PSIM</a:t>
            </a:r>
            <a:br>
              <a:rPr sz="2000"/>
            </a:b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 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Clr>
                <a:srgbClr val="020202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Operational planning</a:t>
            </a:r>
            <a:br>
              <a:rPr sz="2000"/>
            </a:br>
            <a:br>
              <a:rPr sz="2000"/>
            </a:b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 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Clr>
                <a:srgbClr val="020202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Unit commitment</a:t>
            </a:r>
            <a:br>
              <a:rPr sz="2000"/>
            </a:b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 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Clr>
                <a:srgbClr val="020202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Market clearing 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Clr>
                <a:srgbClr val="020202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Economic dispatch</a:t>
            </a:r>
            <a:br>
              <a:rPr sz="2000"/>
            </a:b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 - Optimal Power flow, SCADA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Clr>
                <a:srgbClr val="020202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AGC – Automatic Generation Control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Clr>
                <a:srgbClr val="020202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Generator governor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4724280" y="1676520"/>
            <a:ext cx="3810240" cy="449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90000"/>
              </a:lnSpc>
              <a:spcBef>
                <a:spcPts val="499"/>
              </a:spcBef>
              <a:buClr>
                <a:srgbClr val="020202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1 to 10 years</a:t>
            </a:r>
            <a:br>
              <a:rPr sz="2000"/>
            </a:b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Asset valuation, system expansion</a:t>
            </a:r>
            <a:br>
              <a:rPr sz="2000"/>
            </a:b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Power price trends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Clr>
                <a:srgbClr val="020202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One year ahead</a:t>
            </a:r>
            <a:br>
              <a:rPr sz="2000"/>
            </a:b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Fuel requirements, maintenance planning, reservoir management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Clr>
                <a:srgbClr val="020202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1 to 7 days ahead</a:t>
            </a:r>
            <a:br>
              <a:rPr sz="2000"/>
            </a:b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Bidding, pre-scheduling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Clr>
                <a:srgbClr val="020202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CalPX…………..PJM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Clr>
                <a:srgbClr val="020202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Every 20 minutes &amp; on demand, small load adjustments 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Clr>
                <a:srgbClr val="020202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Every 5 to 10 seconds – Area Control Error 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Clr>
                <a:srgbClr val="020202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Continuous time – frequency keeping, machine load setting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066680" y="2514600"/>
            <a:ext cx="7315200" cy="0"/>
          </a:xfrm>
          <a:prstGeom prst="line">
            <a:avLst/>
          </a:prstGeom>
          <a:ln w="1260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1143000" y="5029200"/>
            <a:ext cx="7315200" cy="0"/>
          </a:xfrm>
          <a:prstGeom prst="line">
            <a:avLst/>
          </a:prstGeom>
          <a:ln w="1260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1143000" y="3429000"/>
            <a:ext cx="7315200" cy="0"/>
          </a:xfrm>
          <a:prstGeom prst="line">
            <a:avLst/>
          </a:prstGeom>
          <a:ln w="1260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1143000" y="4419720"/>
            <a:ext cx="7315200" cy="0"/>
          </a:xfrm>
          <a:prstGeom prst="line">
            <a:avLst/>
          </a:prstGeom>
          <a:ln w="1260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1143000" y="5638680"/>
            <a:ext cx="7315200" cy="0"/>
          </a:xfrm>
          <a:prstGeom prst="line">
            <a:avLst/>
          </a:prstGeom>
          <a:ln w="1260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1143000" y="4114800"/>
            <a:ext cx="7315200" cy="0"/>
          </a:xfrm>
          <a:prstGeom prst="line">
            <a:avLst/>
          </a:prstGeom>
          <a:ln w="1260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066680" y="838080"/>
            <a:ext cx="7772400" cy="60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Why so many models</a:t>
            </a:r>
            <a:endParaRPr b="0" lang="en-US" sz="32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1066680" y="1600200"/>
            <a:ext cx="739152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609480" indent="-609480">
              <a:lnSpc>
                <a:spcPct val="90000"/>
              </a:lnSpc>
              <a:spcBef>
                <a:spcPts val="601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Solution time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104840" indent="-533160">
              <a:lnSpc>
                <a:spcPct val="90000"/>
              </a:lnSpc>
              <a:spcBef>
                <a:spcPts val="499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governor action within less than one second in a small system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104840" indent="-533160">
              <a:lnSpc>
                <a:spcPct val="90000"/>
              </a:lnSpc>
              <a:spcBef>
                <a:spcPts val="499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SDDP requires 24 hours to solve for large system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609480" indent="-609480">
              <a:lnSpc>
                <a:spcPct val="90000"/>
              </a:lnSpc>
              <a:spcBef>
                <a:spcPts val="601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Real time vs long term planning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104840" indent="-533160">
              <a:lnSpc>
                <a:spcPct val="90000"/>
              </a:lnSpc>
              <a:spcBef>
                <a:spcPts val="499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Economic dispatch small adjustments 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104840" indent="-533160">
              <a:lnSpc>
                <a:spcPct val="90000"/>
              </a:lnSpc>
              <a:spcBef>
                <a:spcPts val="499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Henwood considers long term fuel supply contracts etc.</a:t>
            </a:r>
            <a:endParaRPr b="0" lang="en-US" sz="20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609480" indent="-609480">
              <a:lnSpc>
                <a:spcPct val="90000"/>
              </a:lnSpc>
              <a:spcBef>
                <a:spcPts val="601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Unit start up or unit load adjustment?  </a:t>
            </a:r>
            <a:br>
              <a:rPr sz="2400"/>
            </a:br>
            <a:r>
              <a:rPr b="0" lang="en-US" sz="24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Start up </a:t>
            </a:r>
            <a:r>
              <a:rPr b="0" lang="en-US" sz="2400" strike="noStrike" u="none">
                <a:solidFill>
                  <a:srgbClr val="020202"/>
                </a:solidFill>
                <a:effectLst/>
                <a:uFillTx/>
                <a:latin typeface="Symbol"/>
                <a:ea typeface="Symbol"/>
              </a:rPr>
              <a:t></a:t>
            </a:r>
            <a:r>
              <a:rPr b="0" lang="en-US" sz="24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 non-smooth equations / integer variables.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609480" indent="-609480">
              <a:lnSpc>
                <a:spcPct val="90000"/>
              </a:lnSpc>
              <a:spcBef>
                <a:spcPts val="601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Transmission Planning – Most are static models (no time dimension)</a:t>
            </a:r>
            <a:endParaRPr b="0" lang="en-US" sz="24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lvl="1" marL="1104840" indent="-533160">
              <a:lnSpc>
                <a:spcPct val="90000"/>
              </a:lnSpc>
              <a:spcBef>
                <a:spcPts val="451"/>
              </a:spcBef>
              <a:buClr>
                <a:srgbClr val="fac164"/>
              </a:buClr>
              <a:buSzPct val="7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System expansion, contingency analysis, remedial action strategies, real time power flows (real and reactive</a:t>
            </a:r>
            <a:r>
              <a:rPr b="0" lang="en-US" sz="18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) </a:t>
            </a:r>
            <a:endParaRPr b="0" lang="en-US" sz="1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pic>
        <p:nvPicPr>
          <p:cNvPr id="78" name="" descr="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8229600" y="6019920"/>
            <a:ext cx="711360" cy="761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" name="aratiatia" descr=""/>
          <p:cNvPicPr/>
          <p:nvPr/>
        </p:nvPicPr>
        <p:blipFill>
          <a:blip r:embed="rId3"/>
          <a:stretch/>
        </p:blipFill>
        <p:spPr>
          <a:xfrm>
            <a:off x="7238880" y="914400"/>
            <a:ext cx="1486080" cy="9936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066680" y="837720"/>
            <a:ext cx="77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A Brief History</a:t>
            </a:r>
            <a:endParaRPr b="0" lang="en-US" sz="3200" strike="noStrike" u="none">
              <a:solidFill>
                <a:srgbClr val="2a3d7a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914040" y="1905120"/>
            <a:ext cx="7620120" cy="4038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57200" indent="-457200"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Circa 1996   Stinson Gibner, Pavel Zadorozhny 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Zimin Lu, Grant Masson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2001  Alex Huang, Tom Halliburton, Chonawee Supatgiat, Karthik Rajan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spcBef>
                <a:spcPts val="700"/>
              </a:spcBef>
              <a:buClr>
                <a:srgbClr val="a5002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20202"/>
                </a:solidFill>
                <a:effectLst/>
                <a:uFillTx/>
                <a:latin typeface="Times New Roman"/>
              </a:rPr>
              <a:t>Many people directly or indirectly contributed to the model: Vince, Vasant, Krishna, Sandeep</a:t>
            </a: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  <a:p>
            <a:pPr marL="457200" indent="-457200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5b5249"/>
              </a:solidFill>
              <a:effectLst/>
              <a:uFillTx/>
              <a:latin typeface="Times New Roman"/>
            </a:endParaRPr>
          </a:p>
        </p:txBody>
      </p:sp>
      <p:pic>
        <p:nvPicPr>
          <p:cNvPr id="82" name="" descr="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8229600" y="6019920"/>
            <a:ext cx="711360" cy="761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ohakuri" descr=""/>
          <p:cNvPicPr/>
          <p:nvPr/>
        </p:nvPicPr>
        <p:blipFill>
          <a:blip r:embed="rId3"/>
          <a:stretch/>
        </p:blipFill>
        <p:spPr>
          <a:xfrm>
            <a:off x="7315200" y="914400"/>
            <a:ext cx="1486080" cy="102888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2001-07-16T11:36:53Z</dcterms:created>
  <dc:creator>ahuang2</dc:creator>
  <dc:description/>
  <dc:language>en-US</dc:language>
  <cp:lastModifiedBy>ahuang2</cp:lastModifiedBy>
  <dcterms:modified xsi:type="dcterms:W3CDTF">2001-09-27T11:17:19Z</dcterms:modified>
  <cp:revision>181</cp:revision>
  <dc:subject/>
  <dc:title>Presentation to Gas Structure Group: Spread Option</dc:title>
</cp:coreProperties>
</file>