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4.wmf" ContentType="image/x-wmf"/>
  <Override PartName="/ppt/media/image5.jpeg" ContentType="image/jpeg"/>
  <Override PartName="/ppt/media/image2.png" ContentType="image/png"/>
  <Override PartName="/ppt/media/image3.jpeg" ContentType="image/jpeg"/>
  <Override PartName="/ppt/media/image4.png" ContentType="image/png"/>
  <Override PartName="/ppt/media/image1.png" ContentType="image/png"/>
  <Override PartName="/ppt/media/image6.jpeg" ContentType="image/jpeg"/>
  <Override PartName="/ppt/media/image9.png" ContentType="image/png"/>
  <Override PartName="/ppt/media/image12.wmf" ContentType="image/x-wmf"/>
  <Override PartName="/ppt/media/image13.wmf" ContentType="image/x-wmf"/>
  <Override PartName="/ppt/media/image11.jpeg" ContentType="image/jpeg"/>
  <Override PartName="/ppt/media/image7.wmf" ContentType="image/x-wmf"/>
  <Override PartName="/ppt/media/image8.png" ContentType="image/png"/>
  <Override PartName="/ppt/media/image10.wmf" ContentType="image/x-wmf"/>
  <Override PartName="/ppt/embeddings/oleObject1.bin" ContentType="application/vnd.openxmlformats-officedocument.oleObject"/>
  <Override PartName="/ppt/embeddings/oleObject1.pptx" ContentType="application/vnd.openxmlformats-officedocument.presentationml.presentation"/>
  <Override PartName="/ppt/embeddings/oleObject1.xlsx" ContentType="application/vnd.openxmlformats-officedocument.spreadsheetml.sheet"/>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_rels/slide6.xml.rels" ContentType="application/vnd.openxmlformats-package.relationships+xml"/>
  <Override PartName="/ppt/slides/_rels/slide23.xml.rels" ContentType="application/vnd.openxmlformats-package.relationships+xml"/>
  <Override PartName="/ppt/slides/_rels/slide1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27.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34.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Times New Roman"/>
            </a:endParaRPr>
          </a:p>
        </p:txBody>
      </p:sp>
      <p:sp>
        <p:nvSpPr>
          <p:cNvPr id="6" name="PlaceHolder 2"/>
          <p:cNvSpPr>
            <a:spLocks noGrp="1"/>
          </p:cNvSpPr>
          <p:nvPr>
            <p:ph/>
          </p:nvPr>
        </p:nvSpPr>
        <p:spPr>
          <a:xfrm>
            <a:off x="609480" y="1828800"/>
            <a:ext cx="3830040" cy="45720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 name="PlaceHolder 3"/>
          <p:cNvSpPr>
            <a:spLocks noGrp="1"/>
          </p:cNvSpPr>
          <p:nvPr>
            <p:ph/>
          </p:nvPr>
        </p:nvSpPr>
        <p:spPr>
          <a:xfrm>
            <a:off x="4631400" y="1828800"/>
            <a:ext cx="3830040" cy="45720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Times New Roman"/>
            </a:endParaRPr>
          </a:p>
        </p:txBody>
      </p:sp>
      <p:sp>
        <p:nvSpPr>
          <p:cNvPr id="9" name="PlaceHolder 2"/>
          <p:cNvSpPr>
            <a:spLocks noGrp="1"/>
          </p:cNvSpPr>
          <p:nvPr>
            <p:ph/>
          </p:nvPr>
        </p:nvSpPr>
        <p:spPr>
          <a:xfrm>
            <a:off x="609480" y="1828800"/>
            <a:ext cx="7848720" cy="45720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Times New Roman"/>
            </a:endParaRPr>
          </a:p>
        </p:txBody>
      </p:sp>
      <p:sp>
        <p:nvSpPr>
          <p:cNvPr id="11" name="PlaceHolder 2"/>
          <p:cNvSpPr>
            <a:spLocks noGrp="1"/>
          </p:cNvSpPr>
          <p:nvPr>
            <p:ph type="subTitle"/>
          </p:nvPr>
        </p:nvSpPr>
        <p:spPr>
          <a:xfrm>
            <a:off x="609480" y="1828800"/>
            <a:ext cx="7848720" cy="457200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hyperlink" Target="file:///" TargetMode="External"/><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Click to edit the title text format</a:t>
            </a:r>
            <a:endParaRPr b="1" lang="en-US" sz="2800" strike="noStrike" u="none">
              <a:solidFill>
                <a:srgbClr val="000000"/>
              </a:solidFill>
              <a:effectLst/>
              <a:uFillTx/>
              <a:latin typeface="Times New Roman"/>
            </a:endParaRPr>
          </a:p>
        </p:txBody>
      </p:sp>
      <p:sp>
        <p:nvSpPr>
          <p:cNvPr id="1" name="PlaceHolder 2"/>
          <p:cNvSpPr>
            <a:spLocks noGrp="1"/>
          </p:cNvSpPr>
          <p:nvPr>
            <p:ph type="body"/>
          </p:nvPr>
        </p:nvSpPr>
        <p:spPr>
          <a:xfrm>
            <a:off x="609480" y="1828800"/>
            <a:ext cx="7848720" cy="4572000"/>
          </a:xfrm>
          <a:prstGeom prst="rect">
            <a:avLst/>
          </a:prstGeom>
          <a:noFill/>
          <a:ln w="0">
            <a:noFill/>
          </a:ln>
        </p:spPr>
        <p:txBody>
          <a:bodyPr lIns="90000" rIns="90000" tIns="46800" bIns="46800" anchor="t">
            <a:normAutofit/>
          </a:bodyPr>
          <a:p>
            <a:pPr marL="343080" indent="-343080">
              <a:spcBef>
                <a:spcPts val="601"/>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Click to edit the outline text format</a:t>
            </a:r>
            <a:endParaRPr b="0" lang="en-US" sz="2400" strike="noStrike" u="none">
              <a:solidFill>
                <a:srgbClr val="000000"/>
              </a:solidFill>
              <a:effectLst/>
              <a:uFillTx/>
              <a:latin typeface="Times New Roman"/>
            </a:endParaRPr>
          </a:p>
          <a:p>
            <a:pPr lvl="1" marL="743040" indent="-285840">
              <a:spcBef>
                <a:spcPts val="60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Second Outline Level</a:t>
            </a:r>
            <a:endParaRPr b="0" lang="en-US" sz="24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Fourth Outline Level</a:t>
            </a:r>
            <a:endParaRPr b="0" lang="en-US" sz="2400" strike="noStrike" u="none">
              <a:solidFill>
                <a:srgbClr val="000000"/>
              </a:solidFill>
              <a:effectLst/>
              <a:uFillTx/>
              <a:latin typeface="Times New Roman"/>
            </a:endParaRPr>
          </a:p>
          <a:p>
            <a:pPr lvl="4"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Fifth Outline Level</a:t>
            </a:r>
            <a:endParaRPr b="0" lang="en-US" sz="2400" strike="noStrike" u="none">
              <a:solidFill>
                <a:srgbClr val="000000"/>
              </a:solidFill>
              <a:effectLst/>
              <a:uFillTx/>
              <a:latin typeface="Times New Roman"/>
            </a:endParaRPr>
          </a:p>
          <a:p>
            <a:pPr lvl="5"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Sixth Outline Level</a:t>
            </a:r>
            <a:endParaRPr b="0" lang="en-US" sz="2400" strike="noStrike" u="none">
              <a:solidFill>
                <a:srgbClr val="000000"/>
              </a:solidFill>
              <a:effectLst/>
              <a:uFillTx/>
              <a:latin typeface="Times New Roman"/>
            </a:endParaRPr>
          </a:p>
          <a:p>
            <a:pPr lvl="6"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Seventh Outline Level</a:t>
            </a:r>
            <a:endParaRPr b="0" lang="en-US" sz="2400" strike="noStrike" u="none">
              <a:solidFill>
                <a:srgbClr val="000000"/>
              </a:solidFill>
              <a:effectLst/>
              <a:uFillTx/>
              <a:latin typeface="Times New Roman"/>
            </a:endParaRPr>
          </a:p>
        </p:txBody>
      </p:sp>
      <p:sp>
        <p:nvSpPr>
          <p:cNvPr id="2" name=""/>
          <p:cNvSpPr/>
          <p:nvPr/>
        </p:nvSpPr>
        <p:spPr>
          <a:xfrm>
            <a:off x="304920" y="1523880"/>
            <a:ext cx="8535960" cy="114480"/>
          </a:xfrm>
          <a:prstGeom prst="rect">
            <a:avLst/>
          </a:prstGeom>
          <a:gradFill rotWithShape="0">
            <a:gsLst>
              <a:gs pos="0">
                <a:srgbClr val="0066ff"/>
              </a:gs>
              <a:gs pos="100000">
                <a:srgbClr val="000080"/>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3" name="fullcolorlogo" descr="">
            <a:hlinkClick r:id="rId2"/>
          </p:cNvPr>
          <p:cNvPicPr/>
          <p:nvPr/>
        </p:nvPicPr>
        <p:blipFill>
          <a:blip r:embed="rId3"/>
          <a:stretch/>
        </p:blipFill>
        <p:spPr>
          <a:xfrm>
            <a:off x="8381880" y="6019920"/>
            <a:ext cx="628920" cy="66348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jpeg"/><Relationship Id="rId3" Type="http://schemas.openxmlformats.org/officeDocument/2006/relationships/image" Target="../media/image4.png"/><Relationship Id="rId4" Type="http://schemas.openxmlformats.org/officeDocument/2006/relationships/image" Target="../media/image5.jpeg"/><Relationship Id="rId5" Type="http://schemas.openxmlformats.org/officeDocument/2006/relationships/image" Target="../media/image6.jpeg"/><Relationship Id="rId6"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hyperlink" Target="file:///" TargetMode="External"/><Relationship Id="rId2" Type="http://schemas.openxmlformats.org/officeDocument/2006/relationships/image" Target="../media/image1.png"/><Relationship Id="rId3"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image" Target="../media/image11.jpeg"/><Relationship Id="rId2"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image" Target="../media/image11.jpeg"/><Relationship Id="rId2" Type="http://schemas.openxmlformats.org/officeDocument/2006/relationships/hyperlink" Target="file:///" TargetMode="External"/><Relationship Id="rId3" Type="http://schemas.openxmlformats.org/officeDocument/2006/relationships/image" Target="../media/image1.png"/><Relationship Id="rId4"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image" Target="../media/image11.jpeg"/><Relationship Id="rId2"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image" Target="../media/image11.jpeg"/><Relationship Id="rId2" Type="http://schemas.openxmlformats.org/officeDocument/2006/relationships/hyperlink" Target="file:///" TargetMode="External"/><Relationship Id="rId3" Type="http://schemas.openxmlformats.org/officeDocument/2006/relationships/image" Target="../media/image1.png"/><Relationship Id="rId4" Type="http://schemas.openxmlformats.org/officeDocument/2006/relationships/slideLayout" Target="../slideLayouts/slideLayout4.xml"/>
</Relationships>
</file>

<file path=ppt/slides/_rels/slide2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image" Target="../media/image11.jpeg"/><Relationship Id="rId2" Type="http://schemas.openxmlformats.org/officeDocument/2006/relationships/slideLayout" Target="../slideLayouts/slideLayout4.xml"/>
</Relationships>
</file>

<file path=ppt/slides/_rels/slide23.xml.rels><?xml version="1.0" encoding="UTF-8"?>
<Relationships xmlns="http://schemas.openxmlformats.org/package/2006/relationships"><Relationship Id="rId1" Type="http://schemas.openxmlformats.org/officeDocument/2006/relationships/image" Target="../media/image11.jpeg"/><Relationship Id="rId2" Type="http://schemas.openxmlformats.org/officeDocument/2006/relationships/package" Target="../embeddings/oleObject1.xlsx"/><Relationship Id="rId3" Type="http://schemas.openxmlformats.org/officeDocument/2006/relationships/image" Target="../media/image13.wmf"/><Relationship Id="rId4"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image" Target="../media/image11.jpeg"/><Relationship Id="rId2" Type="http://schemas.openxmlformats.org/officeDocument/2006/relationships/slideLayout" Target="../slideLayouts/slideLayout4.xml"/>
</Relationships>
</file>

<file path=ppt/slides/_rels/slide26.xml.rels><?xml version="1.0" encoding="UTF-8"?>
<Relationships xmlns="http://schemas.openxmlformats.org/package/2006/relationships"><Relationship Id="rId1" Type="http://schemas.openxmlformats.org/officeDocument/2006/relationships/image" Target="../media/image11.jpeg"/><Relationship Id="rId2" Type="http://schemas.openxmlformats.org/officeDocument/2006/relationships/package" Target="../embeddings/oleObject1.xlsx"/><Relationship Id="rId3" Type="http://schemas.openxmlformats.org/officeDocument/2006/relationships/image" Target="../media/image14.wmf"/><Relationship Id="rId4" Type="http://schemas.openxmlformats.org/officeDocument/2006/relationships/slideLayout" Target="../slideLayouts/slideLayout4.xml"/>
</Relationships>
</file>

<file path=ppt/slides/_rels/slide2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hyperlink" Target="file:///" TargetMode="External"/><Relationship Id="rId2" Type="http://schemas.openxmlformats.org/officeDocument/2006/relationships/image" Target="../media/image1.png"/><Relationship Id="rId3"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hyperlink" Target="file:///" TargetMode="External"/><Relationship Id="rId2" Type="http://schemas.openxmlformats.org/officeDocument/2006/relationships/image" Target="../media/image1.png"/><Relationship Id="rId3"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3.xml.rels><?xml version="1.0" encoding="UTF-8"?>
<Relationships xmlns="http://schemas.openxmlformats.org/package/2006/relationships"><Relationship Id="rId1" Type="http://schemas.openxmlformats.org/officeDocument/2006/relationships/hyperlink" Target="file:///" TargetMode="External"/><Relationship Id="rId2" Type="http://schemas.openxmlformats.org/officeDocument/2006/relationships/image" Target="../media/image1.png"/><Relationship Id="rId3" Type="http://schemas.openxmlformats.org/officeDocument/2006/relationships/slideLayout" Target="../slideLayouts/slideLayout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image" Target="../media/image7.wmf"/><Relationship Id="rId3" Type="http://schemas.openxmlformats.org/officeDocument/2006/relationships/oleObject" Target="../embeddings/oleObject1.bin"/><Relationship Id="rId4" Type="http://schemas.openxmlformats.org/officeDocument/2006/relationships/image" Target="../media/image8.png"/><Relationship Id="rId5" Type="http://schemas.openxmlformats.org/officeDocument/2006/relationships/image" Target="../media/image7.wmf"/><Relationship Id="rId6" Type="http://schemas.openxmlformats.org/officeDocument/2006/relationships/image" Target="../media/image7.wmf"/><Relationship Id="rId7" Type="http://schemas.openxmlformats.org/officeDocument/2006/relationships/image" Target="../media/image7.wmf"/><Relationship Id="rId8" Type="http://schemas.openxmlformats.org/officeDocument/2006/relationships/image" Target="../media/image7.wmf"/><Relationship Id="rId9" Type="http://schemas.openxmlformats.org/officeDocument/2006/relationships/image" Target="../media/image7.wmf"/><Relationship Id="rId10" Type="http://schemas.openxmlformats.org/officeDocument/2006/relationships/image" Target="../media/image7.wmf"/><Relationship Id="rId11" Type="http://schemas.openxmlformats.org/officeDocument/2006/relationships/image" Target="../media/image7.wmf"/><Relationship Id="rId12"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hyperlink" Target="file:///" TargetMode="External"/><Relationship Id="rId2" Type="http://schemas.openxmlformats.org/officeDocument/2006/relationships/image" Target="../media/image1.png"/><Relationship Id="rId3"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png"/><Relationship Id="rId3" Type="http://schemas.openxmlformats.org/officeDocument/2006/relationships/hyperlink" Target="file:///" TargetMode="External"/><Relationship Id="rId4" Type="http://schemas.openxmlformats.org/officeDocument/2006/relationships/image" Target="../media/image1.png"/><Relationship Id="rId5"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package" Target="../embeddings/oleObject1.pptx"/><Relationship Id="rId2" Type="http://schemas.openxmlformats.org/officeDocument/2006/relationships/image" Target="../media/image10.wmf"/><Relationship Id="rId3" Type="http://schemas.openxmlformats.org/officeDocument/2006/relationships/hyperlink" Target="file:///" TargetMode="External"/><Relationship Id="rId4" Type="http://schemas.openxmlformats.org/officeDocument/2006/relationships/image" Target="../media/image1.png"/><Relationship Id="rId5"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hyperlink" Target="file:///" TargetMode="External"/><Relationship Id="rId2" Type="http://schemas.openxmlformats.org/officeDocument/2006/relationships/image" Target="../media/image1.png"/><Relationship Id="rId3"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2" name=""/>
          <p:cNvSpPr/>
          <p:nvPr/>
        </p:nvSpPr>
        <p:spPr>
          <a:xfrm>
            <a:off x="1676520" y="533520"/>
            <a:ext cx="7086600" cy="5790960"/>
          </a:xfrm>
          <a:custGeom>
            <a:avLst/>
            <a:gdLst/>
            <a:ahLst/>
            <a:rect l="l" t="t" r="r" b="b"/>
            <a:pathLst>
              <a:path w="1179" h="3612">
                <a:moveTo>
                  <a:pt x="16" y="0"/>
                </a:moveTo>
                <a:lnTo>
                  <a:pt x="1179" y="0"/>
                </a:lnTo>
                <a:lnTo>
                  <a:pt x="1176" y="3612"/>
                </a:lnTo>
                <a:lnTo>
                  <a:pt x="0" y="3612"/>
                </a:lnTo>
              </a:path>
            </a:pathLst>
          </a:custGeom>
          <a:noFill/>
          <a:ln w="54000">
            <a:solidFill>
              <a:srgbClr val="008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3" name=""/>
          <p:cNvSpPr/>
          <p:nvPr/>
        </p:nvSpPr>
        <p:spPr>
          <a:xfrm>
            <a:off x="-42840" y="476280"/>
            <a:ext cx="1760400" cy="5799240"/>
          </a:xfrm>
          <a:custGeom>
            <a:avLst/>
            <a:gdLst/>
            <a:ahLst/>
            <a:rect l="l" t="t" r="r" b="b"/>
            <a:pathLst>
              <a:path w="1179" h="3612">
                <a:moveTo>
                  <a:pt x="16" y="0"/>
                </a:moveTo>
                <a:lnTo>
                  <a:pt x="1179" y="0"/>
                </a:lnTo>
                <a:lnTo>
                  <a:pt x="1176" y="3612"/>
                </a:lnTo>
                <a:lnTo>
                  <a:pt x="0" y="3612"/>
                </a:lnTo>
              </a:path>
            </a:pathLst>
          </a:custGeom>
          <a:noFill/>
          <a:ln w="54000">
            <a:solidFill>
              <a:srgbClr val="008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 name=""/>
          <p:cNvSpPr/>
          <p:nvPr/>
        </p:nvSpPr>
        <p:spPr>
          <a:xfrm>
            <a:off x="0" y="463680"/>
            <a:ext cx="1717560" cy="5930640"/>
          </a:xfrm>
          <a:prstGeom prst="rect">
            <a:avLst/>
          </a:prstGeom>
          <a:gradFill rotWithShape="0">
            <a:gsLst>
              <a:gs pos="0">
                <a:srgbClr val="007500"/>
              </a:gs>
              <a:gs pos="50000">
                <a:srgbClr val="00ff00"/>
              </a:gs>
              <a:gs pos="100000">
                <a:srgbClr val="0075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a:off x="2209680" y="3276720"/>
            <a:ext cx="5257800" cy="519120"/>
          </a:xfrm>
          <a:prstGeom prst="rect">
            <a:avLst/>
          </a:prstGeom>
          <a:noFill/>
          <a:ln w="0">
            <a:noFill/>
          </a:ln>
        </p:spPr>
        <p:style>
          <a:lnRef idx="0"/>
          <a:fillRef idx="0"/>
          <a:effectRef idx="0"/>
          <a:fontRef idx="minor"/>
        </p:style>
        <p:txBody>
          <a:bodyPr lIns="90000" rIns="90000" tIns="46800" bIns="46800" anchor="t">
            <a:spAutoFit/>
          </a:bodyPr>
          <a:p>
            <a:pP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6" name="" descr=""/>
          <p:cNvPicPr/>
          <p:nvPr/>
        </p:nvPicPr>
        <p:blipFill>
          <a:blip r:embed="rId1"/>
          <a:stretch/>
        </p:blipFill>
        <p:spPr>
          <a:xfrm>
            <a:off x="4114800" y="1143000"/>
            <a:ext cx="1752480" cy="1752480"/>
          </a:xfrm>
          <a:prstGeom prst="rect">
            <a:avLst/>
          </a:prstGeom>
          <a:noFill/>
          <a:ln w="0">
            <a:noFill/>
          </a:ln>
        </p:spPr>
      </p:pic>
      <p:pic>
        <p:nvPicPr>
          <p:cNvPr id="17" name="Y003" descr=""/>
          <p:cNvPicPr/>
          <p:nvPr/>
        </p:nvPicPr>
        <p:blipFill>
          <a:blip r:embed="rId2"/>
          <a:stretch/>
        </p:blipFill>
        <p:spPr>
          <a:xfrm>
            <a:off x="57240" y="663480"/>
            <a:ext cx="1727280" cy="1463760"/>
          </a:xfrm>
          <a:prstGeom prst="rect">
            <a:avLst/>
          </a:prstGeom>
          <a:noFill/>
          <a:ln w="0">
            <a:noFill/>
          </a:ln>
          <a:effectLst>
            <a:outerShdw dist="73964" dir="1863564" blurRad="0" rotWithShape="0">
              <a:srgbClr val="000000"/>
            </a:outerShdw>
          </a:effectLst>
        </p:spPr>
      </p:pic>
      <p:sp>
        <p:nvSpPr>
          <p:cNvPr id="18" name=""/>
          <p:cNvSpPr/>
          <p:nvPr/>
        </p:nvSpPr>
        <p:spPr>
          <a:xfrm>
            <a:off x="-1440" y="115920"/>
            <a:ext cx="8905680" cy="6783480"/>
          </a:xfrm>
          <a:custGeom>
            <a:avLst/>
            <a:gdLst/>
            <a:ahLst/>
            <a:rect l="l" t="t" r="r" b="b"/>
            <a:pathLst>
              <a:path w="1191" h="4400">
                <a:moveTo>
                  <a:pt x="0" y="0"/>
                </a:moveTo>
                <a:lnTo>
                  <a:pt x="1191" y="0"/>
                </a:lnTo>
                <a:lnTo>
                  <a:pt x="1191" y="4400"/>
                </a:lnTo>
              </a:path>
            </a:pathLst>
          </a:cu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0" y="685800"/>
            <a:ext cx="8893080" cy="5791320"/>
          </a:xfrm>
          <a:custGeom>
            <a:avLst/>
            <a:gdLst/>
            <a:ahLst/>
            <a:rect l="l" t="t" r="r" b="b"/>
            <a:pathLst>
              <a:path w="5602" h="3665">
                <a:moveTo>
                  <a:pt x="1100" y="1"/>
                </a:moveTo>
                <a:lnTo>
                  <a:pt x="5602" y="0"/>
                </a:lnTo>
                <a:lnTo>
                  <a:pt x="5590" y="3653"/>
                </a:lnTo>
                <a:lnTo>
                  <a:pt x="0" y="3665"/>
                </a:lnTo>
              </a:path>
            </a:pathLst>
          </a:custGeom>
          <a:noFill/>
          <a:ln w="54000">
            <a:solidFill>
              <a:srgbClr val="008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pic>
        <p:nvPicPr>
          <p:cNvPr id="20" name="" descr=""/>
          <p:cNvPicPr/>
          <p:nvPr/>
        </p:nvPicPr>
        <p:blipFill>
          <a:blip r:embed="rId3"/>
          <a:stretch/>
        </p:blipFill>
        <p:spPr>
          <a:xfrm>
            <a:off x="0" y="3276720"/>
            <a:ext cx="1752480" cy="1447560"/>
          </a:xfrm>
          <a:prstGeom prst="rect">
            <a:avLst/>
          </a:prstGeom>
          <a:noFill/>
          <a:ln w="0">
            <a:noFill/>
          </a:ln>
          <a:effectLst>
            <a:outerShdw dist="89604" dir="2700000" blurRad="0" rotWithShape="0">
              <a:srgbClr val="000000"/>
            </a:outerShdw>
          </a:effectLst>
        </p:spPr>
      </p:pic>
      <p:pic>
        <p:nvPicPr>
          <p:cNvPr id="21" name="plant" descr=""/>
          <p:cNvPicPr/>
          <p:nvPr/>
        </p:nvPicPr>
        <p:blipFill>
          <a:blip r:embed="rId4"/>
          <a:stretch/>
        </p:blipFill>
        <p:spPr>
          <a:xfrm>
            <a:off x="152280" y="1981080"/>
            <a:ext cx="1744920" cy="1597320"/>
          </a:xfrm>
          <a:prstGeom prst="rect">
            <a:avLst/>
          </a:prstGeom>
          <a:noFill/>
          <a:ln w="0">
            <a:noFill/>
          </a:ln>
          <a:effectLst>
            <a:outerShdw dist="89604" dir="2700000" blurRad="0" rotWithShape="0">
              <a:srgbClr val="000000"/>
            </a:outerShdw>
          </a:effectLst>
        </p:spPr>
      </p:pic>
      <p:pic>
        <p:nvPicPr>
          <p:cNvPr id="22" name="pedricktown" descr=""/>
          <p:cNvPicPr/>
          <p:nvPr/>
        </p:nvPicPr>
        <p:blipFill>
          <a:blip r:embed="rId5"/>
          <a:stretch/>
        </p:blipFill>
        <p:spPr>
          <a:xfrm>
            <a:off x="76320" y="4724280"/>
            <a:ext cx="1752480" cy="1521000"/>
          </a:xfrm>
          <a:prstGeom prst="rect">
            <a:avLst/>
          </a:prstGeom>
          <a:noFill/>
          <a:ln w="0">
            <a:noFill/>
          </a:ln>
          <a:effectLst>
            <a:outerShdw dist="89604" dir="2700000" blurRad="0" rotWithShape="0">
              <a:srgbClr val="000000"/>
            </a:outerShdw>
          </a:effectLst>
        </p:spPr>
      </p:pic>
      <p:sp>
        <p:nvSpPr>
          <p:cNvPr id="23" name=""/>
          <p:cNvSpPr/>
          <p:nvPr/>
        </p:nvSpPr>
        <p:spPr>
          <a:xfrm>
            <a:off x="1371600" y="3733920"/>
            <a:ext cx="7772400" cy="764280"/>
          </a:xfrm>
          <a:prstGeom prst="rect">
            <a:avLst/>
          </a:prstGeom>
          <a:noFill/>
          <a:ln w="0">
            <a:noFill/>
          </a:ln>
        </p:spPr>
        <p:style>
          <a:lnRef idx="0"/>
          <a:fillRef idx="0"/>
          <a:effectRef idx="0"/>
          <a:fontRef idx="minor"/>
        </p:style>
        <p:txBody>
          <a:bodyPr lIns="90000" rIns="90000" tIns="46800" bIns="46800" anchor="t">
            <a:spAutoFit/>
          </a:bodyPr>
          <a:p>
            <a:pPr algn="ctr">
              <a:spcBef>
                <a:spcPts val="27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 Power Risk Management:</a:t>
            </a:r>
            <a:endParaRPr b="0" lang="en-US" sz="4400" strike="noStrike" u="none">
              <a:solidFill>
                <a:srgbClr val="000000"/>
              </a:solidFill>
              <a:effectLst/>
              <a:uFillTx/>
              <a:latin typeface="Times New Roman"/>
            </a:endParaRPr>
          </a:p>
        </p:txBody>
      </p:sp>
      <p:sp>
        <p:nvSpPr>
          <p:cNvPr id="24" name=""/>
          <p:cNvSpPr/>
          <p:nvPr/>
        </p:nvSpPr>
        <p:spPr>
          <a:xfrm>
            <a:off x="3963960" y="5105520"/>
            <a:ext cx="21193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March 20, 2001</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PlaceHolder 1"/>
          <p:cNvSpPr>
            <a:spLocks noGrp="1"/>
          </p:cNvSpPr>
          <p:nvPr>
            <p:ph/>
          </p:nvPr>
        </p:nvSpPr>
        <p:spPr>
          <a:xfrm>
            <a:off x="533160" y="1828800"/>
            <a:ext cx="8001000" cy="4572000"/>
          </a:xfrm>
          <a:prstGeom prst="rect">
            <a:avLst/>
          </a:prstGeom>
          <a:noFill/>
          <a:ln w="0">
            <a:noFill/>
          </a:ln>
        </p:spPr>
        <p:txBody>
          <a:bodyPr lIns="90000" rIns="90000" tIns="46800" bIns="46800" anchor="t">
            <a:normAutofit lnSpcReduction="9999"/>
          </a:bodyPr>
          <a:p>
            <a:pPr marL="343080" indent="-343080">
              <a:lnSpc>
                <a:spcPct val="90000"/>
              </a:lnSpc>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Importance of the forward market and liquidity</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Planning tool.  Sends a forward price signal in time for generation to be built. For example a price for 2003 should show deficiency, and encourage new generation.</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Requirement  to price more sophisticated hedging tools.  Pricing factors in options include:</a:t>
            </a:r>
            <a:endParaRPr b="0" lang="en-US" sz="2000" strike="noStrike" u="none">
              <a:solidFill>
                <a:srgbClr val="000000"/>
              </a:solidFill>
              <a:effectLst/>
              <a:uFillTx/>
              <a:latin typeface="Times New Roman"/>
            </a:endParaRPr>
          </a:p>
          <a:p>
            <a:pPr lvl="2" marL="1143000" indent="-228600">
              <a:lnSpc>
                <a:spcPct val="9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Underlying market</a:t>
            </a:r>
            <a:endParaRPr b="0" lang="en-US" sz="1800" strike="noStrike" u="none">
              <a:solidFill>
                <a:srgbClr val="000000"/>
              </a:solidFill>
              <a:effectLst/>
              <a:uFillTx/>
              <a:latin typeface="Times New Roman"/>
            </a:endParaRPr>
          </a:p>
          <a:p>
            <a:pPr lvl="2" marL="1143000" indent="-228600">
              <a:lnSpc>
                <a:spcPct val="9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Time to expiration</a:t>
            </a:r>
            <a:endParaRPr b="0" lang="en-US" sz="1800" strike="noStrike" u="none">
              <a:solidFill>
                <a:srgbClr val="000000"/>
              </a:solidFill>
              <a:effectLst/>
              <a:uFillTx/>
              <a:latin typeface="Times New Roman"/>
            </a:endParaRPr>
          </a:p>
          <a:p>
            <a:pPr lvl="2" marL="1143000" indent="-228600">
              <a:lnSpc>
                <a:spcPct val="9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Volatility</a:t>
            </a:r>
            <a:endParaRPr b="0" lang="en-US" sz="1800" strike="noStrike" u="none">
              <a:solidFill>
                <a:srgbClr val="000000"/>
              </a:solidFill>
              <a:effectLst/>
              <a:uFillTx/>
              <a:latin typeface="Times New Roman"/>
            </a:endParaRPr>
          </a:p>
          <a:p>
            <a:pPr lvl="2" marL="1143000" indent="-228600">
              <a:lnSpc>
                <a:spcPct val="9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Strike price</a:t>
            </a:r>
            <a:endParaRPr b="0" lang="en-US" sz="1800" strike="noStrike" u="none">
              <a:solidFill>
                <a:srgbClr val="000000"/>
              </a:solidFill>
              <a:effectLst/>
              <a:uFillTx/>
              <a:latin typeface="Times New Roman"/>
            </a:endParaRPr>
          </a:p>
          <a:p>
            <a:pPr lvl="1" marL="743040" indent="-285840">
              <a:lnSpc>
                <a:spcPct val="90000"/>
              </a:lnSpc>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Price Transparency. Comfort that utility transactions are at fair market prices as many buyers and sellers are transacting at given price points</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Utilities can be measured on managing their risks, because a valid market exists </a:t>
            </a:r>
            <a:endParaRPr b="0" lang="en-US" sz="2000" strike="noStrike" u="none">
              <a:solidFill>
                <a:srgbClr val="000000"/>
              </a:solidFill>
              <a:effectLst/>
              <a:uFillTx/>
              <a:latin typeface="Times New Roman"/>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72" name="PlaceHolder 2"/>
          <p:cNvSpPr>
            <a:spLocks noGrp="1"/>
          </p:cNvSpPr>
          <p:nvPr>
            <p:ph type="title"/>
          </p:nvPr>
        </p:nvSpPr>
        <p:spPr>
          <a:xfrm>
            <a:off x="685800" y="38052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Forward Markets</a:t>
            </a:r>
            <a:endParaRPr b="1"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PlaceHolder 1"/>
          <p:cNvSpPr>
            <a:spLocks noGrp="1"/>
          </p:cNvSpPr>
          <p:nvPr>
            <p:ph/>
          </p:nvPr>
        </p:nvSpPr>
        <p:spPr>
          <a:xfrm>
            <a:off x="533160" y="1828800"/>
            <a:ext cx="8001000" cy="4572000"/>
          </a:xfrm>
          <a:prstGeom prst="rect">
            <a:avLst/>
          </a:prstGeom>
          <a:noFill/>
          <a:ln w="0">
            <a:noFill/>
          </a:ln>
        </p:spPr>
        <p:txBody>
          <a:bodyPr lIns="90000" rIns="90000" tIns="46800" bIns="46800" anchor="t">
            <a:normAutofit/>
          </a:bodyPr>
          <a:p>
            <a:pPr marL="343080" indent="-343080">
              <a:lnSpc>
                <a:spcPct val="90000"/>
              </a:lnSpc>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Importance of the forward market and liquidity</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Increased liquidity reduces market volatility when a transaction is executed.  Currently a 100 MW transaction can move prices against you</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Liquidity can narrow bid/offer spreads, making hedging more economical</a:t>
            </a:r>
            <a:endParaRPr b="0" lang="en-US" sz="2000" strike="noStrike" u="none">
              <a:solidFill>
                <a:srgbClr val="000000"/>
              </a:solidFill>
              <a:effectLst/>
              <a:uFillTx/>
              <a:latin typeface="Times New Roman"/>
            </a:endParaRPr>
          </a:p>
          <a:p>
            <a:pPr lvl="1" marL="743040" indent="-28584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74" name="PlaceHolder 2"/>
          <p:cNvSpPr>
            <a:spLocks noGrp="1"/>
          </p:cNvSpPr>
          <p:nvPr>
            <p:ph type="title"/>
          </p:nvPr>
        </p:nvSpPr>
        <p:spPr>
          <a:xfrm>
            <a:off x="685800" y="38052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Forward Markets</a:t>
            </a:r>
            <a:endParaRPr b="1"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p:nvPr>
        </p:nvSpPr>
        <p:spPr>
          <a:xfrm>
            <a:off x="533160" y="1828800"/>
            <a:ext cx="8001000" cy="4572000"/>
          </a:xfrm>
          <a:prstGeom prst="rect">
            <a:avLst/>
          </a:prstGeom>
          <a:noFill/>
          <a:ln w="0">
            <a:noFill/>
          </a:ln>
        </p:spPr>
        <p:txBody>
          <a:bodyPr lIns="90000" rIns="90000" tIns="46800" bIns="46800" anchor="t">
            <a:normAutofit/>
          </a:bodyPr>
          <a:p>
            <a:pPr marL="343080" indent="-343080">
              <a:lnSpc>
                <a:spcPct val="90000"/>
              </a:lnSpc>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Drivers of a forward market</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Expectations/uncertainty re: Weather</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Fuel Costs</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Future Expectations: Generation, Transmission</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Compensation for taking on risk: When a generator commits forward, it assumes risk.  If a unit trips, they must buyback at potentially high prices (decreased capacity).  A generator would not sell forward and take on this risk without being paid a premium</a:t>
            </a:r>
            <a:endParaRPr b="0" lang="en-US" sz="2000" strike="noStrike" u="none">
              <a:solidFill>
                <a:srgbClr val="000000"/>
              </a:solidFill>
              <a:effectLst/>
              <a:uFillTx/>
              <a:latin typeface="Times New Roman"/>
            </a:endParaRPr>
          </a:p>
          <a:p>
            <a:pPr lvl="2" marL="1143000" indent="-228600">
              <a:lnSpc>
                <a:spcPct val="9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Makes judgment by look-back on index inappropriate</a:t>
            </a:r>
            <a:endParaRPr b="0" lang="en-US" sz="1800" strike="noStrike" u="none">
              <a:solidFill>
                <a:srgbClr val="000000"/>
              </a:solidFill>
              <a:effectLst/>
              <a:uFillTx/>
              <a:latin typeface="Times New Roman"/>
            </a:endParaRPr>
          </a:p>
          <a:p>
            <a:pPr lvl="1" marL="743040" indent="-285840">
              <a:lnSpc>
                <a:spcPct val="90000"/>
              </a:lnSpc>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NY Market Power Mitigation Rules: “60 day rule”.  If your normal “offer” when there is no threat of capacity shortage; offer cannot be greater than average of last 60 days</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Complicated price control mechanism: cannot define value.  Lack of confidence keeps participants away, and demands premium</a:t>
            </a:r>
            <a:endParaRPr b="0" lang="en-US" sz="2000" strike="noStrike" u="none">
              <a:solidFill>
                <a:srgbClr val="000000"/>
              </a:solidFill>
              <a:effectLst/>
              <a:uFillTx/>
              <a:latin typeface="Times New Roman"/>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76" name="PlaceHolder 2"/>
          <p:cNvSpPr>
            <a:spLocks noGrp="1"/>
          </p:cNvSpPr>
          <p:nvPr>
            <p:ph type="title"/>
          </p:nvPr>
        </p:nvSpPr>
        <p:spPr>
          <a:xfrm>
            <a:off x="685800" y="38052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Forward Markets</a:t>
            </a:r>
            <a:endParaRPr b="1"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77" name=""/>
          <p:cNvSpPr/>
          <p:nvPr/>
        </p:nvSpPr>
        <p:spPr>
          <a:xfrm>
            <a:off x="762120" y="2057400"/>
            <a:ext cx="7772400" cy="1676520"/>
          </a:xfrm>
          <a:prstGeom prst="rect">
            <a:avLst/>
          </a:prstGeom>
          <a:gradFill rotWithShape="0">
            <a:gsLst>
              <a:gs pos="0">
                <a:srgbClr val="0066ff"/>
              </a:gs>
              <a:gs pos="100000">
                <a:srgbClr val="3333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914400" y="2209680"/>
            <a:ext cx="7467480" cy="1371600"/>
          </a:xfrm>
          <a:prstGeom prst="rect">
            <a:avLst/>
          </a:prstGeom>
          <a:gradFill rotWithShape="0">
            <a:gsLst>
              <a:gs pos="0">
                <a:srgbClr val="ccccff"/>
              </a:gs>
              <a:gs pos="50000">
                <a:srgbClr val="ffffff"/>
              </a:gs>
              <a:gs pos="100000">
                <a:srgbClr val="cccc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533520" y="2666880"/>
            <a:ext cx="81532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0" name=""/>
          <p:cNvSpPr/>
          <p:nvPr/>
        </p:nvSpPr>
        <p:spPr>
          <a:xfrm>
            <a:off x="2209680" y="2362320"/>
            <a:ext cx="4953240" cy="1069560"/>
          </a:xfrm>
          <a:prstGeom prst="rect">
            <a:avLst/>
          </a:prstGeom>
          <a:noFill/>
          <a:ln w="0">
            <a:noFill/>
          </a:ln>
        </p:spPr>
        <p:style>
          <a:lnRef idx="0"/>
          <a:fillRef idx="0"/>
          <a:effectRef idx="0"/>
          <a:fontRef idx="minor"/>
        </p:style>
        <p:txBody>
          <a:bodyPr lIns="90000" rIns="90000" tIns="46800" bIns="46800" anchor="t">
            <a:spAutoFit/>
          </a:bodyPr>
          <a:p>
            <a:pPr algn="ct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Developing a Risk Management Program</a:t>
            </a:r>
            <a:endParaRPr b="0" lang="en-US" sz="3200" strike="noStrike" u="none">
              <a:solidFill>
                <a:srgbClr val="000000"/>
              </a:solidFill>
              <a:effectLst/>
              <a:uFillTx/>
              <a:latin typeface="Times New Roman"/>
            </a:endParaRPr>
          </a:p>
        </p:txBody>
      </p:sp>
      <p:pic>
        <p:nvPicPr>
          <p:cNvPr id="81" name="fullcolorlogo" descr="">
            <a:hlinkClick r:id="rId1"/>
          </p:cNvPr>
          <p:cNvPicPr/>
          <p:nvPr/>
        </p:nvPicPr>
        <p:blipFill>
          <a:blip r:embed="rId2"/>
          <a:stretch/>
        </p:blipFill>
        <p:spPr>
          <a:xfrm>
            <a:off x="8381880" y="6019920"/>
            <a:ext cx="628920" cy="663480"/>
          </a:xfrm>
          <a:prstGeom prst="rect">
            <a:avLst/>
          </a:prstGeom>
          <a:noFill/>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Developing a Risk Management Program</a:t>
            </a:r>
            <a:endParaRPr b="1" lang="en-US" sz="2800" strike="noStrike" u="none">
              <a:solidFill>
                <a:srgbClr val="000000"/>
              </a:solidFill>
              <a:effectLst/>
              <a:uFillTx/>
              <a:latin typeface="Times New Roman"/>
            </a:endParaRPr>
          </a:p>
        </p:txBody>
      </p:sp>
      <p:sp>
        <p:nvSpPr>
          <p:cNvPr id="83" name="PlaceHolder 2"/>
          <p:cNvSpPr>
            <a:spLocks noGrp="1"/>
          </p:cNvSpPr>
          <p:nvPr>
            <p:ph/>
          </p:nvPr>
        </p:nvSpPr>
        <p:spPr>
          <a:xfrm>
            <a:off x="609120" y="1828800"/>
            <a:ext cx="8077320" cy="4572000"/>
          </a:xfrm>
          <a:prstGeom prst="rect">
            <a:avLst/>
          </a:prstGeom>
          <a:noFill/>
          <a:ln w="0">
            <a:noFill/>
          </a:ln>
        </p:spPr>
        <p:txBody>
          <a:bodyPr lIns="90000" rIns="90000" tIns="46800" bIns="46800" anchor="t">
            <a:normAutofit/>
          </a:bodyPr>
          <a:p>
            <a:pPr marL="343080" indent="-343080">
              <a:lnSpc>
                <a:spcPct val="90000"/>
              </a:lnSpc>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Determine Objectives - Why hedge?</a:t>
            </a:r>
            <a:endParaRPr b="0" lang="en-US" sz="2000" strike="noStrike" u="none">
              <a:solidFill>
                <a:srgbClr val="000000"/>
              </a:solidFill>
              <a:effectLst/>
              <a:uFillTx/>
              <a:latin typeface="Times New Roman"/>
            </a:endParaRPr>
          </a:p>
          <a:p>
            <a:pPr lvl="1" marL="743040" indent="-285840">
              <a:lnSpc>
                <a:spcPct val="90000"/>
              </a:lnSpc>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Reduce rate payer exposure: Customers not given opportunity to protect themselves – Shall LSE do it for them?</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Prove prudence</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Capture existing imbedded optionality in contract to maximize value</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Secure energy requirements at better than index (at expense of fixed price protection)</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Increase stock price</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Lock in margins</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Meet budget and earnings expectations</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Increase financial flexibility/ lower cost of capital</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Develop growth strategy with price certainty</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Ensure financial health</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Disaster Insurance</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Equalize cash flows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p:nvPr>
        </p:nvSpPr>
        <p:spPr>
          <a:xfrm>
            <a:off x="533160" y="1828800"/>
            <a:ext cx="8001000" cy="4572000"/>
          </a:xfrm>
          <a:prstGeom prst="rect">
            <a:avLst/>
          </a:prstGeom>
          <a:noFill/>
          <a:ln w="0">
            <a:noFill/>
          </a:ln>
        </p:spPr>
        <p:txBody>
          <a:bodyPr lIns="90000" rIns="90000" tIns="46800" bIns="46800" anchor="t">
            <a:normAutofit/>
          </a:bodyPr>
          <a:p>
            <a:pPr marL="343080" indent="-343080">
              <a:lnSpc>
                <a:spcPct val="90000"/>
              </a:lnSpc>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Quantify Exposure</a:t>
            </a:r>
            <a:endParaRPr b="0" lang="en-US" sz="2000" strike="noStrike" u="none">
              <a:solidFill>
                <a:srgbClr val="000000"/>
              </a:solidFill>
              <a:effectLst/>
              <a:uFillTx/>
              <a:latin typeface="Times New Roman"/>
            </a:endParaRPr>
          </a:p>
          <a:p>
            <a:pPr lvl="1" marL="743040" indent="-285840">
              <a:lnSpc>
                <a:spcPct val="90000"/>
              </a:lnSpc>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Analyze existing portfolio</a:t>
            </a:r>
            <a:endParaRPr b="0" lang="en-US" sz="1800" strike="noStrike" u="none">
              <a:solidFill>
                <a:srgbClr val="000000"/>
              </a:solidFill>
              <a:effectLst/>
              <a:uFillTx/>
              <a:latin typeface="Times New Roman"/>
            </a:endParaRPr>
          </a:p>
          <a:p>
            <a:pPr lvl="2" marL="1143000" indent="-228600">
              <a:lnSpc>
                <a:spcPct val="90000"/>
              </a:lnSpc>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Load, generation, contracts</a:t>
            </a:r>
            <a:endParaRPr b="0" lang="en-US" sz="1600" strike="noStrike" u="none">
              <a:solidFill>
                <a:srgbClr val="000000"/>
              </a:solidFill>
              <a:effectLst/>
              <a:uFillTx/>
              <a:latin typeface="Times New Roman"/>
            </a:endParaRPr>
          </a:p>
          <a:p>
            <a:pPr lvl="1" marL="743040" indent="-285840">
              <a:lnSpc>
                <a:spcPct val="90000"/>
              </a:lnSpc>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Analyze exposure characteristics</a:t>
            </a:r>
            <a:endParaRPr b="0" lang="en-US" sz="1800" strike="noStrike" u="none">
              <a:solidFill>
                <a:srgbClr val="000000"/>
              </a:solidFill>
              <a:effectLst/>
              <a:uFillTx/>
              <a:latin typeface="Times New Roman"/>
            </a:endParaRPr>
          </a:p>
          <a:p>
            <a:pPr lvl="2" marL="1143000" indent="-228600">
              <a:lnSpc>
                <a:spcPct val="90000"/>
              </a:lnSpc>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Elasticity: Price exposure passed through</a:t>
            </a:r>
            <a:endParaRPr b="0" lang="en-US" sz="1600" strike="noStrike" u="none">
              <a:solidFill>
                <a:srgbClr val="000000"/>
              </a:solidFill>
              <a:effectLst/>
              <a:uFillTx/>
              <a:latin typeface="Times New Roman"/>
            </a:endParaRPr>
          </a:p>
          <a:p>
            <a:pPr lvl="2" marL="1143000" indent="-228600">
              <a:lnSpc>
                <a:spcPct val="90000"/>
              </a:lnSpc>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Political risk threshold</a:t>
            </a:r>
            <a:endParaRPr b="0" lang="en-US" sz="1600" strike="noStrike" u="none">
              <a:solidFill>
                <a:srgbClr val="000000"/>
              </a:solidFill>
              <a:effectLst/>
              <a:uFillTx/>
              <a:latin typeface="Times New Roman"/>
            </a:endParaRPr>
          </a:p>
          <a:p>
            <a:pPr marL="343080" indent="-343080">
              <a:lnSpc>
                <a:spcPct val="90000"/>
              </a:lnSpc>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Assess Management’s Risk Tolerance and Style</a:t>
            </a:r>
            <a:endParaRPr b="0" lang="en-US" sz="2000" strike="noStrike" u="none">
              <a:solidFill>
                <a:srgbClr val="000000"/>
              </a:solidFill>
              <a:effectLst/>
              <a:uFillTx/>
              <a:latin typeface="Times New Roman"/>
            </a:endParaRPr>
          </a:p>
          <a:p>
            <a:pPr lvl="1" marL="743040" indent="-285840">
              <a:lnSpc>
                <a:spcPct val="90000"/>
              </a:lnSpc>
              <a:spcBef>
                <a:spcPts val="40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Percentage to hedge</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Threshold levels</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Risk appetite</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Sophistication level</a:t>
            </a:r>
            <a:endParaRPr b="0" lang="en-US" sz="1600" strike="noStrike" u="none">
              <a:solidFill>
                <a:srgbClr val="000000"/>
              </a:solidFill>
              <a:effectLst/>
              <a:uFillTx/>
              <a:latin typeface="Times New Roman"/>
            </a:endParaRPr>
          </a:p>
          <a:p>
            <a:pPr marL="343080" indent="-343080">
              <a:lnSpc>
                <a:spcPct val="90000"/>
              </a:lnSpc>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Determine Implied view of market</a:t>
            </a:r>
            <a:endParaRPr b="0" lang="en-US" sz="2000" strike="noStrike" u="none">
              <a:solidFill>
                <a:srgbClr val="000000"/>
              </a:solidFill>
              <a:effectLst/>
              <a:uFillTx/>
              <a:latin typeface="Times New Roman"/>
            </a:endParaRPr>
          </a:p>
          <a:p>
            <a:pPr lvl="1" marL="743040" indent="-285840">
              <a:lnSpc>
                <a:spcPct val="90000"/>
              </a:lnSpc>
              <a:spcBef>
                <a:spcPts val="40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Up, down, or neutral</a:t>
            </a:r>
            <a:endParaRPr b="0" lang="en-US" sz="1600" strike="noStrike" u="none">
              <a:solidFill>
                <a:srgbClr val="000000"/>
              </a:solidFill>
              <a:effectLst/>
              <a:uFillTx/>
              <a:latin typeface="Times New Roman"/>
            </a:endParaRPr>
          </a:p>
          <a:p>
            <a:pPr marL="343080" indent="-343080">
              <a:lnSpc>
                <a:spcPct val="90000"/>
              </a:lnSpc>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Understand Available Instruments</a:t>
            </a:r>
            <a:endParaRPr b="0" lang="en-US" sz="2000" strike="noStrike" u="none">
              <a:solidFill>
                <a:srgbClr val="000000"/>
              </a:solidFill>
              <a:effectLst/>
              <a:uFillTx/>
              <a:latin typeface="Times New Roman"/>
            </a:endParaRPr>
          </a:p>
          <a:p>
            <a:pPr lvl="1" marL="743040" indent="-285840">
              <a:lnSpc>
                <a:spcPct val="90000"/>
              </a:lnSpc>
              <a:spcBef>
                <a:spcPts val="40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Swaps, Options, Combinations</a:t>
            </a:r>
            <a:endParaRPr b="0" lang="en-US" sz="1600" strike="noStrike" u="none">
              <a:solidFill>
                <a:srgbClr val="000000"/>
              </a:solidFill>
              <a:effectLst/>
              <a:uFillTx/>
              <a:latin typeface="Times New Roman"/>
            </a:endParaRPr>
          </a:p>
          <a:p>
            <a:pPr lvl="1" marL="74304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85" name="PlaceHolder 2"/>
          <p:cNvSpPr>
            <a:spLocks noGrp="1"/>
          </p:cNvSpPr>
          <p:nvPr>
            <p:ph type="title"/>
          </p:nvPr>
        </p:nvSpPr>
        <p:spPr>
          <a:xfrm>
            <a:off x="685800" y="38052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Developing a Risk Management Program</a:t>
            </a:r>
            <a:endParaRPr b="1"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 name=""/>
          <p:cNvSpPr/>
          <p:nvPr/>
        </p:nvSpPr>
        <p:spPr>
          <a:xfrm>
            <a:off x="1905120" y="152280"/>
            <a:ext cx="5105160" cy="1219320"/>
          </a:xfrm>
          <a:prstGeom prst="ellipse">
            <a:avLst/>
          </a:prstGeom>
          <a:blipFill rotWithShape="0">
            <a:blip r:embed="rId1"/>
            <a:srcRect/>
            <a:tile tx="0" ty="0" sx="100000" sy="100000" algn="ctr"/>
          </a:blip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PlaceHolder 1"/>
          <p:cNvSpPr>
            <a:spLocks noGrp="1"/>
          </p:cNvSpPr>
          <p:nvPr>
            <p:ph/>
          </p:nvPr>
        </p:nvSpPr>
        <p:spPr>
          <a:xfrm>
            <a:off x="457200" y="1905120"/>
            <a:ext cx="8153280" cy="2286000"/>
          </a:xfrm>
          <a:prstGeom prst="rect">
            <a:avLst/>
          </a:prstGeom>
          <a:noFill/>
          <a:ln w="0">
            <a:noFill/>
          </a:ln>
        </p:spPr>
        <p:txBody>
          <a:bodyPr lIns="90000" rIns="90000" tIns="46800" bIns="46800" anchor="t">
            <a:normAutofit/>
          </a:bodyPr>
          <a:p>
            <a:pPr marL="343080" indent="-343080">
              <a:spcBef>
                <a:spcPts val="400"/>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Description:</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ea typeface="Times New Roman"/>
              </a:rPr>
              <a:t>A swap is a financial agreement to exchange periodic payments. Generally, one party pays a fixed payment, and the other party pays a floating payment based on current market prices.  Swaps allow energy users and generators to convert an index price into a known fixed price with no changes to their current physical arrangements. This synthetically creates a fixed price transaction, or can change the structure of an existing contract.</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88" name="PlaceHolder 2"/>
          <p:cNvSpPr>
            <a:spLocks noGrp="1"/>
          </p:cNvSpPr>
          <p:nvPr>
            <p:ph type="title"/>
          </p:nvPr>
        </p:nvSpPr>
        <p:spPr>
          <a:xfrm>
            <a:off x="685800" y="-360"/>
            <a:ext cx="7772400" cy="152388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ea typeface="Times New Roman"/>
              </a:rPr>
              <a:t>Swap</a:t>
            </a:r>
            <a:endParaRPr b="1" lang="en-US" sz="2800" strike="noStrike" u="none">
              <a:solidFill>
                <a:srgbClr val="000000"/>
              </a:solidFill>
              <a:effectLst/>
              <a:uFillTx/>
              <a:latin typeface="Times New Roman"/>
            </a:endParaRPr>
          </a:p>
        </p:txBody>
      </p:sp>
      <p:sp>
        <p:nvSpPr>
          <p:cNvPr id="89" name=""/>
          <p:cNvSpPr/>
          <p:nvPr/>
        </p:nvSpPr>
        <p:spPr>
          <a:xfrm>
            <a:off x="228600" y="4191120"/>
            <a:ext cx="5486400" cy="22860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0" name=""/>
          <p:cNvSpPr/>
          <p:nvPr/>
        </p:nvSpPr>
        <p:spPr>
          <a:xfrm>
            <a:off x="0" y="3429000"/>
            <a:ext cx="4267080" cy="2286000"/>
          </a:xfrm>
          <a:prstGeom prst="rect">
            <a:avLst/>
          </a:prstGeom>
          <a:noFill/>
          <a:ln w="0">
            <a:noFill/>
          </a:ln>
        </p:spPr>
        <p:style>
          <a:lnRef idx="0"/>
          <a:fillRef idx="0"/>
          <a:effectRef idx="0"/>
          <a:fontRef idx="minor"/>
        </p:style>
        <p:txBody>
          <a:bodyPr lIns="90000" rIns="90000" tIns="46800" bIns="46800" anchor="t">
            <a:noAutofit/>
          </a:bodyPr>
          <a:p>
            <a:pPr lvl="1" marL="743040" indent="-285840">
              <a:lnSpc>
                <a:spcPct val="90000"/>
              </a:lnSpc>
              <a:spcBef>
                <a:spcPts val="451"/>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ea typeface="Times New Roman"/>
              </a:rPr>
              <a:t>Generator (Long Position):</a:t>
            </a:r>
            <a:r>
              <a:rPr b="0" lang="en-US" sz="1600" strike="noStrike" u="none">
                <a:solidFill>
                  <a:srgbClr val="000000"/>
                </a:solidFill>
                <a:effectLst/>
                <a:uFillTx/>
                <a:latin typeface="Times New Roman"/>
                <a:ea typeface="Times New Roman"/>
              </a:rPr>
              <a:t>  A generator sells its power at the PJM market index (clearing) price. It enters into a swap in which it will pay the PJM power index price each hour specified (i.e. each off-peak hour) for a 6-month term and for 50 MW per hour, and receives a fixed price for the same volume.  The generator’s swap offsets the price risk of selling at the unknown PJM price. The index payments for the swap and the physical sale cancel each other out, and net effect is a synthetic fixed price sale.</a:t>
            </a:r>
            <a:r>
              <a:rPr b="0" lang="en-US" sz="1800" strike="noStrike" u="none">
                <a:solidFill>
                  <a:srgbClr val="000000"/>
                </a:solidFill>
                <a:effectLst/>
                <a:uFillTx/>
                <a:latin typeface="Times New Roman"/>
                <a:ea typeface="Times New Roman"/>
              </a:rPr>
              <a:t>  </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91" name=""/>
          <p:cNvSpPr/>
          <p:nvPr/>
        </p:nvSpPr>
        <p:spPr>
          <a:xfrm>
            <a:off x="4038480" y="3429000"/>
            <a:ext cx="4267440" cy="2286000"/>
          </a:xfrm>
          <a:prstGeom prst="rect">
            <a:avLst/>
          </a:prstGeom>
          <a:noFill/>
          <a:ln w="0">
            <a:noFill/>
          </a:ln>
        </p:spPr>
        <p:style>
          <a:lnRef idx="0"/>
          <a:fillRef idx="0"/>
          <a:effectRef idx="0"/>
          <a:fontRef idx="minor"/>
        </p:style>
        <p:txBody>
          <a:bodyPr lIns="90000" rIns="90000" tIns="46800" bIns="46800" anchor="t">
            <a:noAutofit/>
          </a:bodyPr>
          <a:p>
            <a:pPr marL="343080" indent="-343080" algn="just">
              <a:lnSpc>
                <a:spcPct val="90000"/>
              </a:lnSpc>
              <a:spcBef>
                <a:spcPts val="400"/>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ea typeface="Times New Roman"/>
              </a:rPr>
              <a:t>Load Serving Entity / User:  </a:t>
            </a:r>
            <a:r>
              <a:rPr b="0" lang="en-US" sz="1600" strike="noStrike" u="none">
                <a:solidFill>
                  <a:srgbClr val="000000"/>
                </a:solidFill>
                <a:effectLst/>
                <a:uFillTx/>
                <a:latin typeface="Times New Roman"/>
                <a:ea typeface="Times New Roman"/>
              </a:rPr>
              <a:t>An end user purchases power requirements at the PJM market index (clearing) price.  It enters into a swap in which it will receive the PJM market index price for each hour specified (i.e. each on-peak hour) for a 1 year term and for 100 MW per hour, and pays a fixed price for the same volume.  The customer’s swap offsets the price risk of buying power at an unknown price.  The index payments for the swap and the physical transaction cancel each other out, and the net effect is a synthetic fixed price purchase.</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
          <p:cNvSpPr/>
          <p:nvPr/>
        </p:nvSpPr>
        <p:spPr>
          <a:xfrm>
            <a:off x="1828800" y="152280"/>
            <a:ext cx="5105520" cy="1219320"/>
          </a:xfrm>
          <a:prstGeom prst="ellipse">
            <a:avLst/>
          </a:prstGeom>
          <a:blipFill rotWithShape="0">
            <a:blip r:embed="rId1"/>
            <a:srcRect/>
            <a:tile tx="0" ty="0" sx="100000" sy="100000" algn="ctr"/>
          </a:blip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 name="PlaceHolder 1"/>
          <p:cNvSpPr>
            <a:spLocks noGrp="1"/>
          </p:cNvSpPr>
          <p:nvPr>
            <p:ph type="title"/>
          </p:nvPr>
        </p:nvSpPr>
        <p:spPr>
          <a:xfrm>
            <a:off x="685440" y="-360"/>
            <a:ext cx="7620120" cy="152388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ea typeface="Times New Roman"/>
              </a:rPr>
              <a:t>Swap</a:t>
            </a:r>
            <a:endParaRPr b="1" lang="en-US" sz="2800" strike="noStrike" u="none">
              <a:solidFill>
                <a:srgbClr val="000000"/>
              </a:solidFill>
              <a:effectLst/>
              <a:uFillTx/>
              <a:latin typeface="Times New Roman"/>
            </a:endParaRPr>
          </a:p>
        </p:txBody>
      </p:sp>
      <p:sp>
        <p:nvSpPr>
          <p:cNvPr id="94" name=""/>
          <p:cNvSpPr/>
          <p:nvPr/>
        </p:nvSpPr>
        <p:spPr>
          <a:xfrm>
            <a:off x="0" y="990720"/>
            <a:ext cx="7848720" cy="4572000"/>
          </a:xfrm>
          <a:prstGeom prst="rect">
            <a:avLst/>
          </a:prstGeom>
          <a:noFill/>
          <a:ln w="0">
            <a:noFill/>
          </a:ln>
        </p:spPr>
        <p:style>
          <a:lnRef idx="0"/>
          <a:fillRef idx="0"/>
          <a:effectRef idx="0"/>
          <a:fontRef idx="minor"/>
        </p:style>
        <p:txBody>
          <a:bodyPr lIns="90000" rIns="90000" tIns="46800" bIns="46800" anchor="t">
            <a:noAutofit/>
          </a:bodyPr>
          <a:p>
            <a:pPr marL="343080" indent="-343080">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5" name=""/>
          <p:cNvSpPr/>
          <p:nvPr/>
        </p:nvSpPr>
        <p:spPr>
          <a:xfrm>
            <a:off x="685800" y="4724280"/>
            <a:ext cx="7620120" cy="17640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400"/>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Characteristics:</a:t>
            </a:r>
            <a:endParaRPr b="0" lang="en-US" sz="1600" strike="noStrike" u="none">
              <a:solidFill>
                <a:srgbClr val="000000"/>
              </a:solidFill>
              <a:effectLst/>
              <a:uFillTx/>
              <a:latin typeface="Times New Roman"/>
            </a:endParaRPr>
          </a:p>
          <a:p>
            <a:pPr lvl="1" marL="457200">
              <a:lnSpc>
                <a:spcPct val="90000"/>
              </a:lnSpc>
              <a:spcBef>
                <a:spcPts val="400"/>
              </a:spcBef>
              <a:buClr>
                <a:srgbClr val="ff3300"/>
              </a:buClr>
              <a:buSzPct val="12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Provides 100% protection against price risk exposure</a:t>
            </a:r>
            <a:endParaRPr b="0" lang="en-US" sz="1600" strike="noStrike" u="none">
              <a:solidFill>
                <a:srgbClr val="000000"/>
              </a:solidFill>
              <a:effectLst/>
              <a:uFillTx/>
              <a:latin typeface="Times New Roman"/>
            </a:endParaRPr>
          </a:p>
          <a:p>
            <a:pPr lvl="1" marL="457200">
              <a:lnSpc>
                <a:spcPct val="90000"/>
              </a:lnSpc>
              <a:spcBef>
                <a:spcPts val="400"/>
              </a:spcBef>
              <a:buClr>
                <a:srgbClr val="ff3300"/>
              </a:buClr>
              <a:buSzPct val="12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Known future price</a:t>
            </a:r>
            <a:endParaRPr b="0" lang="en-US" sz="1600" strike="noStrike" u="none">
              <a:solidFill>
                <a:srgbClr val="000000"/>
              </a:solidFill>
              <a:effectLst/>
              <a:uFillTx/>
              <a:latin typeface="Times New Roman"/>
            </a:endParaRPr>
          </a:p>
          <a:p>
            <a:pPr lvl="1" marL="457200">
              <a:lnSpc>
                <a:spcPct val="90000"/>
              </a:lnSpc>
              <a:spcBef>
                <a:spcPts val="400"/>
              </a:spcBef>
              <a:buClr>
                <a:srgbClr val="ff3300"/>
              </a:buClr>
              <a:buSzPct val="12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No benefit if price moves in your favor</a:t>
            </a:r>
            <a:endParaRPr b="0" lang="en-US" sz="1600" strike="noStrike" u="none">
              <a:solidFill>
                <a:srgbClr val="000000"/>
              </a:solidFill>
              <a:effectLst/>
              <a:uFillTx/>
              <a:latin typeface="Times New Roman"/>
            </a:endParaRPr>
          </a:p>
          <a:p>
            <a:pPr lvl="1" marL="457200">
              <a:lnSpc>
                <a:spcPct val="90000"/>
              </a:lnSpc>
              <a:spcBef>
                <a:spcPts val="400"/>
              </a:spcBef>
              <a:buClr>
                <a:srgbClr val="ff3300"/>
              </a:buClr>
              <a:buSzPct val="12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Can maintain existing physical arrangements</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96" name=""/>
          <p:cNvSpPr/>
          <p:nvPr/>
        </p:nvSpPr>
        <p:spPr>
          <a:xfrm>
            <a:off x="2590920" y="1981080"/>
            <a:ext cx="1523880" cy="762120"/>
          </a:xfrm>
          <a:prstGeom prst="rect">
            <a:avLst/>
          </a:prstGeom>
          <a:gradFill rotWithShape="0">
            <a:gsLst>
              <a:gs pos="0">
                <a:srgbClr val="008000"/>
              </a:gs>
              <a:gs pos="100000">
                <a:srgbClr val="42a042"/>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2666880" y="3505320"/>
            <a:ext cx="1524240" cy="761760"/>
          </a:xfrm>
          <a:prstGeom prst="rect">
            <a:avLst/>
          </a:prstGeom>
          <a:gradFill rotWithShape="0">
            <a:gsLst>
              <a:gs pos="0">
                <a:srgbClr val="3333cc"/>
              </a:gs>
              <a:gs pos="100000">
                <a:srgbClr val="6868d8"/>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5105520" y="1981080"/>
            <a:ext cx="129528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99" name="fullcolorlogo" descr="">
            <a:hlinkClick r:id="rId2"/>
          </p:cNvPr>
          <p:cNvPicPr/>
          <p:nvPr/>
        </p:nvPicPr>
        <p:blipFill>
          <a:blip r:embed="rId3"/>
          <a:stretch/>
        </p:blipFill>
        <p:spPr>
          <a:xfrm>
            <a:off x="5486400" y="2133720"/>
            <a:ext cx="628560" cy="663480"/>
          </a:xfrm>
          <a:prstGeom prst="rect">
            <a:avLst/>
          </a:prstGeom>
          <a:noFill/>
          <a:ln w="0">
            <a:noFill/>
          </a:ln>
        </p:spPr>
      </p:pic>
      <p:sp>
        <p:nvSpPr>
          <p:cNvPr id="100" name=""/>
          <p:cNvSpPr/>
          <p:nvPr/>
        </p:nvSpPr>
        <p:spPr>
          <a:xfrm>
            <a:off x="2666880" y="2057400"/>
            <a:ext cx="160020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LSE</a:t>
            </a:r>
            <a:endParaRPr b="0" lang="en-US" sz="2400" strike="noStrike" u="none">
              <a:solidFill>
                <a:srgbClr val="000000"/>
              </a:solidFill>
              <a:effectLst/>
              <a:uFillTx/>
              <a:latin typeface="Times New Roman"/>
            </a:endParaRPr>
          </a:p>
        </p:txBody>
      </p:sp>
      <p:sp>
        <p:nvSpPr>
          <p:cNvPr id="101" name=""/>
          <p:cNvSpPr/>
          <p:nvPr/>
        </p:nvSpPr>
        <p:spPr>
          <a:xfrm>
            <a:off x="2590920" y="3657600"/>
            <a:ext cx="175248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NYISO</a:t>
            </a:r>
            <a:endParaRPr b="0" lang="en-US" sz="2400" strike="noStrike" u="none">
              <a:solidFill>
                <a:srgbClr val="000000"/>
              </a:solidFill>
              <a:effectLst/>
              <a:uFillTx/>
              <a:latin typeface="Times New Roman"/>
            </a:endParaRPr>
          </a:p>
        </p:txBody>
      </p:sp>
      <p:sp>
        <p:nvSpPr>
          <p:cNvPr id="102" name=""/>
          <p:cNvSpPr/>
          <p:nvPr/>
        </p:nvSpPr>
        <p:spPr>
          <a:xfrm>
            <a:off x="4267080" y="2514600"/>
            <a:ext cx="60984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Fixed Price</a:t>
            </a:r>
            <a:endParaRPr b="0" lang="en-US" sz="1200" strike="noStrike" u="none">
              <a:solidFill>
                <a:srgbClr val="000000"/>
              </a:solidFill>
              <a:effectLst/>
              <a:uFillTx/>
              <a:latin typeface="Times New Roman"/>
            </a:endParaRPr>
          </a:p>
        </p:txBody>
      </p:sp>
      <p:sp>
        <p:nvSpPr>
          <p:cNvPr id="103" name=""/>
          <p:cNvSpPr/>
          <p:nvPr/>
        </p:nvSpPr>
        <p:spPr>
          <a:xfrm>
            <a:off x="4267080" y="1828800"/>
            <a:ext cx="68580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Market Price</a:t>
            </a:r>
            <a:endParaRPr b="0" lang="en-US" sz="1200" strike="noStrike" u="none">
              <a:solidFill>
                <a:srgbClr val="000000"/>
              </a:solidFill>
              <a:effectLst/>
              <a:uFillTx/>
              <a:latin typeface="Times New Roman"/>
            </a:endParaRPr>
          </a:p>
        </p:txBody>
      </p:sp>
      <p:sp>
        <p:nvSpPr>
          <p:cNvPr id="104" name=""/>
          <p:cNvSpPr/>
          <p:nvPr/>
        </p:nvSpPr>
        <p:spPr>
          <a:xfrm>
            <a:off x="2438280" y="2971800"/>
            <a:ext cx="7621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Electrons</a:t>
            </a:r>
            <a:endParaRPr b="0" lang="en-US" sz="1200" strike="noStrike" u="none">
              <a:solidFill>
                <a:srgbClr val="000000"/>
              </a:solidFill>
              <a:effectLst/>
              <a:uFillTx/>
              <a:latin typeface="Times New Roman"/>
            </a:endParaRPr>
          </a:p>
        </p:txBody>
      </p:sp>
      <p:sp>
        <p:nvSpPr>
          <p:cNvPr id="105" name=""/>
          <p:cNvSpPr/>
          <p:nvPr/>
        </p:nvSpPr>
        <p:spPr>
          <a:xfrm>
            <a:off x="3505320" y="2819520"/>
            <a:ext cx="914400" cy="6426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Market Price (Index)</a:t>
            </a:r>
            <a:endParaRPr b="0" lang="en-US" sz="1200" strike="noStrike" u="none">
              <a:solidFill>
                <a:srgbClr val="000000"/>
              </a:solidFill>
              <a:effectLst/>
              <a:uFillTx/>
              <a:latin typeface="Times New Roman"/>
            </a:endParaRPr>
          </a:p>
        </p:txBody>
      </p:sp>
      <p:sp>
        <p:nvSpPr>
          <p:cNvPr id="106" name=""/>
          <p:cNvSpPr/>
          <p:nvPr/>
        </p:nvSpPr>
        <p:spPr>
          <a:xfrm flipH="1">
            <a:off x="4114800" y="2514600"/>
            <a:ext cx="990720" cy="1440"/>
          </a:xfrm>
          <a:prstGeom prst="line">
            <a:avLst/>
          </a:prstGeom>
          <a:ln w="9360">
            <a:solidFill>
              <a:srgbClr val="000000"/>
            </a:solidFill>
            <a:miter/>
            <a:headEnd len="med" type="triangle" w="me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7" name=""/>
          <p:cNvSpPr/>
          <p:nvPr/>
        </p:nvSpPr>
        <p:spPr>
          <a:xfrm flipH="1">
            <a:off x="4114800" y="2286000"/>
            <a:ext cx="9907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3429000" y="2743200"/>
            <a:ext cx="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flipV="1">
            <a:off x="3200400" y="2742840"/>
            <a:ext cx="0" cy="762120"/>
          </a:xfrm>
          <a:prstGeom prst="line">
            <a:avLst/>
          </a:prstGeom>
          <a:ln w="9360">
            <a:solidFill>
              <a:srgbClr val="000000"/>
            </a:solidFill>
            <a:prstDash val="dashDot"/>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 name="PlaceHolder 1"/>
          <p:cNvSpPr>
            <a:spLocks noGrp="1"/>
          </p:cNvSpPr>
          <p:nvPr>
            <p:ph type="title"/>
          </p:nvPr>
        </p:nvSpPr>
        <p:spPr>
          <a:xfrm>
            <a:off x="685800" y="30456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Developing a Risk Management Program</a:t>
            </a:r>
            <a:endParaRPr b="1" lang="en-US" sz="2800" strike="noStrike" u="none">
              <a:solidFill>
                <a:srgbClr val="000000"/>
              </a:solidFill>
              <a:effectLst/>
              <a:uFillTx/>
              <a:latin typeface="Times New Roman"/>
            </a:endParaRPr>
          </a:p>
        </p:txBody>
      </p:sp>
      <p:sp>
        <p:nvSpPr>
          <p:cNvPr id="111" name=""/>
          <p:cNvSpPr/>
          <p:nvPr/>
        </p:nvSpPr>
        <p:spPr>
          <a:xfrm>
            <a:off x="304920" y="1952640"/>
            <a:ext cx="8610480" cy="1096200"/>
          </a:xfrm>
          <a:prstGeom prst="rect">
            <a:avLst/>
          </a:prstGeom>
          <a:noFill/>
          <a:ln w="0">
            <a:noFill/>
          </a:ln>
        </p:spPr>
        <p:style>
          <a:lnRef idx="0"/>
          <a:fillRef idx="0"/>
          <a:effectRef idx="0"/>
          <a:fontRef idx="minor"/>
        </p:style>
        <p:txBody>
          <a:bodyPr lIns="90000" rIns="90000" tIns="46800" bIns="46800" anchor="t">
            <a:spAutoFit/>
          </a:bodyPr>
          <a:p>
            <a:pPr>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Understand Available Instruments (cont.)-- </a:t>
            </a:r>
            <a:r>
              <a:rPr b="1" lang="en-US" sz="2000" strike="noStrike" u="none">
                <a:solidFill>
                  <a:srgbClr val="3333cc"/>
                </a:solidFill>
                <a:effectLst/>
                <a:uFillTx/>
                <a:latin typeface="Arial"/>
              </a:rPr>
              <a:t>SWAP</a:t>
            </a:r>
            <a:endParaRPr b="0" lang="en-US" sz="2000" strike="noStrike" u="none">
              <a:solidFill>
                <a:srgbClr val="000000"/>
              </a:solidFill>
              <a:effectLst/>
              <a:uFillTx/>
              <a:latin typeface="Times New Roman"/>
            </a:endParaRPr>
          </a:p>
          <a:p>
            <a:pPr lvl="2" marL="914400">
              <a:lnSpc>
                <a:spcPct val="100000"/>
              </a:lnSpc>
              <a:spcBef>
                <a:spcPts val="451"/>
              </a:spcBef>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3300"/>
                </a:solidFill>
                <a:effectLst/>
                <a:uFillTx/>
                <a:latin typeface="Times New Roman"/>
              </a:rPr>
              <a:t>	</a:t>
            </a:r>
            <a:r>
              <a:rPr b="1" lang="en-US" sz="1800" strike="noStrike" u="sng">
                <a:solidFill>
                  <a:srgbClr val="000000"/>
                </a:solidFill>
                <a:effectLst/>
                <a:uFillTx/>
                <a:latin typeface="Times New Roman"/>
              </a:rPr>
              <a:t>Hedge Payout</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sng">
                <a:solidFill>
                  <a:srgbClr val="000000"/>
                </a:solidFill>
                <a:effectLst/>
                <a:uFillTx/>
                <a:latin typeface="Times New Roman"/>
              </a:rPr>
              <a:t>Hedge Performance</a:t>
            </a:r>
            <a:endParaRPr b="0" lang="en-US" sz="1800" strike="noStrike" u="none">
              <a:solidFill>
                <a:srgbClr val="000000"/>
              </a:solidFill>
              <a:effectLst/>
              <a:uFillTx/>
              <a:latin typeface="Times New Roman"/>
            </a:endParaRPr>
          </a:p>
        </p:txBody>
      </p:sp>
      <p:graphicFrame>
        <p:nvGraphicFramePr>
          <p:cNvPr id="112" name=""/>
          <p:cNvGraphicFramePr/>
          <p:nvPr/>
        </p:nvGraphicFramePr>
        <p:xfrm>
          <a:off x="685800" y="2819520"/>
          <a:ext cx="4572000" cy="3809880"/>
        </p:xfrm>
        <a:graphic>
          <a:graphicData uri="http://schemas.openxmlformats.org/presentationml/2006/ole">
            <p:oleObj progId="Excel.Sheet.12" r:id="rId1" spid="">
              <p:embed/>
              <p:pic>
                <p:nvPicPr>
                  <p:cNvPr id="113" name="" descr=""/>
                  <p:cNvPicPr/>
                  <p:nvPr/>
                </p:nvPicPr>
                <p:blipFill>
                  <a:blip r:embed="rId2"/>
                  <a:stretch/>
                </p:blipFill>
                <p:spPr>
                  <a:xfrm>
                    <a:off x="685800" y="2819520"/>
                    <a:ext cx="4572000" cy="3809880"/>
                  </a:xfrm>
                  <a:prstGeom prst="rect">
                    <a:avLst/>
                  </a:prstGeom>
                  <a:noFill/>
                  <a:ln w="0">
                    <a:noFill/>
                  </a:ln>
                </p:spPr>
              </p:pic>
            </p:oleObj>
          </a:graphicData>
        </a:graphic>
      </p:graphicFrame>
      <p:sp>
        <p:nvSpPr>
          <p:cNvPr id="114" name=""/>
          <p:cNvSpPr/>
          <p:nvPr/>
        </p:nvSpPr>
        <p:spPr>
          <a:xfrm>
            <a:off x="1143000" y="4724280"/>
            <a:ext cx="388620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 name=""/>
          <p:cNvSpPr/>
          <p:nvPr/>
        </p:nvSpPr>
        <p:spPr>
          <a:xfrm>
            <a:off x="1828800" y="6095880"/>
            <a:ext cx="2209680" cy="3074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Market           Swap  </a:t>
            </a:r>
            <a:endParaRPr b="0" lang="en-US" sz="1400" strike="noStrike" u="none">
              <a:solidFill>
                <a:srgbClr val="000000"/>
              </a:solidFill>
              <a:effectLst/>
              <a:uFillTx/>
              <a:latin typeface="Times New Roman"/>
            </a:endParaRPr>
          </a:p>
        </p:txBody>
      </p:sp>
      <p:sp>
        <p:nvSpPr>
          <p:cNvPr id="116" name=""/>
          <p:cNvSpPr/>
          <p:nvPr/>
        </p:nvSpPr>
        <p:spPr>
          <a:xfrm>
            <a:off x="1905120" y="6248520"/>
            <a:ext cx="304560" cy="0"/>
          </a:xfrm>
          <a:prstGeom prst="line">
            <a:avLst/>
          </a:prstGeom>
          <a:ln w="3816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2971800" y="6248520"/>
            <a:ext cx="3049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3200400" y="3657600"/>
            <a:ext cx="12952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Enron pays LSE</a:t>
            </a:r>
            <a:endParaRPr b="0" lang="en-US" sz="1200" strike="noStrike" u="none">
              <a:solidFill>
                <a:srgbClr val="000000"/>
              </a:solidFill>
              <a:effectLst/>
              <a:uFillTx/>
              <a:latin typeface="Times New Roman"/>
            </a:endParaRPr>
          </a:p>
        </p:txBody>
      </p:sp>
      <p:sp>
        <p:nvSpPr>
          <p:cNvPr id="119" name=""/>
          <p:cNvSpPr/>
          <p:nvPr/>
        </p:nvSpPr>
        <p:spPr>
          <a:xfrm>
            <a:off x="1981080" y="5410080"/>
            <a:ext cx="152424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LSE  pays Enron</a:t>
            </a:r>
            <a:endParaRPr b="0" lang="en-US" sz="1200" strike="noStrike" u="none">
              <a:solidFill>
                <a:srgbClr val="000000"/>
              </a:solidFill>
              <a:effectLst/>
              <a:uFillTx/>
              <a:latin typeface="Times New Roman"/>
            </a:endParaRPr>
          </a:p>
        </p:txBody>
      </p:sp>
      <p:sp>
        <p:nvSpPr>
          <p:cNvPr id="120" name=""/>
          <p:cNvSpPr/>
          <p:nvPr/>
        </p:nvSpPr>
        <p:spPr>
          <a:xfrm flipH="1" flipV="1">
            <a:off x="1447920" y="4876560"/>
            <a:ext cx="457200" cy="6858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3657600" y="3962520"/>
            <a:ext cx="533520" cy="609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aphicFrame>
        <p:nvGraphicFramePr>
          <p:cNvPr id="122" name=""/>
          <p:cNvGraphicFramePr/>
          <p:nvPr/>
        </p:nvGraphicFramePr>
        <p:xfrm>
          <a:off x="5638680" y="2895480"/>
          <a:ext cx="3200400" cy="2900520"/>
        </p:xfrm>
        <a:graphic>
          <a:graphicData uri="http://schemas.openxmlformats.org/drawingml/2006/table">
            <a:tbl>
              <a:tblPr/>
              <a:tblGrid>
                <a:gridCol w="1676520"/>
                <a:gridCol w="304920"/>
                <a:gridCol w="304560"/>
                <a:gridCol w="304920"/>
                <a:gridCol w="304920"/>
                <a:gridCol w="304560"/>
              </a:tblGrid>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Market View</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gridSpan="5">
                  <a:txBody>
                    <a:bodyPr lIns="90000" rIns="90000" tIns="46800" bIns="46800" anchor="t">
                      <a:no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Inferior      Superior</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Very Bullish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3300"/>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Bullish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84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Neutral</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0080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0080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0080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Bearish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344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Very Bearish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30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Volatile</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
          <p:cNvSpPr/>
          <p:nvPr/>
        </p:nvSpPr>
        <p:spPr>
          <a:xfrm>
            <a:off x="1905120" y="152280"/>
            <a:ext cx="5105160" cy="1219320"/>
          </a:xfrm>
          <a:prstGeom prst="ellipse">
            <a:avLst/>
          </a:prstGeom>
          <a:blipFill rotWithShape="0">
            <a:blip r:embed="rId1"/>
            <a:srcRect/>
            <a:tile tx="0" ty="0" sx="100000" sy="100000" algn="ctr"/>
          </a:blip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 name="PlaceHolder 1"/>
          <p:cNvSpPr>
            <a:spLocks noGrp="1"/>
          </p:cNvSpPr>
          <p:nvPr>
            <p:ph/>
          </p:nvPr>
        </p:nvSpPr>
        <p:spPr>
          <a:xfrm>
            <a:off x="609480" y="2106720"/>
            <a:ext cx="7848720" cy="4155840"/>
          </a:xfrm>
          <a:prstGeom prst="rect">
            <a:avLst/>
          </a:prstGeom>
          <a:noFill/>
          <a:ln w="0">
            <a:noFill/>
          </a:ln>
        </p:spPr>
        <p:txBody>
          <a:bodyPr lIns="91440" rIns="91440" tIns="45720" bIns="45720" anchor="t">
            <a:normAutofit/>
          </a:bodyPr>
          <a:p>
            <a:pPr marL="343080" indent="-343080">
              <a:spcBef>
                <a:spcPts val="400"/>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ea typeface="Times New Roman"/>
              </a:rPr>
              <a:t>Description</a:t>
            </a:r>
            <a:r>
              <a:rPr b="1"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The cap buyer has the right but not the obligation to purchase power at the specified price for the specified term.  A financial cap pays a cash settlement of the difference that the clearing price (index) exceeds the strike for a pre-specified time period.</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ea typeface="Times New Roman"/>
              </a:rPr>
              <a:t>Example</a:t>
            </a:r>
            <a:r>
              <a:rPr b="0" lang="en-US" sz="1600" strike="noStrike" u="none">
                <a:solidFill>
                  <a:srgbClr val="000000"/>
                </a:solidFill>
                <a:effectLst/>
                <a:uFillTx/>
                <a:latin typeface="Times New Roman"/>
                <a:ea typeface="Times New Roman"/>
              </a:rPr>
              <a:t>:  A Load Serving Entity (LSE) pays the day ahead or real time prices, but would like to ensure a maximum energy cost, yet take advantage of the market when prices are low – “cap” their costs.  The LSE buys cap for up to 100MW, 5X16, with a strike at $50.  The LSE pays an upfront fee, and will pay the floating market index price for power when the index is below the cap strike.  If the buyer thinks the index will rise above the cap, the buyer exercises the cap (or can be structured as automatic exercise), and would pay only the cap strike price, or (financially) will be reimbursed by Enron the difference between the market price and the cap strike</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25" name="PlaceHolder 2"/>
          <p:cNvSpPr>
            <a:spLocks noGrp="1"/>
          </p:cNvSpPr>
          <p:nvPr>
            <p:ph type="title"/>
          </p:nvPr>
        </p:nvSpPr>
        <p:spPr>
          <a:xfrm>
            <a:off x="685800" y="380880"/>
            <a:ext cx="7772400" cy="9144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ea typeface="Times New Roman"/>
              </a:rPr>
              <a:t>Cap</a:t>
            </a:r>
            <a:r>
              <a:rPr b="1" lang="en-US" sz="2400" strike="noStrike" u="none">
                <a:solidFill>
                  <a:srgbClr val="000000"/>
                </a:solidFill>
                <a:effectLst/>
                <a:uFillTx/>
                <a:latin typeface="Times New Roman"/>
                <a:ea typeface="Times New Roman"/>
              </a:rPr>
              <a:t> </a:t>
            </a:r>
            <a:br>
              <a:rPr sz="2400"/>
            </a:br>
            <a:r>
              <a:rPr b="1" lang="en-US" sz="2000" strike="noStrike" u="none">
                <a:solidFill>
                  <a:srgbClr val="000000"/>
                </a:solidFill>
                <a:effectLst/>
                <a:uFillTx/>
                <a:latin typeface="Times New Roman"/>
                <a:ea typeface="Times New Roman"/>
              </a:rPr>
              <a:t>To hedge power requirements</a:t>
            </a:r>
            <a:endParaRPr b="1"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Discussion Highlights</a:t>
            </a:r>
            <a:endParaRPr b="1" lang="en-US" sz="2800" strike="noStrike" u="none">
              <a:solidFill>
                <a:srgbClr val="000000"/>
              </a:solidFill>
              <a:effectLst/>
              <a:uFillTx/>
              <a:latin typeface="Times New Roman"/>
            </a:endParaRPr>
          </a:p>
        </p:txBody>
      </p:sp>
      <p:sp>
        <p:nvSpPr>
          <p:cNvPr id="26" name="PlaceHolder 2"/>
          <p:cNvSpPr>
            <a:spLocks noGrp="1"/>
          </p:cNvSpPr>
          <p:nvPr>
            <p:ph/>
          </p:nvPr>
        </p:nvSpPr>
        <p:spPr>
          <a:xfrm>
            <a:off x="609480" y="1828800"/>
            <a:ext cx="7848720" cy="4572000"/>
          </a:xfrm>
          <a:prstGeom prst="rect">
            <a:avLst/>
          </a:prstGeom>
          <a:noFill/>
          <a:ln w="0">
            <a:noFill/>
          </a:ln>
        </p:spPr>
        <p:txBody>
          <a:bodyPr lIns="90000" rIns="90000" tIns="46800" bIns="46800" anchor="t">
            <a:normAutofit/>
          </a:bodyPr>
          <a:p>
            <a:pPr marL="343080" indent="-343080">
              <a:spcBef>
                <a:spcPts val="601"/>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Recent Influential Events-- California Crisis</a:t>
            </a:r>
            <a:endParaRPr b="0" lang="en-US" sz="2400" strike="noStrike" u="none">
              <a:solidFill>
                <a:srgbClr val="000000"/>
              </a:solidFill>
              <a:effectLst/>
              <a:uFillTx/>
              <a:latin typeface="Times New Roman"/>
            </a:endParaRPr>
          </a:p>
          <a:p>
            <a:pPr marL="343080" indent="-343080">
              <a:spcBef>
                <a:spcPts val="601"/>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Hedging Volatility</a:t>
            </a:r>
            <a:endParaRPr b="0" lang="en-US" sz="2400" strike="noStrike" u="none">
              <a:solidFill>
                <a:srgbClr val="000000"/>
              </a:solidFill>
              <a:effectLst/>
              <a:uFillTx/>
              <a:latin typeface="Times New Roman"/>
            </a:endParaRPr>
          </a:p>
          <a:p>
            <a:pPr marL="343080" indent="-343080">
              <a:spcBef>
                <a:spcPts val="601"/>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Forward Markets</a:t>
            </a:r>
            <a:endParaRPr b="0" lang="en-US" sz="2400" strike="noStrike" u="none">
              <a:solidFill>
                <a:srgbClr val="000000"/>
              </a:solidFill>
              <a:effectLst/>
              <a:uFillTx/>
              <a:latin typeface="Times New Roman"/>
            </a:endParaRPr>
          </a:p>
          <a:p>
            <a:pPr marL="343080" indent="-343080">
              <a:spcBef>
                <a:spcPts val="601"/>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Developing a Risk Management Program</a:t>
            </a:r>
            <a:endParaRPr b="0" lang="en-US" sz="2400" strike="noStrike" u="none">
              <a:solidFill>
                <a:srgbClr val="000000"/>
              </a:solidFill>
              <a:effectLst/>
              <a:uFillTx/>
              <a:latin typeface="Times New Roman"/>
            </a:endParaRPr>
          </a:p>
          <a:p>
            <a:pPr marL="343080" indent="-343080">
              <a:spcBef>
                <a:spcPts val="601"/>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Developing an Execution Strategy</a:t>
            </a:r>
            <a:endParaRPr b="0" lang="en-US" sz="2400" strike="noStrike" u="none">
              <a:solidFill>
                <a:srgbClr val="000000"/>
              </a:solidFill>
              <a:effectLst/>
              <a:uFillTx/>
              <a:latin typeface="Times New Roman"/>
            </a:endParaRPr>
          </a:p>
          <a:p>
            <a:pPr marL="343080" indent="-343080">
              <a:spcBef>
                <a:spcPts val="601"/>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What the PSC can do</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 name=""/>
          <p:cNvSpPr/>
          <p:nvPr/>
        </p:nvSpPr>
        <p:spPr>
          <a:xfrm>
            <a:off x="1905120" y="152280"/>
            <a:ext cx="5105160" cy="1219320"/>
          </a:xfrm>
          <a:prstGeom prst="ellipse">
            <a:avLst/>
          </a:prstGeom>
          <a:blipFill rotWithShape="0">
            <a:blip r:embed="rId1"/>
            <a:srcRect/>
            <a:tile tx="0" ty="0" sx="100000" sy="100000" algn="ctr"/>
          </a:blip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4191120" y="2362320"/>
            <a:ext cx="990360" cy="533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4191120" y="2314440"/>
            <a:ext cx="990360" cy="58140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Upfront Fee</a:t>
            </a:r>
            <a:endParaRPr b="0" lang="en-US" sz="1600" strike="noStrike" u="none">
              <a:solidFill>
                <a:srgbClr val="000000"/>
              </a:solidFill>
              <a:effectLst/>
              <a:uFillTx/>
              <a:latin typeface="Times New Roman"/>
            </a:endParaRPr>
          </a:p>
        </p:txBody>
      </p:sp>
      <p:sp>
        <p:nvSpPr>
          <p:cNvPr id="129" name=""/>
          <p:cNvSpPr/>
          <p:nvPr/>
        </p:nvSpPr>
        <p:spPr>
          <a:xfrm>
            <a:off x="6248520" y="4343400"/>
            <a:ext cx="2743200" cy="1600200"/>
          </a:xfrm>
          <a:prstGeom prst="wedgeRoundRectCallout">
            <a:avLst>
              <a:gd name="adj1" fmla="val -68694"/>
              <a:gd name="adj2" fmla="val -68949"/>
              <a:gd name="adj3" fmla="val 16667"/>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When market price &gt; strike,</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customer exercises option.</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Enron supplies energy (physical),</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Or pays customer the difference between market and strike (financial)</a:t>
            </a:r>
            <a:endParaRPr b="0" lang="en-US" sz="1400" strike="noStrike" u="none">
              <a:solidFill>
                <a:srgbClr val="000000"/>
              </a:solidFill>
              <a:effectLst/>
              <a:uFillTx/>
              <a:latin typeface="Times New Roman"/>
            </a:endParaRPr>
          </a:p>
        </p:txBody>
      </p:sp>
      <p:sp>
        <p:nvSpPr>
          <p:cNvPr id="130" name=""/>
          <p:cNvSpPr/>
          <p:nvPr/>
        </p:nvSpPr>
        <p:spPr>
          <a:xfrm>
            <a:off x="6934320" y="3200400"/>
            <a:ext cx="18288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3657600" y="4800600"/>
            <a:ext cx="1828800" cy="685800"/>
          </a:xfrm>
          <a:prstGeom prst="rect">
            <a:avLst/>
          </a:prstGeom>
          <a:gradFill rotWithShape="0">
            <a:gsLst>
              <a:gs pos="0">
                <a:srgbClr val="3333cc"/>
              </a:gs>
              <a:gs pos="100000">
                <a:srgbClr val="6868d8"/>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p:txBody>
      </p:sp>
      <p:sp>
        <p:nvSpPr>
          <p:cNvPr id="132" name=""/>
          <p:cNvSpPr/>
          <p:nvPr/>
        </p:nvSpPr>
        <p:spPr>
          <a:xfrm>
            <a:off x="3657600" y="3238560"/>
            <a:ext cx="1828800" cy="990720"/>
          </a:xfrm>
          <a:prstGeom prst="rect">
            <a:avLst/>
          </a:prstGeom>
          <a:gradFill rotWithShape="0">
            <a:gsLst>
              <a:gs pos="0">
                <a:srgbClr val="ff0000"/>
              </a:gs>
              <a:gs pos="100000">
                <a:srgbClr val="fe4242"/>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33" name="fullcolorlogo" descr="">
            <a:hlinkClick r:id="rId2"/>
          </p:cNvPr>
          <p:cNvPicPr/>
          <p:nvPr/>
        </p:nvPicPr>
        <p:blipFill>
          <a:blip r:embed="rId3"/>
          <a:stretch/>
        </p:blipFill>
        <p:spPr>
          <a:xfrm>
            <a:off x="7467480" y="3402000"/>
            <a:ext cx="628920" cy="663480"/>
          </a:xfrm>
          <a:prstGeom prst="rect">
            <a:avLst/>
          </a:prstGeom>
          <a:noFill/>
          <a:ln w="0">
            <a:noFill/>
          </a:ln>
        </p:spPr>
      </p:pic>
      <p:sp>
        <p:nvSpPr>
          <p:cNvPr id="134" name=""/>
          <p:cNvSpPr/>
          <p:nvPr/>
        </p:nvSpPr>
        <p:spPr>
          <a:xfrm>
            <a:off x="3962520" y="4952880"/>
            <a:ext cx="144756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NYISO</a:t>
            </a:r>
            <a:endParaRPr b="0" lang="en-US" sz="2400" strike="noStrike" u="none">
              <a:solidFill>
                <a:srgbClr val="000000"/>
              </a:solidFill>
              <a:effectLst/>
              <a:uFillTx/>
              <a:latin typeface="Times New Roman"/>
            </a:endParaRPr>
          </a:p>
        </p:txBody>
      </p:sp>
      <p:sp>
        <p:nvSpPr>
          <p:cNvPr id="135" name=""/>
          <p:cNvSpPr/>
          <p:nvPr/>
        </p:nvSpPr>
        <p:spPr>
          <a:xfrm>
            <a:off x="4114800" y="3429000"/>
            <a:ext cx="91440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LSE</a:t>
            </a:r>
            <a:endParaRPr b="0" lang="en-US" sz="2400" strike="noStrike" u="none">
              <a:solidFill>
                <a:srgbClr val="000000"/>
              </a:solidFill>
              <a:effectLst/>
              <a:uFillTx/>
              <a:latin typeface="Times New Roman"/>
            </a:endParaRPr>
          </a:p>
        </p:txBody>
      </p:sp>
      <p:sp>
        <p:nvSpPr>
          <p:cNvPr id="136" name=""/>
          <p:cNvSpPr/>
          <p:nvPr/>
        </p:nvSpPr>
        <p:spPr>
          <a:xfrm>
            <a:off x="5486400" y="3733920"/>
            <a:ext cx="1447920" cy="0"/>
          </a:xfrm>
          <a:prstGeom prst="line">
            <a:avLst/>
          </a:prstGeom>
          <a:ln w="19080">
            <a:solidFill>
              <a:srgbClr val="000000"/>
            </a:solidFill>
            <a:prstDash val="dash"/>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a:off x="4648320" y="4267080"/>
            <a:ext cx="0" cy="533520"/>
          </a:xfrm>
          <a:prstGeom prst="line">
            <a:avLst/>
          </a:prstGeom>
          <a:ln w="9360">
            <a:solidFill>
              <a:srgbClr val="000000"/>
            </a:solidFill>
            <a:prstDash val="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flipV="1">
            <a:off x="4343400" y="4267080"/>
            <a:ext cx="0" cy="5335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 name=""/>
          <p:cNvSpPr/>
          <p:nvPr/>
        </p:nvSpPr>
        <p:spPr>
          <a:xfrm>
            <a:off x="3581280" y="4419720"/>
            <a:ext cx="9144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Electrons</a:t>
            </a:r>
            <a:endParaRPr b="0" lang="en-US" sz="1200" strike="noStrike" u="none">
              <a:solidFill>
                <a:srgbClr val="000000"/>
              </a:solidFill>
              <a:effectLst/>
              <a:uFillTx/>
              <a:latin typeface="Times New Roman"/>
            </a:endParaRPr>
          </a:p>
        </p:txBody>
      </p:sp>
      <p:sp>
        <p:nvSpPr>
          <p:cNvPr id="140" name=""/>
          <p:cNvSpPr/>
          <p:nvPr/>
        </p:nvSpPr>
        <p:spPr>
          <a:xfrm>
            <a:off x="4724280" y="4267080"/>
            <a:ext cx="167652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Floating Market Price (NYISO DAM Index)</a:t>
            </a:r>
            <a:endParaRPr b="0" lang="en-US" sz="1200" strike="noStrike" u="none">
              <a:solidFill>
                <a:srgbClr val="000000"/>
              </a:solidFill>
              <a:effectLst/>
              <a:uFillTx/>
              <a:latin typeface="Times New Roman"/>
            </a:endParaRPr>
          </a:p>
        </p:txBody>
      </p:sp>
      <p:sp>
        <p:nvSpPr>
          <p:cNvPr id="141" name="PlaceHolder 1"/>
          <p:cNvSpPr>
            <a:spLocks noGrp="1"/>
          </p:cNvSpPr>
          <p:nvPr>
            <p:ph/>
          </p:nvPr>
        </p:nvSpPr>
        <p:spPr>
          <a:xfrm>
            <a:off x="-360" y="2209680"/>
            <a:ext cx="3467160" cy="3810240"/>
          </a:xfrm>
          <a:prstGeom prst="rect">
            <a:avLst/>
          </a:prstGeom>
          <a:noFill/>
          <a:ln w="0">
            <a:noFill/>
          </a:ln>
        </p:spPr>
        <p:txBody>
          <a:bodyPr lIns="91440" rIns="91440" tIns="45720" bIns="45720" anchor="t">
            <a:normAutofit lnSpcReduction="9999"/>
          </a:bodyPr>
          <a:p>
            <a:pPr marL="343080" indent="-343080">
              <a:lnSpc>
                <a:spcPct val="90000"/>
              </a:lnSpc>
              <a:spcBef>
                <a:spcPts val="400"/>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ea typeface="Times New Roman"/>
              </a:rPr>
              <a:t>Characteristics:</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Provides 100% protection from a rise in prices above   the strike.  </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Guarantees worst case scenario and still maintain potential to benefit from low price environments</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Can be tailored as “disaster insurance” (high strike and low upfront premium)</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Option can be customized,                               i.e., daily ahead, monthly, automatic exercise, averaging</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Can be structured physically or financially</a:t>
            </a:r>
            <a:endParaRPr b="0" lang="en-US" sz="1600" strike="noStrike" u="none">
              <a:solidFill>
                <a:srgbClr val="000000"/>
              </a:solidFill>
              <a:effectLst/>
              <a:uFillTx/>
              <a:latin typeface="Times New Roman"/>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90000"/>
              </a:lnSpc>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42" name=""/>
          <p:cNvSpPr/>
          <p:nvPr/>
        </p:nvSpPr>
        <p:spPr>
          <a:xfrm>
            <a:off x="4572000" y="2568600"/>
            <a:ext cx="3565440" cy="652320"/>
          </a:xfrm>
          <a:custGeom>
            <a:avLst/>
            <a:gdLst>
              <a:gd name="textAreaLeft" fmla="*/ 623880 w 3565440"/>
              <a:gd name="textAreaRight" fmla="*/ 2585160 w 3565440"/>
              <a:gd name="textAreaTop" fmla="*/ 87120 h 652320"/>
              <a:gd name="textAreaBottom" fmla="*/ 565200 h 652320"/>
              <a:gd name="GluePoint1X" fmla="*/ 17 w 21600"/>
              <a:gd name="GluePoint1Y" fmla="*/ 0 h 21600"/>
              <a:gd name="GluePoint2X" fmla="*/ 16 w 21600"/>
              <a:gd name="GluePoint2Y" fmla="*/ 22 h 21600"/>
              <a:gd name="GluePoint3X" fmla="*/ 12 w 21600"/>
              <a:gd name="GluePoint3Y" fmla="*/ 2 h 21600"/>
              <a:gd name="GluePoint4X" fmla="*/ 8 w 21600"/>
              <a:gd name="GluePoint4Y" fmla="*/ 22 h 21600"/>
              <a:gd name="GluePoint5X" fmla="*/ 14 w 21600"/>
              <a:gd name="GluePoint5Y" fmla="*/ 2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21600"/>
                </a:moveTo>
                <a:arcTo wR="7560" hR="21600" stAng="10800000" swAng="5400000"/>
                <a:lnTo>
                  <a:pt x="11880" y="0"/>
                </a:lnTo>
                <a:arcTo wR="7560" hR="21600" stAng="-5400000" swAng="2682637"/>
                <a:lnTo>
                  <a:pt x="21168" y="14400"/>
                </a:lnTo>
                <a:lnTo>
                  <a:pt x="17280" y="21600"/>
                </a:lnTo>
                <a:lnTo>
                  <a:pt x="12528" y="14400"/>
                </a:lnTo>
                <a:lnTo>
                  <a:pt x="14688" y="14400"/>
                </a:lnTo>
                <a:arcTo wR="7560" hR="21600" stAng="-2717363" swAng="-2325203"/>
                <a:lnTo>
                  <a:pt x="9720" y="900"/>
                </a:lnTo>
                <a:arcTo wR="7560" hR="21600" stAng="-5757435" swAng="-5042565"/>
                <a:close/>
              </a:path>
              <a:path fill="darkenLess" w="21600" h="21600">
                <a:moveTo>
                  <a:pt x="0" y="21600"/>
                </a:moveTo>
                <a:arcTo wR="7560" hR="21600" stAng="10800000" swAng="5400000"/>
                <a:lnTo>
                  <a:pt x="7560" y="0"/>
                </a:lnTo>
                <a:arcTo wR="7560" hR="21600" stAng="-5400000" swAng="357435"/>
                <a:lnTo>
                  <a:pt x="9720" y="900"/>
                </a:lnTo>
                <a:arcTo wR="7560" hR="21600" stAng="-5757435" swAng="-5042565"/>
                <a:close/>
              </a:path>
            </a:pathLst>
          </a:cu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PlaceHolder 2"/>
          <p:cNvSpPr>
            <a:spLocks noGrp="1"/>
          </p:cNvSpPr>
          <p:nvPr>
            <p:ph type="title"/>
          </p:nvPr>
        </p:nvSpPr>
        <p:spPr>
          <a:xfrm>
            <a:off x="685800" y="0"/>
            <a:ext cx="7772400" cy="129528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ea typeface="Times New Roman"/>
              </a:rPr>
              <a:t>Cap </a:t>
            </a:r>
            <a:br>
              <a:rPr sz="2400"/>
            </a:br>
            <a:r>
              <a:rPr b="1" lang="en-US" sz="2000" strike="noStrike" u="none">
                <a:solidFill>
                  <a:srgbClr val="000000"/>
                </a:solidFill>
                <a:effectLst/>
                <a:uFillTx/>
                <a:latin typeface="Times New Roman"/>
                <a:ea typeface="Times New Roman"/>
              </a:rPr>
              <a:t>To hedge power requirements</a:t>
            </a:r>
            <a:endParaRPr b="1"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685800" y="30456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Developing a Risk Management Program</a:t>
            </a:r>
            <a:endParaRPr b="1" lang="en-US" sz="2800" strike="noStrike" u="none">
              <a:solidFill>
                <a:srgbClr val="000000"/>
              </a:solidFill>
              <a:effectLst/>
              <a:uFillTx/>
              <a:latin typeface="Times New Roman"/>
            </a:endParaRPr>
          </a:p>
        </p:txBody>
      </p:sp>
      <p:graphicFrame>
        <p:nvGraphicFramePr>
          <p:cNvPr id="145" name=""/>
          <p:cNvGraphicFramePr/>
          <p:nvPr/>
        </p:nvGraphicFramePr>
        <p:xfrm>
          <a:off x="609480" y="2590920"/>
          <a:ext cx="4572000" cy="3809880"/>
        </p:xfrm>
        <a:graphic>
          <a:graphicData uri="http://schemas.openxmlformats.org/presentationml/2006/ole">
            <p:oleObj progId="Excel.Sheet.12" r:id="rId1" spid="">
              <p:embed/>
              <p:pic>
                <p:nvPicPr>
                  <p:cNvPr id="146" name="" descr=""/>
                  <p:cNvPicPr/>
                  <p:nvPr/>
                </p:nvPicPr>
                <p:blipFill>
                  <a:blip r:embed="rId2"/>
                  <a:stretch/>
                </p:blipFill>
                <p:spPr>
                  <a:xfrm>
                    <a:off x="609480" y="2590920"/>
                    <a:ext cx="4572000" cy="3809880"/>
                  </a:xfrm>
                  <a:prstGeom prst="rect">
                    <a:avLst/>
                  </a:prstGeom>
                  <a:noFill/>
                  <a:ln w="0">
                    <a:noFill/>
                  </a:ln>
                </p:spPr>
              </p:pic>
            </p:oleObj>
          </a:graphicData>
        </a:graphic>
      </p:graphicFrame>
      <p:sp>
        <p:nvSpPr>
          <p:cNvPr id="147" name=""/>
          <p:cNvSpPr/>
          <p:nvPr/>
        </p:nvSpPr>
        <p:spPr>
          <a:xfrm>
            <a:off x="2286000" y="4724280"/>
            <a:ext cx="274320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flipV="1">
            <a:off x="1143000" y="4724280"/>
            <a:ext cx="1143000" cy="53352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1828800" y="5943600"/>
            <a:ext cx="2209680" cy="3074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Market           Cap  </a:t>
            </a:r>
            <a:endParaRPr b="0" lang="en-US" sz="1400" strike="noStrike" u="none">
              <a:solidFill>
                <a:srgbClr val="000000"/>
              </a:solidFill>
              <a:effectLst/>
              <a:uFillTx/>
              <a:latin typeface="Times New Roman"/>
            </a:endParaRPr>
          </a:p>
        </p:txBody>
      </p:sp>
      <p:sp>
        <p:nvSpPr>
          <p:cNvPr id="150" name=""/>
          <p:cNvSpPr/>
          <p:nvPr/>
        </p:nvSpPr>
        <p:spPr>
          <a:xfrm>
            <a:off x="1905120" y="6095880"/>
            <a:ext cx="304560" cy="0"/>
          </a:xfrm>
          <a:prstGeom prst="line">
            <a:avLst/>
          </a:prstGeom>
          <a:ln w="3816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 name=""/>
          <p:cNvSpPr/>
          <p:nvPr/>
        </p:nvSpPr>
        <p:spPr>
          <a:xfrm>
            <a:off x="2971800" y="6095880"/>
            <a:ext cx="3049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2819520" y="3505320"/>
            <a:ext cx="12952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Enron pays LSE</a:t>
            </a:r>
            <a:endParaRPr b="0" lang="en-US" sz="1200" strike="noStrike" u="none">
              <a:solidFill>
                <a:srgbClr val="000000"/>
              </a:solidFill>
              <a:effectLst/>
              <a:uFillTx/>
              <a:latin typeface="Times New Roman"/>
            </a:endParaRPr>
          </a:p>
        </p:txBody>
      </p:sp>
      <p:sp>
        <p:nvSpPr>
          <p:cNvPr id="153" name=""/>
          <p:cNvSpPr/>
          <p:nvPr/>
        </p:nvSpPr>
        <p:spPr>
          <a:xfrm>
            <a:off x="2125800" y="5257800"/>
            <a:ext cx="19126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LSE  pays Market Price</a:t>
            </a:r>
            <a:endParaRPr b="0" lang="en-US" sz="1200" strike="noStrike" u="none">
              <a:solidFill>
                <a:srgbClr val="000000"/>
              </a:solidFill>
              <a:effectLst/>
              <a:uFillTx/>
              <a:latin typeface="Times New Roman"/>
            </a:endParaRPr>
          </a:p>
        </p:txBody>
      </p:sp>
      <p:sp>
        <p:nvSpPr>
          <p:cNvPr id="154" name=""/>
          <p:cNvSpPr/>
          <p:nvPr/>
        </p:nvSpPr>
        <p:spPr>
          <a:xfrm flipH="1" flipV="1">
            <a:off x="1980720" y="4952520"/>
            <a:ext cx="38124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3200400" y="3809880"/>
            <a:ext cx="53352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aphicFrame>
        <p:nvGraphicFramePr>
          <p:cNvPr id="156" name=""/>
          <p:cNvGraphicFramePr/>
          <p:nvPr/>
        </p:nvGraphicFramePr>
        <p:xfrm>
          <a:off x="5562720" y="2895480"/>
          <a:ext cx="3201840" cy="2900520"/>
        </p:xfrm>
        <a:graphic>
          <a:graphicData uri="http://schemas.openxmlformats.org/drawingml/2006/table">
            <a:tbl>
              <a:tblPr/>
              <a:tblGrid>
                <a:gridCol w="1676160"/>
                <a:gridCol w="304920"/>
                <a:gridCol w="304920"/>
                <a:gridCol w="304560"/>
                <a:gridCol w="304920"/>
                <a:gridCol w="306360"/>
              </a:tblGrid>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Market View</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gridSpan="5">
                  <a:txBody>
                    <a:bodyPr lIns="90000" rIns="90000" tIns="46800" bIns="46800" anchor="t">
                      <a:no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Inferior      Superior</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Very Bullish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3300"/>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Bullish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84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Neutral</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0080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Bearish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344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Very Bearish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30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Volatile</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33cc"/>
                    </a:solidFill>
                  </a:tcPr>
                </a:tc>
              </a:tr>
            </a:tbl>
          </a:graphicData>
        </a:graphic>
      </p:graphicFrame>
      <p:sp>
        <p:nvSpPr>
          <p:cNvPr id="157" name=""/>
          <p:cNvSpPr/>
          <p:nvPr/>
        </p:nvSpPr>
        <p:spPr>
          <a:xfrm>
            <a:off x="304920" y="1752480"/>
            <a:ext cx="8610480" cy="1096200"/>
          </a:xfrm>
          <a:prstGeom prst="rect">
            <a:avLst/>
          </a:prstGeom>
          <a:noFill/>
          <a:ln w="0">
            <a:noFill/>
          </a:ln>
        </p:spPr>
        <p:style>
          <a:lnRef idx="0"/>
          <a:fillRef idx="0"/>
          <a:effectRef idx="0"/>
          <a:fontRef idx="minor"/>
        </p:style>
        <p:txBody>
          <a:bodyPr lIns="90000" rIns="90000" tIns="46800" bIns="46800" anchor="t">
            <a:spAutoFit/>
          </a:bodyPr>
          <a:p>
            <a:pPr>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Understand Available Instruments (cont.)-- </a:t>
            </a:r>
            <a:r>
              <a:rPr b="1" lang="en-US" sz="2000" strike="noStrike" u="none">
                <a:solidFill>
                  <a:srgbClr val="3333cc"/>
                </a:solidFill>
                <a:effectLst/>
                <a:uFillTx/>
                <a:latin typeface="Arial"/>
              </a:rPr>
              <a:t>CAP</a:t>
            </a:r>
            <a:endParaRPr b="0" lang="en-US" sz="2000" strike="noStrike" u="none">
              <a:solidFill>
                <a:srgbClr val="000000"/>
              </a:solidFill>
              <a:effectLst/>
              <a:uFillTx/>
              <a:latin typeface="Times New Roman"/>
            </a:endParaRPr>
          </a:p>
          <a:p>
            <a:pPr lvl="2" marL="914400">
              <a:lnSpc>
                <a:spcPct val="100000"/>
              </a:lnSpc>
              <a:spcBef>
                <a:spcPts val="451"/>
              </a:spcBef>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3300"/>
                </a:solidFill>
                <a:effectLst/>
                <a:uFillTx/>
                <a:latin typeface="Times New Roman"/>
              </a:rPr>
              <a:t>	</a:t>
            </a:r>
            <a:r>
              <a:rPr b="1" lang="en-US" sz="1800" strike="noStrike" u="sng">
                <a:solidFill>
                  <a:srgbClr val="000000"/>
                </a:solidFill>
                <a:effectLst/>
                <a:uFillTx/>
                <a:latin typeface="Times New Roman"/>
              </a:rPr>
              <a:t>Hedge Payout</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sng">
                <a:solidFill>
                  <a:srgbClr val="000000"/>
                </a:solidFill>
                <a:effectLst/>
                <a:uFillTx/>
                <a:latin typeface="Times New Roman"/>
              </a:rPr>
              <a:t>Hedge Performance</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8" name=""/>
          <p:cNvSpPr/>
          <p:nvPr/>
        </p:nvSpPr>
        <p:spPr>
          <a:xfrm>
            <a:off x="1905120" y="152280"/>
            <a:ext cx="5105160" cy="1219320"/>
          </a:xfrm>
          <a:prstGeom prst="ellipse">
            <a:avLst/>
          </a:prstGeom>
          <a:blipFill rotWithShape="0">
            <a:blip r:embed="rId1"/>
            <a:srcRect/>
            <a:tile tx="0" ty="0" sx="100000" sy="100000" algn="ctr"/>
          </a:blip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9" name="PlaceHolder 1"/>
          <p:cNvSpPr>
            <a:spLocks noGrp="1"/>
          </p:cNvSpPr>
          <p:nvPr>
            <p:ph/>
          </p:nvPr>
        </p:nvSpPr>
        <p:spPr>
          <a:xfrm>
            <a:off x="609480" y="2106360"/>
            <a:ext cx="7848720" cy="3740040"/>
          </a:xfrm>
          <a:prstGeom prst="rect">
            <a:avLst/>
          </a:prstGeom>
          <a:noFill/>
          <a:ln w="0">
            <a:noFill/>
          </a:ln>
        </p:spPr>
        <p:txBody>
          <a:bodyPr lIns="90000" rIns="90000" tIns="46800" bIns="46800" anchor="t">
            <a:normAutofit/>
          </a:bodyPr>
          <a:p>
            <a:pPr marL="343080" indent="-343080" algn="just">
              <a:lnSpc>
                <a:spcPct val="90000"/>
              </a:lnSpc>
              <a:spcBef>
                <a:spcPts val="1001"/>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ea typeface="Times New Roman"/>
              </a:rPr>
              <a:t>Description</a:t>
            </a:r>
            <a:r>
              <a:rPr b="0" lang="en-US" sz="1600" strike="noStrike" u="none">
                <a:solidFill>
                  <a:srgbClr val="000000"/>
                </a:solidFill>
                <a:effectLst/>
                <a:uFillTx/>
                <a:latin typeface="Times New Roman"/>
                <a:ea typeface="Times New Roman"/>
              </a:rPr>
              <a:t>:  A collar designates a specific price range within which a load serving entity or end user has price protection.  It is constructed by buying a cap (set of call options) and selling a floor (set of put options).  A “costless collar” can be achieved by establishing the collar bands at strikes that result in exactly offsetting premiums (i.e. no upfront payments).  The collar band can be structured at various widths, depending on desired coverage and risk.  The cap provides protection against rising prices, and is financed by selling the floor, which limits potential to take advantage of lower prices, thus creating a band of price opportunities.</a:t>
            </a:r>
            <a:endParaRPr b="0" lang="en-US" sz="1600" strike="noStrike" u="none">
              <a:solidFill>
                <a:srgbClr val="000000"/>
              </a:solidFill>
              <a:effectLst/>
              <a:uFillTx/>
              <a:latin typeface="Times New Roman"/>
            </a:endParaRPr>
          </a:p>
          <a:p>
            <a:pPr marL="343080" indent="0" algn="just">
              <a:lnSpc>
                <a:spcPct val="90000"/>
              </a:lnSpc>
              <a:spcBef>
                <a:spcPts val="10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gn="just">
              <a:lnSpc>
                <a:spcPct val="90000"/>
              </a:lnSpc>
              <a:spcBef>
                <a:spcPts val="1001"/>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ea typeface="Times New Roman"/>
              </a:rPr>
              <a:t>Example</a:t>
            </a:r>
            <a:r>
              <a:rPr b="0" lang="en-US" sz="1600" strike="noStrike" u="none">
                <a:solidFill>
                  <a:srgbClr val="000000"/>
                </a:solidFill>
                <a:effectLst/>
                <a:uFillTx/>
                <a:latin typeface="Times New Roman"/>
                <a:ea typeface="Times New Roman"/>
              </a:rPr>
              <a:t>:  A load serving entity pays day ahead or real time prices, but would like to protect itself from large price spikes, yet gain some benefit when prices are low. The LSE executes a daily collar on 100MW, 5X16, PJM-W for July/August with a band of $75-$150.  The LSE will pay the floating market index price for power when it is within the band.  When the index is below the lower band, it pays the lower band of $75.  Above the upper band, expenses are capped at $150. </a:t>
            </a:r>
            <a:endParaRPr b="0" lang="en-US" sz="1600" strike="noStrike" u="none">
              <a:solidFill>
                <a:srgbClr val="000000"/>
              </a:solidFill>
              <a:effectLst/>
              <a:uFillTx/>
              <a:latin typeface="Times New Roman"/>
            </a:endParaRPr>
          </a:p>
          <a:p>
            <a:pPr marL="343080" indent="0" algn="just">
              <a:lnSpc>
                <a:spcPct val="90000"/>
              </a:lnSpc>
              <a:spcBef>
                <a:spcPts val="10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90000"/>
              </a:lnSpc>
              <a:spcBef>
                <a:spcPts val="10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60" name="PlaceHolder 2"/>
          <p:cNvSpPr>
            <a:spLocks noGrp="1"/>
          </p:cNvSpPr>
          <p:nvPr>
            <p:ph type="title"/>
          </p:nvPr>
        </p:nvSpPr>
        <p:spPr>
          <a:xfrm>
            <a:off x="685800" y="-360"/>
            <a:ext cx="7772400" cy="152388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ea typeface="Times New Roman"/>
              </a:rPr>
              <a:t>Collar:</a:t>
            </a:r>
            <a:br>
              <a:rPr sz="2800"/>
            </a:br>
            <a:r>
              <a:rPr b="1" lang="en-US" sz="2000" strike="noStrike" u="none">
                <a:solidFill>
                  <a:srgbClr val="000000"/>
                </a:solidFill>
                <a:effectLst/>
                <a:uFillTx/>
                <a:latin typeface="Times New Roman"/>
                <a:ea typeface="Times New Roman"/>
              </a:rPr>
              <a:t>To hedge load</a:t>
            </a:r>
            <a:endParaRPr b="1"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1" name=""/>
          <p:cNvSpPr/>
          <p:nvPr/>
        </p:nvSpPr>
        <p:spPr>
          <a:xfrm>
            <a:off x="1905120" y="152280"/>
            <a:ext cx="5105160" cy="1219320"/>
          </a:xfrm>
          <a:prstGeom prst="ellipse">
            <a:avLst/>
          </a:prstGeom>
          <a:blipFill rotWithShape="0">
            <a:blip r:embed="rId1"/>
            <a:srcRect/>
            <a:tile tx="0" ty="0" sx="100000" sy="100000" algn="ctr"/>
          </a:blip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62" name=""/>
          <p:cNvGraphicFramePr/>
          <p:nvPr/>
        </p:nvGraphicFramePr>
        <p:xfrm>
          <a:off x="3886200" y="2590920"/>
          <a:ext cx="5105520" cy="2800080"/>
        </p:xfrm>
        <a:graphic>
          <a:graphicData uri="http://schemas.openxmlformats.org/presentationml/2006/ole">
            <p:oleObj progId="Excel.Sheet.12" r:id="rId2" spid="">
              <p:embed/>
              <p:pic>
                <p:nvPicPr>
                  <p:cNvPr id="163" name="" descr=""/>
                  <p:cNvPicPr/>
                  <p:nvPr/>
                </p:nvPicPr>
                <p:blipFill>
                  <a:blip r:embed="rId3"/>
                  <a:stretch/>
                </p:blipFill>
                <p:spPr>
                  <a:xfrm>
                    <a:off x="3886200" y="2590920"/>
                    <a:ext cx="5105520" cy="2800080"/>
                  </a:xfrm>
                  <a:prstGeom prst="rect">
                    <a:avLst/>
                  </a:prstGeom>
                  <a:noFill/>
                  <a:ln w="0">
                    <a:noFill/>
                  </a:ln>
                </p:spPr>
              </p:pic>
            </p:oleObj>
          </a:graphicData>
        </a:graphic>
      </p:graphicFrame>
      <p:sp>
        <p:nvSpPr>
          <p:cNvPr id="164" name=""/>
          <p:cNvSpPr/>
          <p:nvPr/>
        </p:nvSpPr>
        <p:spPr>
          <a:xfrm>
            <a:off x="4343400" y="3276720"/>
            <a:ext cx="762120" cy="3808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Payoff</a:t>
            </a:r>
            <a:endParaRPr b="0" lang="en-US" sz="1400" strike="noStrike" u="none">
              <a:solidFill>
                <a:srgbClr val="000000"/>
              </a:solidFill>
              <a:effectLst/>
              <a:uFillTx/>
              <a:latin typeface="Times New Roman"/>
            </a:endParaRPr>
          </a:p>
        </p:txBody>
      </p:sp>
      <p:sp>
        <p:nvSpPr>
          <p:cNvPr id="165" name=""/>
          <p:cNvSpPr/>
          <p:nvPr/>
        </p:nvSpPr>
        <p:spPr>
          <a:xfrm>
            <a:off x="5410080" y="4800600"/>
            <a:ext cx="990720" cy="3808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Spot Price</a:t>
            </a:r>
            <a:endParaRPr b="0" lang="en-US" sz="1400" strike="noStrike" u="none">
              <a:solidFill>
                <a:srgbClr val="000000"/>
              </a:solidFill>
              <a:effectLst/>
              <a:uFillTx/>
              <a:latin typeface="Times New Roman"/>
            </a:endParaRPr>
          </a:p>
        </p:txBody>
      </p:sp>
      <p:sp>
        <p:nvSpPr>
          <p:cNvPr id="166" name=""/>
          <p:cNvSpPr/>
          <p:nvPr/>
        </p:nvSpPr>
        <p:spPr>
          <a:xfrm>
            <a:off x="0" y="1600200"/>
            <a:ext cx="3809880" cy="449568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106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Times New Roman"/>
            </a:endParaRPr>
          </a:p>
          <a:p>
            <a:pPr marL="343080" indent="-343080">
              <a:lnSpc>
                <a:spcPct val="90000"/>
              </a:lnSpc>
              <a:spcBef>
                <a:spcPts val="1063"/>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sng">
                <a:solidFill>
                  <a:srgbClr val="000000"/>
                </a:solidFill>
                <a:effectLst/>
                <a:uFillTx/>
                <a:latin typeface="Times New Roman"/>
                <a:ea typeface="Times New Roman"/>
              </a:rPr>
              <a:t>Characteristics</a:t>
            </a:r>
            <a:r>
              <a:rPr b="1" lang="en-US" sz="1700" strike="noStrike" u="none">
                <a:solidFill>
                  <a:srgbClr val="000000"/>
                </a:solidFill>
                <a:effectLst/>
                <a:uFillTx/>
                <a:latin typeface="Times New Roman"/>
                <a:ea typeface="Times New Roman"/>
              </a:rPr>
              <a:t>:</a:t>
            </a:r>
            <a:endParaRPr b="0" lang="en-US" sz="1700" strike="noStrike" u="none">
              <a:solidFill>
                <a:srgbClr val="000000"/>
              </a:solidFill>
              <a:effectLst/>
              <a:uFillTx/>
              <a:latin typeface="Times New Roman"/>
            </a:endParaRPr>
          </a:p>
          <a:p>
            <a:pPr lvl="1" marL="743040" indent="-285840">
              <a:lnSpc>
                <a:spcPct val="90000"/>
              </a:lnSpc>
              <a:spcBef>
                <a:spcPts val="1063"/>
              </a:spcBef>
              <a:buClr>
                <a:srgbClr val="ff33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ea typeface="Times New Roman"/>
              </a:rPr>
              <a:t>Provides a hedge against adverse price move at the upper band. </a:t>
            </a:r>
            <a:endParaRPr b="0" lang="en-US" sz="1700" strike="noStrike" u="none">
              <a:solidFill>
                <a:srgbClr val="000000"/>
              </a:solidFill>
              <a:effectLst/>
              <a:uFillTx/>
              <a:latin typeface="Times New Roman"/>
            </a:endParaRPr>
          </a:p>
          <a:p>
            <a:pPr lvl="1" marL="743040" indent="-285840">
              <a:lnSpc>
                <a:spcPct val="90000"/>
              </a:lnSpc>
              <a:spcBef>
                <a:spcPts val="1063"/>
              </a:spcBef>
              <a:buClr>
                <a:srgbClr val="ff33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ea typeface="Times New Roman"/>
              </a:rPr>
              <a:t>Receives 100% of a price dip to the lower band..</a:t>
            </a:r>
            <a:endParaRPr b="0" lang="en-US" sz="1700" strike="noStrike" u="none">
              <a:solidFill>
                <a:srgbClr val="000000"/>
              </a:solidFill>
              <a:effectLst/>
              <a:uFillTx/>
              <a:latin typeface="Times New Roman"/>
            </a:endParaRPr>
          </a:p>
          <a:p>
            <a:pPr lvl="1" marL="743040" indent="-285840">
              <a:lnSpc>
                <a:spcPct val="90000"/>
              </a:lnSpc>
              <a:spcBef>
                <a:spcPts val="1063"/>
              </a:spcBef>
              <a:buClr>
                <a:srgbClr val="ff33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ea typeface="Times New Roman"/>
              </a:rPr>
              <a:t>Can be structured with no upfront fee. </a:t>
            </a:r>
            <a:endParaRPr b="0" lang="en-US" sz="1700" strike="noStrike" u="none">
              <a:solidFill>
                <a:srgbClr val="000000"/>
              </a:solidFill>
              <a:effectLst/>
              <a:uFillTx/>
              <a:latin typeface="Times New Roman"/>
            </a:endParaRPr>
          </a:p>
          <a:p>
            <a:pPr lvl="1" marL="743040" indent="-285840">
              <a:lnSpc>
                <a:spcPct val="90000"/>
              </a:lnSpc>
              <a:spcBef>
                <a:spcPts val="1063"/>
              </a:spcBef>
              <a:buClr>
                <a:srgbClr val="ff33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ea typeface="Times New Roman"/>
              </a:rPr>
              <a:t>Guarantees worst case scenario and limited upside potential.</a:t>
            </a:r>
            <a:endParaRPr b="0" lang="en-US" sz="1700" strike="noStrike" u="none">
              <a:solidFill>
                <a:srgbClr val="000000"/>
              </a:solidFill>
              <a:effectLst/>
              <a:uFillTx/>
              <a:latin typeface="Times New Roman"/>
            </a:endParaRPr>
          </a:p>
          <a:p>
            <a:pPr lvl="1" marL="743040" indent="-285840">
              <a:lnSpc>
                <a:spcPct val="90000"/>
              </a:lnSpc>
              <a:spcBef>
                <a:spcPts val="1125"/>
              </a:spcBef>
              <a:buClr>
                <a:srgbClr val="ff33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ea typeface="Times New Roman"/>
              </a:rPr>
              <a:t>Can be customized: physical, financial, daily, monthly, average.</a:t>
            </a:r>
            <a:r>
              <a:rPr b="0" lang="en-US" sz="1800" strike="noStrike" u="none">
                <a:solidFill>
                  <a:srgbClr val="000000"/>
                </a:solidFill>
                <a:effectLst/>
                <a:uFillTx/>
                <a:latin typeface="Times New Roman"/>
                <a:ea typeface="Times New Roman"/>
              </a:rPr>
              <a:t> </a:t>
            </a:r>
            <a:endParaRPr b="0" lang="en-US" sz="1800" strike="noStrike" u="none">
              <a:solidFill>
                <a:srgbClr val="000000"/>
              </a:solidFill>
              <a:effectLst/>
              <a:uFillTx/>
              <a:latin typeface="Times New Roman"/>
            </a:endParaRPr>
          </a:p>
          <a:p>
            <a:pPr marL="343080" indent="-343080">
              <a:lnSpc>
                <a:spcPct val="90000"/>
              </a:lnSpc>
              <a:spcBef>
                <a:spcPts val="1125"/>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67" name="PlaceHolder 1"/>
          <p:cNvSpPr>
            <a:spLocks noGrp="1"/>
          </p:cNvSpPr>
          <p:nvPr>
            <p:ph type="title"/>
          </p:nvPr>
        </p:nvSpPr>
        <p:spPr>
          <a:xfrm>
            <a:off x="685800" y="-360"/>
            <a:ext cx="7772400" cy="152388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ea typeface="Times New Roman"/>
              </a:rPr>
              <a:t>Collar:</a:t>
            </a:r>
            <a:br>
              <a:rPr sz="2800"/>
            </a:br>
            <a:r>
              <a:rPr b="1" lang="en-US" sz="2000" strike="noStrike" u="none">
                <a:solidFill>
                  <a:srgbClr val="000000"/>
                </a:solidFill>
                <a:effectLst/>
                <a:uFillTx/>
                <a:latin typeface="Times New Roman"/>
                <a:ea typeface="Times New Roman"/>
              </a:rPr>
              <a:t>To hedge load</a:t>
            </a:r>
            <a:endParaRPr b="1"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8" name="PlaceHolder 1"/>
          <p:cNvSpPr>
            <a:spLocks noGrp="1"/>
          </p:cNvSpPr>
          <p:nvPr>
            <p:ph type="title"/>
          </p:nvPr>
        </p:nvSpPr>
        <p:spPr>
          <a:xfrm>
            <a:off x="685800" y="30456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Developing a Risk Management Program</a:t>
            </a:r>
            <a:endParaRPr b="1" lang="en-US" sz="2800" strike="noStrike" u="none">
              <a:solidFill>
                <a:srgbClr val="000000"/>
              </a:solidFill>
              <a:effectLst/>
              <a:uFillTx/>
              <a:latin typeface="Times New Roman"/>
            </a:endParaRPr>
          </a:p>
        </p:txBody>
      </p:sp>
      <p:graphicFrame>
        <p:nvGraphicFramePr>
          <p:cNvPr id="169" name=""/>
          <p:cNvGraphicFramePr/>
          <p:nvPr/>
        </p:nvGraphicFramePr>
        <p:xfrm>
          <a:off x="609480" y="2590920"/>
          <a:ext cx="4572000" cy="3809880"/>
        </p:xfrm>
        <a:graphic>
          <a:graphicData uri="http://schemas.openxmlformats.org/presentationml/2006/ole">
            <p:oleObj progId="Excel.Sheet.12" r:id="rId1" spid="">
              <p:embed/>
              <p:pic>
                <p:nvPicPr>
                  <p:cNvPr id="170" name="" descr=""/>
                  <p:cNvPicPr/>
                  <p:nvPr/>
                </p:nvPicPr>
                <p:blipFill>
                  <a:blip r:embed="rId2"/>
                  <a:stretch/>
                </p:blipFill>
                <p:spPr>
                  <a:xfrm>
                    <a:off x="609480" y="2590920"/>
                    <a:ext cx="4572000" cy="3809880"/>
                  </a:xfrm>
                  <a:prstGeom prst="rect">
                    <a:avLst/>
                  </a:prstGeom>
                  <a:noFill/>
                  <a:ln w="0">
                    <a:noFill/>
                  </a:ln>
                </p:spPr>
              </p:pic>
            </p:oleObj>
          </a:graphicData>
        </a:graphic>
      </p:graphicFrame>
      <p:sp>
        <p:nvSpPr>
          <p:cNvPr id="171" name=""/>
          <p:cNvSpPr/>
          <p:nvPr/>
        </p:nvSpPr>
        <p:spPr>
          <a:xfrm>
            <a:off x="1143000" y="4724280"/>
            <a:ext cx="114300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 name=""/>
          <p:cNvSpPr/>
          <p:nvPr/>
        </p:nvSpPr>
        <p:spPr>
          <a:xfrm>
            <a:off x="3505320" y="4191120"/>
            <a:ext cx="152388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flipV="1">
            <a:off x="2286000" y="4190760"/>
            <a:ext cx="1219320" cy="53316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1828800" y="6095880"/>
            <a:ext cx="2209680" cy="3074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Market           Collar  </a:t>
            </a:r>
            <a:endParaRPr b="0" lang="en-US" sz="1400" strike="noStrike" u="none">
              <a:solidFill>
                <a:srgbClr val="000000"/>
              </a:solidFill>
              <a:effectLst/>
              <a:uFillTx/>
              <a:latin typeface="Times New Roman"/>
            </a:endParaRPr>
          </a:p>
        </p:txBody>
      </p:sp>
      <p:sp>
        <p:nvSpPr>
          <p:cNvPr id="175" name=""/>
          <p:cNvSpPr/>
          <p:nvPr/>
        </p:nvSpPr>
        <p:spPr>
          <a:xfrm>
            <a:off x="1905120" y="6248520"/>
            <a:ext cx="304560" cy="0"/>
          </a:xfrm>
          <a:prstGeom prst="line">
            <a:avLst/>
          </a:prstGeom>
          <a:ln w="3816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a:off x="2971800" y="6248520"/>
            <a:ext cx="3049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 name=""/>
          <p:cNvSpPr/>
          <p:nvPr/>
        </p:nvSpPr>
        <p:spPr>
          <a:xfrm>
            <a:off x="2819520" y="3505320"/>
            <a:ext cx="13716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Enron pays LSE</a:t>
            </a:r>
            <a:endParaRPr b="0" lang="en-US" sz="1200" strike="noStrike" u="none">
              <a:solidFill>
                <a:srgbClr val="000000"/>
              </a:solidFill>
              <a:effectLst/>
              <a:uFillTx/>
              <a:latin typeface="Times New Roman"/>
            </a:endParaRPr>
          </a:p>
        </p:txBody>
      </p:sp>
      <p:sp>
        <p:nvSpPr>
          <p:cNvPr id="178" name=""/>
          <p:cNvSpPr/>
          <p:nvPr/>
        </p:nvSpPr>
        <p:spPr>
          <a:xfrm>
            <a:off x="1447920" y="5181480"/>
            <a:ext cx="13716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LSE  pays Enron</a:t>
            </a:r>
            <a:endParaRPr b="0" lang="en-US" sz="1200" strike="noStrike" u="none">
              <a:solidFill>
                <a:srgbClr val="000000"/>
              </a:solidFill>
              <a:effectLst/>
              <a:uFillTx/>
              <a:latin typeface="Times New Roman"/>
            </a:endParaRPr>
          </a:p>
        </p:txBody>
      </p:sp>
      <p:sp>
        <p:nvSpPr>
          <p:cNvPr id="179" name=""/>
          <p:cNvSpPr/>
          <p:nvPr/>
        </p:nvSpPr>
        <p:spPr>
          <a:xfrm>
            <a:off x="2819520" y="4876920"/>
            <a:ext cx="23508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LSE  pays Market Price</a:t>
            </a:r>
            <a:endParaRPr b="0" lang="en-US" sz="1200" strike="noStrike" u="none">
              <a:solidFill>
                <a:srgbClr val="000000"/>
              </a:solidFill>
              <a:effectLst/>
              <a:uFillTx/>
              <a:latin typeface="Times New Roman"/>
            </a:endParaRPr>
          </a:p>
        </p:txBody>
      </p:sp>
      <p:sp>
        <p:nvSpPr>
          <p:cNvPr id="180" name=""/>
          <p:cNvSpPr/>
          <p:nvPr/>
        </p:nvSpPr>
        <p:spPr>
          <a:xfrm flipH="1" flipV="1">
            <a:off x="1447920" y="4800600"/>
            <a:ext cx="45720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 name=""/>
          <p:cNvSpPr/>
          <p:nvPr/>
        </p:nvSpPr>
        <p:spPr>
          <a:xfrm flipH="1" flipV="1">
            <a:off x="3048120" y="4419720"/>
            <a:ext cx="45720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 name=""/>
          <p:cNvSpPr/>
          <p:nvPr/>
        </p:nvSpPr>
        <p:spPr>
          <a:xfrm>
            <a:off x="3809880" y="3733920"/>
            <a:ext cx="838440" cy="304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aphicFrame>
        <p:nvGraphicFramePr>
          <p:cNvPr id="183" name=""/>
          <p:cNvGraphicFramePr/>
          <p:nvPr/>
        </p:nvGraphicFramePr>
        <p:xfrm>
          <a:off x="5486400" y="2895480"/>
          <a:ext cx="3276720" cy="2900520"/>
        </p:xfrm>
        <a:graphic>
          <a:graphicData uri="http://schemas.openxmlformats.org/drawingml/2006/table">
            <a:tbl>
              <a:tblPr/>
              <a:tblGrid>
                <a:gridCol w="1752480"/>
                <a:gridCol w="304920"/>
                <a:gridCol w="304920"/>
                <a:gridCol w="304560"/>
                <a:gridCol w="304920"/>
                <a:gridCol w="304920"/>
              </a:tblGrid>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Market View</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gridSpan="5">
                  <a:txBody>
                    <a:bodyPr lIns="90000" rIns="90000" tIns="46800" bIns="46800" anchor="t">
                      <a:no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Inferior    Superior</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Very Bullish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Bullish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3333cc"/>
                    </a:solidFill>
                  </a:tcPr>
                </a:tc>
              </a:tr>
              <a:tr h="4384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Neutral</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0080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0080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0080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Bearish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344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Very Bearish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30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Volatile</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84" name=""/>
          <p:cNvSpPr/>
          <p:nvPr/>
        </p:nvSpPr>
        <p:spPr>
          <a:xfrm>
            <a:off x="304920" y="1752480"/>
            <a:ext cx="8610480" cy="1096200"/>
          </a:xfrm>
          <a:prstGeom prst="rect">
            <a:avLst/>
          </a:prstGeom>
          <a:noFill/>
          <a:ln w="0">
            <a:noFill/>
          </a:ln>
        </p:spPr>
        <p:style>
          <a:lnRef idx="0"/>
          <a:fillRef idx="0"/>
          <a:effectRef idx="0"/>
          <a:fontRef idx="minor"/>
        </p:style>
        <p:txBody>
          <a:bodyPr lIns="90000" rIns="90000" tIns="46800" bIns="46800" anchor="t">
            <a:spAutoFit/>
          </a:bodyPr>
          <a:p>
            <a:pPr>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Understand Available Instruments (cont.)-- </a:t>
            </a:r>
            <a:r>
              <a:rPr b="1" lang="en-US" sz="2000" strike="noStrike" u="none">
                <a:solidFill>
                  <a:srgbClr val="3333cc"/>
                </a:solidFill>
                <a:effectLst/>
                <a:uFillTx/>
                <a:latin typeface="Arial"/>
              </a:rPr>
              <a:t>COLLAR</a:t>
            </a:r>
            <a:endParaRPr b="0" lang="en-US" sz="2000" strike="noStrike" u="none">
              <a:solidFill>
                <a:srgbClr val="000000"/>
              </a:solidFill>
              <a:effectLst/>
              <a:uFillTx/>
              <a:latin typeface="Times New Roman"/>
            </a:endParaRPr>
          </a:p>
          <a:p>
            <a:pPr lvl="2" marL="914400">
              <a:lnSpc>
                <a:spcPct val="100000"/>
              </a:lnSpc>
              <a:spcBef>
                <a:spcPts val="451"/>
              </a:spcBef>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3300"/>
                </a:solidFill>
                <a:effectLst/>
                <a:uFillTx/>
                <a:latin typeface="Times New Roman"/>
              </a:rPr>
              <a:t>	</a:t>
            </a:r>
            <a:r>
              <a:rPr b="1" lang="en-US" sz="1800" strike="noStrike" u="sng">
                <a:solidFill>
                  <a:srgbClr val="000000"/>
                </a:solidFill>
                <a:effectLst/>
                <a:uFillTx/>
                <a:latin typeface="Times New Roman"/>
              </a:rPr>
              <a:t>Hedge Payout</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sng">
                <a:solidFill>
                  <a:srgbClr val="000000"/>
                </a:solidFill>
                <a:effectLst/>
                <a:uFillTx/>
                <a:latin typeface="Times New Roman"/>
              </a:rPr>
              <a:t>Hedge Performance</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5" name=""/>
          <p:cNvSpPr/>
          <p:nvPr/>
        </p:nvSpPr>
        <p:spPr>
          <a:xfrm>
            <a:off x="1905120" y="152280"/>
            <a:ext cx="5105160" cy="1219320"/>
          </a:xfrm>
          <a:prstGeom prst="ellipse">
            <a:avLst/>
          </a:prstGeom>
          <a:blipFill rotWithShape="0">
            <a:blip r:embed="rId1"/>
            <a:srcRect/>
            <a:tile tx="0" ty="0" sx="100000" sy="100000" algn="ctr"/>
          </a:blip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6" name="PlaceHolder 1"/>
          <p:cNvSpPr>
            <a:spLocks noGrp="1"/>
          </p:cNvSpPr>
          <p:nvPr>
            <p:ph/>
          </p:nvPr>
        </p:nvSpPr>
        <p:spPr>
          <a:xfrm>
            <a:off x="609480" y="2106360"/>
            <a:ext cx="7848720" cy="3740040"/>
          </a:xfrm>
          <a:prstGeom prst="rect">
            <a:avLst/>
          </a:prstGeom>
          <a:noFill/>
          <a:ln w="0">
            <a:noFill/>
          </a:ln>
        </p:spPr>
        <p:txBody>
          <a:bodyPr lIns="90000" rIns="90000" tIns="46800" bIns="46800" anchor="t">
            <a:normAutofit/>
          </a:bodyPr>
          <a:p>
            <a:pPr marL="343080" indent="-343080" algn="just">
              <a:lnSpc>
                <a:spcPct val="90000"/>
              </a:lnSpc>
              <a:spcBef>
                <a:spcPts val="1125"/>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Times New Roman"/>
                <a:ea typeface="Times New Roman"/>
              </a:rPr>
              <a:t>Description</a:t>
            </a:r>
            <a:r>
              <a:rPr b="0" lang="en-US" sz="1800" strike="noStrike" u="none">
                <a:solidFill>
                  <a:srgbClr val="000000"/>
                </a:solidFill>
                <a:effectLst/>
                <a:uFillTx/>
                <a:latin typeface="Times New Roman"/>
                <a:ea typeface="Times New Roman"/>
              </a:rPr>
              <a:t>: A Participating swap gives complete protection at a predetermined price as well as the opportunity to participate in a percentage of any beneficial move in the energy price. </a:t>
            </a:r>
            <a:endParaRPr b="0" lang="en-US" sz="1800" strike="noStrike" u="none">
              <a:solidFill>
                <a:srgbClr val="000000"/>
              </a:solidFill>
              <a:effectLst/>
              <a:uFillTx/>
              <a:latin typeface="Times New Roman"/>
            </a:endParaRPr>
          </a:p>
          <a:p>
            <a:pPr marL="343080" indent="0" algn="just">
              <a:lnSpc>
                <a:spcPct val="90000"/>
              </a:lnSpc>
              <a:spcBef>
                <a:spcPts val="11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90000"/>
              </a:lnSpc>
              <a:spcBef>
                <a:spcPts val="1125"/>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Times New Roman"/>
                <a:ea typeface="Times New Roman"/>
              </a:rPr>
              <a:t>Example</a:t>
            </a:r>
            <a:r>
              <a:rPr b="0" lang="en-US" sz="1800" strike="noStrike" u="none">
                <a:solidFill>
                  <a:srgbClr val="000000"/>
                </a:solidFill>
                <a:effectLst/>
                <a:uFillTx/>
                <a:latin typeface="Times New Roman"/>
                <a:ea typeface="Times New Roman"/>
              </a:rPr>
              <a:t>:  A Load Serving Entity (LSE) pays the day ahead or real time prices, but would like to ensure a maximum energy cost, as well as be able to take advantage of the market when prices are low.  Since the LSE does not desire to spend premium to hedge (i.e. buy a call), they enter into a 50% participating swap for May – Oct, 5X16.  The participating swap strike will be higher than the regular swap price, but any price settlements below the strike will benefit the LSE (by 50%).  The 50% participating swap is structured by wrapping a call option for half of the volumes with a swap for the other half of the volumes.  The increased swap price finances the call premium.  </a:t>
            </a:r>
            <a:endParaRPr b="0" lang="en-US" sz="1800" strike="noStrike" u="none">
              <a:solidFill>
                <a:srgbClr val="000000"/>
              </a:solidFill>
              <a:effectLst/>
              <a:uFillTx/>
              <a:latin typeface="Times New Roman"/>
            </a:endParaRPr>
          </a:p>
          <a:p>
            <a:pPr marL="343080" indent="0" algn="just">
              <a:lnSpc>
                <a:spcPct val="90000"/>
              </a:lnSpc>
              <a:spcBef>
                <a:spcPts val="11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87" name="PlaceHolder 2"/>
          <p:cNvSpPr>
            <a:spLocks noGrp="1"/>
          </p:cNvSpPr>
          <p:nvPr>
            <p:ph type="title"/>
          </p:nvPr>
        </p:nvSpPr>
        <p:spPr>
          <a:xfrm>
            <a:off x="685800" y="0"/>
            <a:ext cx="7772400" cy="13716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ea typeface="Times New Roman"/>
              </a:rPr>
              <a:t>Participating Swap</a:t>
            </a:r>
            <a:endParaRPr b="1"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8" name=""/>
          <p:cNvSpPr/>
          <p:nvPr/>
        </p:nvSpPr>
        <p:spPr>
          <a:xfrm>
            <a:off x="1905120" y="152280"/>
            <a:ext cx="5105160" cy="1219320"/>
          </a:xfrm>
          <a:prstGeom prst="ellipse">
            <a:avLst/>
          </a:prstGeom>
          <a:blipFill rotWithShape="0">
            <a:blip r:embed="rId1"/>
            <a:srcRect/>
            <a:tile tx="0" ty="0" sx="100000" sy="100000" algn="ctr"/>
          </a:blip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9" name="PlaceHolder 1"/>
          <p:cNvSpPr>
            <a:spLocks noGrp="1"/>
          </p:cNvSpPr>
          <p:nvPr>
            <p:ph/>
          </p:nvPr>
        </p:nvSpPr>
        <p:spPr>
          <a:xfrm>
            <a:off x="-360" y="1828800"/>
            <a:ext cx="3809880" cy="4495680"/>
          </a:xfrm>
          <a:prstGeom prst="rect">
            <a:avLst/>
          </a:prstGeom>
          <a:noFill/>
          <a:ln w="0">
            <a:noFill/>
          </a:ln>
        </p:spPr>
        <p:txBody>
          <a:bodyPr lIns="91440" rIns="91440" tIns="45720" bIns="45720" anchor="t">
            <a:normAutofit/>
          </a:bodyPr>
          <a:p>
            <a:pPr marL="343080" indent="-343080">
              <a:spcBef>
                <a:spcPts val="1063"/>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sng">
                <a:solidFill>
                  <a:srgbClr val="000000"/>
                </a:solidFill>
                <a:effectLst/>
                <a:uFillTx/>
                <a:latin typeface="Times New Roman"/>
                <a:ea typeface="Times New Roman"/>
              </a:rPr>
              <a:t>Characteristics</a:t>
            </a:r>
            <a:r>
              <a:rPr b="1" lang="en-US" sz="1700" strike="noStrike" u="none">
                <a:solidFill>
                  <a:srgbClr val="000000"/>
                </a:solidFill>
                <a:effectLst/>
                <a:uFillTx/>
                <a:latin typeface="Times New Roman"/>
                <a:ea typeface="Times New Roman"/>
              </a:rPr>
              <a:t>:</a:t>
            </a:r>
            <a:endParaRPr b="0" lang="en-US" sz="1700" strike="noStrike" u="none">
              <a:solidFill>
                <a:srgbClr val="000000"/>
              </a:solidFill>
              <a:effectLst/>
              <a:uFillTx/>
              <a:latin typeface="Times New Roman"/>
            </a:endParaRPr>
          </a:p>
          <a:p>
            <a:pPr lvl="1" marL="743040" indent="-285840">
              <a:spcBef>
                <a:spcPts val="100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ea typeface="Times New Roman"/>
              </a:rPr>
              <a:t>No upfront fee</a:t>
            </a:r>
            <a:endParaRPr b="0" lang="en-US" sz="1600" strike="noStrike" u="none">
              <a:solidFill>
                <a:srgbClr val="000000"/>
              </a:solidFill>
              <a:effectLst/>
              <a:uFillTx/>
              <a:latin typeface="Times New Roman"/>
            </a:endParaRPr>
          </a:p>
          <a:p>
            <a:pPr lvl="1" marL="743040" indent="-285840">
              <a:spcBef>
                <a:spcPts val="100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ea typeface="Times New Roman"/>
              </a:rPr>
              <a:t>Provides 100% protection at the strike price.</a:t>
            </a:r>
            <a:endParaRPr b="0" lang="en-US" sz="1600" strike="noStrike" u="none">
              <a:solidFill>
                <a:srgbClr val="000000"/>
              </a:solidFill>
              <a:effectLst/>
              <a:uFillTx/>
              <a:latin typeface="Times New Roman"/>
            </a:endParaRPr>
          </a:p>
          <a:p>
            <a:pPr lvl="1" marL="743040" indent="-285840">
              <a:spcBef>
                <a:spcPts val="100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ea typeface="Times New Roman"/>
              </a:rPr>
              <a:t>Guarantees worst-case scenario but still maintains ability to participate in a favorable price move.</a:t>
            </a:r>
            <a:endParaRPr b="0" lang="en-US" sz="1600" strike="noStrike" u="none">
              <a:solidFill>
                <a:srgbClr val="000000"/>
              </a:solidFill>
              <a:effectLst/>
              <a:uFillTx/>
              <a:latin typeface="Times New Roman"/>
            </a:endParaRPr>
          </a:p>
          <a:p>
            <a:pPr lvl="1" marL="743040" indent="-285840">
              <a:spcBef>
                <a:spcPts val="100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ea typeface="Times New Roman"/>
              </a:rPr>
              <a:t>Customize percent participation by adjusting strike price</a:t>
            </a:r>
            <a:endParaRPr b="0" lang="en-US" sz="1600" strike="noStrike" u="none">
              <a:solidFill>
                <a:srgbClr val="000000"/>
              </a:solidFill>
              <a:effectLst/>
              <a:uFillTx/>
              <a:latin typeface="Times New Roman"/>
            </a:endParaRPr>
          </a:p>
          <a:p>
            <a:pPr lvl="1" marL="743040" indent="-285840">
              <a:spcBef>
                <a:spcPts val="100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ea typeface="Times New Roman"/>
              </a:rPr>
              <a:t>Price is higher than regular swap price </a:t>
            </a:r>
            <a:endParaRPr b="0" lang="en-US" sz="1600" strike="noStrike" u="none">
              <a:solidFill>
                <a:srgbClr val="000000"/>
              </a:solidFill>
              <a:effectLst/>
              <a:uFillTx/>
              <a:latin typeface="Times New Roman"/>
            </a:endParaRPr>
          </a:p>
          <a:p>
            <a:pPr lvl="1" marL="743040" indent="0">
              <a:spcBef>
                <a:spcPts val="10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graphicFrame>
        <p:nvGraphicFramePr>
          <p:cNvPr id="190" name=""/>
          <p:cNvGraphicFramePr/>
          <p:nvPr/>
        </p:nvGraphicFramePr>
        <p:xfrm>
          <a:off x="3886200" y="2517840"/>
          <a:ext cx="4792680" cy="2663640"/>
        </p:xfrm>
        <a:graphic>
          <a:graphicData uri="http://schemas.openxmlformats.org/presentationml/2006/ole">
            <p:oleObj progId="Excel.Sheet.12" r:id="rId2" spid="">
              <p:embed/>
              <p:pic>
                <p:nvPicPr>
                  <p:cNvPr id="191" name="" descr=""/>
                  <p:cNvPicPr/>
                  <p:nvPr/>
                </p:nvPicPr>
                <p:blipFill>
                  <a:blip r:embed="rId3"/>
                  <a:stretch/>
                </p:blipFill>
                <p:spPr>
                  <a:xfrm>
                    <a:off x="3886200" y="2517840"/>
                    <a:ext cx="4792680" cy="2663640"/>
                  </a:xfrm>
                  <a:prstGeom prst="rect">
                    <a:avLst/>
                  </a:prstGeom>
                  <a:noFill/>
                  <a:ln w="0">
                    <a:noFill/>
                  </a:ln>
                </p:spPr>
              </p:pic>
            </p:oleObj>
          </a:graphicData>
        </a:graphic>
      </p:graphicFrame>
      <p:sp>
        <p:nvSpPr>
          <p:cNvPr id="192" name=""/>
          <p:cNvSpPr/>
          <p:nvPr/>
        </p:nvSpPr>
        <p:spPr>
          <a:xfrm>
            <a:off x="4800600" y="4575240"/>
            <a:ext cx="3314880" cy="3074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ff"/>
                </a:solidFill>
                <a:effectLst/>
                <a:uFillTx/>
                <a:latin typeface="Times New Roman"/>
              </a:rPr>
              <a:t> </a:t>
            </a:r>
            <a:r>
              <a:rPr b="1" lang="en-US" sz="1400" strike="noStrike" u="none">
                <a:solidFill>
                  <a:srgbClr val="000000"/>
                </a:solidFill>
                <a:effectLst/>
                <a:uFillTx/>
                <a:latin typeface="Times New Roman"/>
              </a:rPr>
              <a:t>Market        50% Participating  </a:t>
            </a:r>
            <a:endParaRPr b="0" lang="en-US" sz="1400" strike="noStrike" u="none">
              <a:solidFill>
                <a:srgbClr val="000000"/>
              </a:solidFill>
              <a:effectLst/>
              <a:uFillTx/>
              <a:latin typeface="Times New Roman"/>
            </a:endParaRPr>
          </a:p>
        </p:txBody>
      </p:sp>
      <p:sp>
        <p:nvSpPr>
          <p:cNvPr id="193" name=""/>
          <p:cNvSpPr/>
          <p:nvPr/>
        </p:nvSpPr>
        <p:spPr>
          <a:xfrm>
            <a:off x="6858000" y="4003560"/>
            <a:ext cx="1397160" cy="276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Enron pays LIPA</a:t>
            </a:r>
            <a:endParaRPr b="0" lang="en-US" sz="1200" strike="noStrike" u="none">
              <a:solidFill>
                <a:srgbClr val="000000"/>
              </a:solidFill>
              <a:effectLst/>
              <a:uFillTx/>
              <a:latin typeface="Times New Roman"/>
            </a:endParaRPr>
          </a:p>
        </p:txBody>
      </p:sp>
      <p:sp>
        <p:nvSpPr>
          <p:cNvPr id="194" name=""/>
          <p:cNvSpPr/>
          <p:nvPr/>
        </p:nvSpPr>
        <p:spPr>
          <a:xfrm>
            <a:off x="4457880" y="3089160"/>
            <a:ext cx="278100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LSE pays Enron (effectively shares in 50% of benefit below strike)</a:t>
            </a:r>
            <a:endParaRPr b="0" lang="en-US" sz="1200" strike="noStrike" u="none">
              <a:solidFill>
                <a:srgbClr val="000000"/>
              </a:solidFill>
              <a:effectLst/>
              <a:uFillTx/>
              <a:latin typeface="Times New Roman"/>
            </a:endParaRPr>
          </a:p>
        </p:txBody>
      </p:sp>
      <p:sp>
        <p:nvSpPr>
          <p:cNvPr id="195" name=""/>
          <p:cNvSpPr/>
          <p:nvPr/>
        </p:nvSpPr>
        <p:spPr>
          <a:xfrm flipV="1">
            <a:off x="7886880" y="3432240"/>
            <a:ext cx="1440" cy="5601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 name=""/>
          <p:cNvSpPr/>
          <p:nvPr/>
        </p:nvSpPr>
        <p:spPr>
          <a:xfrm flipH="1">
            <a:off x="4800600" y="3546360"/>
            <a:ext cx="76320" cy="600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 name=""/>
          <p:cNvSpPr/>
          <p:nvPr/>
        </p:nvSpPr>
        <p:spPr>
          <a:xfrm>
            <a:off x="6553080" y="3733920"/>
            <a:ext cx="1981440" cy="0"/>
          </a:xfrm>
          <a:prstGeom prst="line">
            <a:avLst/>
          </a:prstGeom>
          <a:ln w="38160">
            <a:solidFill>
              <a:srgbClr val="ff33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flipV="1">
            <a:off x="4419720" y="3733920"/>
            <a:ext cx="2133360" cy="304560"/>
          </a:xfrm>
          <a:prstGeom prst="line">
            <a:avLst/>
          </a:prstGeom>
          <a:ln w="38160">
            <a:solidFill>
              <a:srgbClr val="ff33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 name="PlaceHolder 2"/>
          <p:cNvSpPr>
            <a:spLocks noGrp="1"/>
          </p:cNvSpPr>
          <p:nvPr>
            <p:ph type="title"/>
          </p:nvPr>
        </p:nvSpPr>
        <p:spPr>
          <a:xfrm>
            <a:off x="685800" y="0"/>
            <a:ext cx="7772400" cy="13716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ea typeface="Times New Roman"/>
              </a:rPr>
              <a:t>Participating Swap</a:t>
            </a:r>
            <a:endParaRPr b="1"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0" name="PlaceHolder 1"/>
          <p:cNvSpPr>
            <a:spLocks noGrp="1"/>
          </p:cNvSpPr>
          <p:nvPr>
            <p:ph type="title"/>
          </p:nvPr>
        </p:nvSpPr>
        <p:spPr>
          <a:xfrm>
            <a:off x="685800" y="30456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Developing a Risk Management Program</a:t>
            </a:r>
            <a:endParaRPr b="1" lang="en-US" sz="2800" strike="noStrike" u="none">
              <a:solidFill>
                <a:srgbClr val="000000"/>
              </a:solidFill>
              <a:effectLst/>
              <a:uFillTx/>
              <a:latin typeface="Times New Roman"/>
            </a:endParaRPr>
          </a:p>
        </p:txBody>
      </p:sp>
      <p:graphicFrame>
        <p:nvGraphicFramePr>
          <p:cNvPr id="201" name=""/>
          <p:cNvGraphicFramePr/>
          <p:nvPr/>
        </p:nvGraphicFramePr>
        <p:xfrm>
          <a:off x="609480" y="2590920"/>
          <a:ext cx="4572000" cy="3809880"/>
        </p:xfrm>
        <a:graphic>
          <a:graphicData uri="http://schemas.openxmlformats.org/presentationml/2006/ole">
            <p:oleObj progId="Excel.Sheet.12" r:id="rId1" spid="">
              <p:embed/>
              <p:pic>
                <p:nvPicPr>
                  <p:cNvPr id="202" name="" descr=""/>
                  <p:cNvPicPr/>
                  <p:nvPr/>
                </p:nvPicPr>
                <p:blipFill>
                  <a:blip r:embed="rId2"/>
                  <a:stretch/>
                </p:blipFill>
                <p:spPr>
                  <a:xfrm>
                    <a:off x="609480" y="2590920"/>
                    <a:ext cx="4572000" cy="3809880"/>
                  </a:xfrm>
                  <a:prstGeom prst="rect">
                    <a:avLst/>
                  </a:prstGeom>
                  <a:noFill/>
                  <a:ln w="0">
                    <a:noFill/>
                  </a:ln>
                </p:spPr>
              </p:pic>
            </p:oleObj>
          </a:graphicData>
        </a:graphic>
      </p:graphicFrame>
      <p:sp>
        <p:nvSpPr>
          <p:cNvPr id="203" name=""/>
          <p:cNvSpPr/>
          <p:nvPr/>
        </p:nvSpPr>
        <p:spPr>
          <a:xfrm>
            <a:off x="2819520" y="4495680"/>
            <a:ext cx="220968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flipH="1">
            <a:off x="1142640" y="4495680"/>
            <a:ext cx="1676520" cy="38124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 name=""/>
          <p:cNvSpPr/>
          <p:nvPr/>
        </p:nvSpPr>
        <p:spPr>
          <a:xfrm>
            <a:off x="1447920" y="5943600"/>
            <a:ext cx="3124080" cy="3074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Market           50% Participating  </a:t>
            </a:r>
            <a:endParaRPr b="0" lang="en-US" sz="1400" strike="noStrike" u="none">
              <a:solidFill>
                <a:srgbClr val="000000"/>
              </a:solidFill>
              <a:effectLst/>
              <a:uFillTx/>
              <a:latin typeface="Times New Roman"/>
            </a:endParaRPr>
          </a:p>
        </p:txBody>
      </p:sp>
      <p:sp>
        <p:nvSpPr>
          <p:cNvPr id="206" name=""/>
          <p:cNvSpPr/>
          <p:nvPr/>
        </p:nvSpPr>
        <p:spPr>
          <a:xfrm>
            <a:off x="1523880" y="6095880"/>
            <a:ext cx="304920" cy="0"/>
          </a:xfrm>
          <a:prstGeom prst="line">
            <a:avLst/>
          </a:prstGeom>
          <a:ln w="3816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2590920" y="6095880"/>
            <a:ext cx="30456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3581280" y="4952880"/>
            <a:ext cx="139536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Enron pays LSE</a:t>
            </a:r>
            <a:endParaRPr b="0" lang="en-US" sz="1200" strike="noStrike" u="none">
              <a:solidFill>
                <a:srgbClr val="000000"/>
              </a:solidFill>
              <a:effectLst/>
              <a:uFillTx/>
              <a:latin typeface="Times New Roman"/>
            </a:endParaRPr>
          </a:p>
        </p:txBody>
      </p:sp>
      <p:sp>
        <p:nvSpPr>
          <p:cNvPr id="209" name=""/>
          <p:cNvSpPr/>
          <p:nvPr/>
        </p:nvSpPr>
        <p:spPr>
          <a:xfrm>
            <a:off x="1219320" y="3505320"/>
            <a:ext cx="259056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LSE  pays Enron  (effectively shares in 50% of benefit below strike)</a:t>
            </a:r>
            <a:endParaRPr b="0" lang="en-US" sz="1200" strike="noStrike" u="none">
              <a:solidFill>
                <a:srgbClr val="000000"/>
              </a:solidFill>
              <a:effectLst/>
              <a:uFillTx/>
              <a:latin typeface="Times New Roman"/>
            </a:endParaRPr>
          </a:p>
        </p:txBody>
      </p:sp>
      <p:sp>
        <p:nvSpPr>
          <p:cNvPr id="210" name=""/>
          <p:cNvSpPr/>
          <p:nvPr/>
        </p:nvSpPr>
        <p:spPr>
          <a:xfrm>
            <a:off x="1676520" y="4038480"/>
            <a:ext cx="152280" cy="8384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 name=""/>
          <p:cNvSpPr/>
          <p:nvPr/>
        </p:nvSpPr>
        <p:spPr>
          <a:xfrm flipV="1">
            <a:off x="4267080" y="4267080"/>
            <a:ext cx="0" cy="5335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aphicFrame>
        <p:nvGraphicFramePr>
          <p:cNvPr id="212" name=""/>
          <p:cNvGraphicFramePr/>
          <p:nvPr/>
        </p:nvGraphicFramePr>
        <p:xfrm>
          <a:off x="5486400" y="2895480"/>
          <a:ext cx="3200400" cy="2900520"/>
        </p:xfrm>
        <a:graphic>
          <a:graphicData uri="http://schemas.openxmlformats.org/drawingml/2006/table">
            <a:tbl>
              <a:tblPr/>
              <a:tblGrid>
                <a:gridCol w="1676520"/>
                <a:gridCol w="304560"/>
                <a:gridCol w="300240"/>
                <a:gridCol w="309600"/>
                <a:gridCol w="304560"/>
                <a:gridCol w="304920"/>
              </a:tblGrid>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Market View</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gridSpan="5">
                  <a:txBody>
                    <a:bodyPr lIns="90000" rIns="90000" tIns="46800" bIns="46800" anchor="t">
                      <a:no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Inferior      Superior</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Very Bullish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Bullish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84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Neutral</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0080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0080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Bearish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344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Very Bearish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30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Volatile</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213" name=""/>
          <p:cNvSpPr/>
          <p:nvPr/>
        </p:nvSpPr>
        <p:spPr>
          <a:xfrm>
            <a:off x="304920" y="1752480"/>
            <a:ext cx="8610480" cy="1096200"/>
          </a:xfrm>
          <a:prstGeom prst="rect">
            <a:avLst/>
          </a:prstGeom>
          <a:noFill/>
          <a:ln w="0">
            <a:noFill/>
          </a:ln>
        </p:spPr>
        <p:style>
          <a:lnRef idx="0"/>
          <a:fillRef idx="0"/>
          <a:effectRef idx="0"/>
          <a:fontRef idx="minor"/>
        </p:style>
        <p:txBody>
          <a:bodyPr lIns="90000" rIns="90000" tIns="46800" bIns="46800" anchor="t">
            <a:spAutoFit/>
          </a:bodyPr>
          <a:p>
            <a:pPr>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Understand Available Instruments (cont.)– </a:t>
            </a:r>
            <a:r>
              <a:rPr b="1" lang="en-US" sz="2000" strike="noStrike" u="none">
                <a:solidFill>
                  <a:srgbClr val="3333cc"/>
                </a:solidFill>
                <a:effectLst/>
                <a:uFillTx/>
                <a:latin typeface="Arial"/>
              </a:rPr>
              <a:t>50% PART SWAP</a:t>
            </a:r>
            <a:endParaRPr b="0" lang="en-US" sz="2000" strike="noStrike" u="none">
              <a:solidFill>
                <a:srgbClr val="000000"/>
              </a:solidFill>
              <a:effectLst/>
              <a:uFillTx/>
              <a:latin typeface="Times New Roman"/>
            </a:endParaRPr>
          </a:p>
          <a:p>
            <a:pPr lvl="2" marL="914400">
              <a:lnSpc>
                <a:spcPct val="100000"/>
              </a:lnSpc>
              <a:spcBef>
                <a:spcPts val="451"/>
              </a:spcBef>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3300"/>
                </a:solidFill>
                <a:effectLst/>
                <a:uFillTx/>
                <a:latin typeface="Times New Roman"/>
              </a:rPr>
              <a:t>	</a:t>
            </a:r>
            <a:r>
              <a:rPr b="1" lang="en-US" sz="1800" strike="noStrike" u="sng">
                <a:solidFill>
                  <a:srgbClr val="000000"/>
                </a:solidFill>
                <a:effectLst/>
                <a:uFillTx/>
                <a:latin typeface="Times New Roman"/>
              </a:rPr>
              <a:t>Hedge Payout</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sng">
                <a:solidFill>
                  <a:srgbClr val="000000"/>
                </a:solidFill>
                <a:effectLst/>
                <a:uFillTx/>
                <a:latin typeface="Times New Roman"/>
              </a:rPr>
              <a:t>Hedge Performance</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4"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Developing a Risk Management Program</a:t>
            </a:r>
            <a:endParaRPr b="1" lang="en-US" sz="2800" strike="noStrike" u="none">
              <a:solidFill>
                <a:srgbClr val="000000"/>
              </a:solidFill>
              <a:effectLst/>
              <a:uFillTx/>
              <a:latin typeface="Times New Roman"/>
            </a:endParaRPr>
          </a:p>
        </p:txBody>
      </p:sp>
      <p:sp>
        <p:nvSpPr>
          <p:cNvPr id="215" name="PlaceHolder 2"/>
          <p:cNvSpPr>
            <a:spLocks noGrp="1"/>
          </p:cNvSpPr>
          <p:nvPr>
            <p:ph/>
          </p:nvPr>
        </p:nvSpPr>
        <p:spPr>
          <a:xfrm>
            <a:off x="609120" y="1828440"/>
            <a:ext cx="4876920" cy="685800"/>
          </a:xfrm>
          <a:prstGeom prst="rect">
            <a:avLst/>
          </a:prstGeom>
          <a:noFill/>
          <a:ln w="0">
            <a:noFill/>
          </a:ln>
        </p:spPr>
        <p:txBody>
          <a:bodyPr lIns="90000" rIns="90000" tIns="46800" bIns="46800" anchor="t">
            <a:normAutofit/>
          </a:bodyPr>
          <a:p>
            <a:pPr marL="343080" indent="-343080">
              <a:spcBef>
                <a:spcPts val="601"/>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Match objectives to strategy</a:t>
            </a:r>
            <a:endParaRPr b="0" lang="en-US" sz="2400" strike="noStrike" u="none">
              <a:solidFill>
                <a:srgbClr val="000000"/>
              </a:solidFill>
              <a:effectLst/>
              <a:uFillTx/>
              <a:latin typeface="Times New Roman"/>
            </a:endParaRPr>
          </a:p>
        </p:txBody>
      </p:sp>
      <p:graphicFrame>
        <p:nvGraphicFramePr>
          <p:cNvPr id="216" name=""/>
          <p:cNvGraphicFramePr/>
          <p:nvPr/>
        </p:nvGraphicFramePr>
        <p:xfrm>
          <a:off x="990720" y="2590920"/>
          <a:ext cx="7315200" cy="3336840"/>
        </p:xfrm>
        <a:graphic>
          <a:graphicData uri="http://schemas.openxmlformats.org/drawingml/2006/table">
            <a:tbl>
              <a:tblPr/>
              <a:tblGrid>
                <a:gridCol w="3701880"/>
                <a:gridCol w="3613320"/>
              </a:tblGrid>
              <a:tr h="68004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Hedging Objective</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gradFill rotWithShape="0">
                      <a:gsLst>
                        <a:gs pos="0">
                          <a:srgbClr val="008000"/>
                        </a:gs>
                        <a:gs pos="100000">
                          <a:srgbClr val="003b00"/>
                        </a:gs>
                      </a:gsLst>
                      <a:lin ang="5400000"/>
                    </a:gra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Strategy</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gradFill rotWithShape="0">
                      <a:gsLst>
                        <a:gs pos="0">
                          <a:srgbClr val="008000"/>
                        </a:gs>
                        <a:gs pos="100000">
                          <a:srgbClr val="003b00"/>
                        </a:gs>
                      </a:gsLst>
                      <a:lin ang="5400000"/>
                    </a:gradFill>
                  </a:tcPr>
                </a:tc>
              </a:tr>
              <a:tr h="66132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Disaster Protection</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e9"/>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Buy Calls</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e9"/>
                    </a:solidFill>
                  </a:tcPr>
                </a:tc>
              </a:tr>
              <a:tr h="63756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Cash flow Smoothing</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e9"/>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Buy Collar</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e9"/>
                    </a:solidFill>
                  </a:tcPr>
                </a:tc>
              </a:tr>
              <a:tr h="70380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Hedge Gain Maximization</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e9"/>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Various Combinations of Derivatives</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e9"/>
                    </a:solidFill>
                  </a:tcPr>
                </a:tc>
              </a:tr>
              <a:tr h="65412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Strategic or Project Hedge</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e9"/>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Buy Long Term Swap</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e9"/>
                    </a:solidFill>
                  </a:tcPr>
                </a:tc>
              </a:tr>
            </a:tbl>
          </a:graphicData>
        </a:graphic>
      </p:graphicFrame>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7" name=""/>
          <p:cNvSpPr/>
          <p:nvPr/>
        </p:nvSpPr>
        <p:spPr>
          <a:xfrm>
            <a:off x="6670800" y="2666880"/>
            <a:ext cx="2473200" cy="2819520"/>
          </a:xfrm>
          <a:custGeom>
            <a:avLst/>
            <a:gdLst>
              <a:gd name="textAreaLeft" fmla="*/ 0 w 2473200"/>
              <a:gd name="textAreaRight" fmla="*/ 2473560 w 2473200"/>
              <a:gd name="textAreaTop" fmla="*/ 0 h 2819520"/>
              <a:gd name="textAreaBottom" fmla="*/ 2819880 h 281952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gradFill rotWithShape="0">
            <a:gsLst>
              <a:gs pos="0">
                <a:srgbClr val="66ccff"/>
              </a:gs>
              <a:gs pos="100000">
                <a:srgbClr val="3d7b9a"/>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8" name=""/>
          <p:cNvSpPr/>
          <p:nvPr/>
        </p:nvSpPr>
        <p:spPr>
          <a:xfrm>
            <a:off x="4876920" y="2666880"/>
            <a:ext cx="2590560" cy="2819520"/>
          </a:xfrm>
          <a:custGeom>
            <a:avLst/>
            <a:gdLst>
              <a:gd name="textAreaLeft" fmla="*/ 0 w 2590560"/>
              <a:gd name="textAreaRight" fmla="*/ 2590920 w 2590560"/>
              <a:gd name="textAreaTop" fmla="*/ 0 h 2819520"/>
              <a:gd name="textAreaBottom" fmla="*/ 2819880 h 281952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gradFill rotWithShape="0">
            <a:gsLst>
              <a:gs pos="0">
                <a:srgbClr val="ccccff"/>
              </a:gs>
              <a:gs pos="100000">
                <a:srgbClr val="ccec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9" name=""/>
          <p:cNvSpPr/>
          <p:nvPr/>
        </p:nvSpPr>
        <p:spPr>
          <a:xfrm>
            <a:off x="3238560" y="2666880"/>
            <a:ext cx="2628720" cy="2819520"/>
          </a:xfrm>
          <a:custGeom>
            <a:avLst/>
            <a:gdLst>
              <a:gd name="textAreaLeft" fmla="*/ 0 w 2628720"/>
              <a:gd name="textAreaRight" fmla="*/ 2629080 w 2628720"/>
              <a:gd name="textAreaTop" fmla="*/ 0 h 2819520"/>
              <a:gd name="textAreaBottom" fmla="*/ 2819880 h 281952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gradFill rotWithShape="0">
            <a:gsLst>
              <a:gs pos="0">
                <a:srgbClr val="99ccff"/>
              </a:gs>
              <a:gs pos="100000">
                <a:srgbClr val="6081a1"/>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0" name=""/>
          <p:cNvSpPr/>
          <p:nvPr/>
        </p:nvSpPr>
        <p:spPr>
          <a:xfrm>
            <a:off x="0" y="2666880"/>
            <a:ext cx="2492280" cy="2819520"/>
          </a:xfrm>
          <a:custGeom>
            <a:avLst/>
            <a:gdLst>
              <a:gd name="textAreaLeft" fmla="*/ 0 w 2492280"/>
              <a:gd name="textAreaRight" fmla="*/ 2492640 w 2492280"/>
              <a:gd name="textAreaTop" fmla="*/ 0 h 2819520"/>
              <a:gd name="textAreaBottom" fmla="*/ 2819880 h 281952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gradFill rotWithShape="0">
            <a:gsLst>
              <a:gs pos="0">
                <a:srgbClr val="79bcff"/>
              </a:gs>
              <a:gs pos="100000">
                <a:srgbClr val="67a1db"/>
              </a:gs>
            </a:gsLst>
            <a:lin ang="5400000"/>
          </a:grad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21" name=""/>
          <p:cNvSpPr/>
          <p:nvPr/>
        </p:nvSpPr>
        <p:spPr>
          <a:xfrm>
            <a:off x="1793880" y="2666880"/>
            <a:ext cx="2320920" cy="2819520"/>
          </a:xfrm>
          <a:custGeom>
            <a:avLst/>
            <a:gdLst>
              <a:gd name="textAreaLeft" fmla="*/ 0 w 2320920"/>
              <a:gd name="textAreaRight" fmla="*/ 2321280 w 2320920"/>
              <a:gd name="textAreaTop" fmla="*/ 0 h 2819520"/>
              <a:gd name="textAreaBottom" fmla="*/ 2819880 h 281952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gradFill rotWithShape="0">
            <a:gsLst>
              <a:gs pos="0">
                <a:srgbClr val="0099ff"/>
              </a:gs>
              <a:gs pos="100000">
                <a:srgbClr val="abdcfe"/>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a:off x="-609480" y="3048120"/>
            <a:ext cx="2971800" cy="2043720"/>
          </a:xfrm>
          <a:prstGeom prst="rect">
            <a:avLst/>
          </a:prstGeom>
          <a:noFill/>
          <a:ln w="0">
            <a:noFill/>
          </a:ln>
        </p:spPr>
        <p:style>
          <a:lnRef idx="0"/>
          <a:fillRef idx="0"/>
          <a:effectRef idx="0"/>
          <a:fontRef idx="minor"/>
        </p:style>
        <p:txBody>
          <a:bodyPr lIns="90000" rIns="90000" tIns="46800" bIns="46800" anchor="t">
            <a:spAutoFit/>
          </a:bodyPr>
          <a:p>
            <a:pPr marL="793800" indent="-793800">
              <a:spcBef>
                <a:spcPts val="1001"/>
              </a:spcBef>
              <a:tabLst>
                <a:tab algn="l" pos="0"/>
                <a:tab algn="l" pos="741240"/>
                <a:tab algn="l" pos="965160"/>
                <a:tab algn="l" pos="1084320"/>
                <a:tab algn="l" pos="1309680"/>
                <a:tab algn="l" pos="154764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1.  </a:t>
            </a:r>
            <a:r>
              <a:rPr b="1" lang="en-US" sz="1600" strike="noStrike" u="sng">
                <a:solidFill>
                  <a:srgbClr val="000000"/>
                </a:solidFill>
                <a:effectLst/>
                <a:uFillTx/>
                <a:latin typeface="Times New Roman"/>
              </a:rPr>
              <a:t>Blocks of energy</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Go long or short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“fringe” areas.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Swap coverage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based on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fixed quantity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throughout</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coverage period.</a:t>
            </a:r>
            <a:endParaRPr b="0" lang="en-US" sz="1600" strike="noStrike" u="none">
              <a:solidFill>
                <a:srgbClr val="000000"/>
              </a:solidFill>
              <a:effectLst/>
              <a:uFillTx/>
              <a:latin typeface="Times New Roman"/>
            </a:endParaRPr>
          </a:p>
        </p:txBody>
      </p:sp>
      <p:sp>
        <p:nvSpPr>
          <p:cNvPr id="223" name=""/>
          <p:cNvSpPr/>
          <p:nvPr/>
        </p:nvSpPr>
        <p:spPr>
          <a:xfrm>
            <a:off x="7010280" y="3048120"/>
            <a:ext cx="1905120" cy="131256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119160"/>
                <a:tab algn="l" pos="225360"/>
                <a:tab algn="l" pos="344520"/>
                <a:tab algn="l" pos="463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5.  </a:t>
            </a:r>
            <a:r>
              <a:rPr b="1" lang="en-US" sz="1600" strike="noStrike" u="sng">
                <a:solidFill>
                  <a:srgbClr val="000000"/>
                </a:solidFill>
                <a:effectLst/>
                <a:uFillTx/>
                <a:latin typeface="Times New Roman"/>
              </a:rPr>
              <a:t>Full Load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sng">
                <a:solidFill>
                  <a:srgbClr val="000000"/>
                </a:solidFill>
                <a:effectLst/>
                <a:uFillTx/>
                <a:latin typeface="Times New Roman"/>
              </a:rPr>
              <a:t>Following</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Swap coverage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based on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actual usage</a:t>
            </a:r>
            <a:endParaRPr b="0" lang="en-US" sz="1600" strike="noStrike" u="none">
              <a:solidFill>
                <a:srgbClr val="000000"/>
              </a:solidFill>
              <a:effectLst/>
              <a:uFillTx/>
              <a:latin typeface="Times New Roman"/>
            </a:endParaRPr>
          </a:p>
        </p:txBody>
      </p:sp>
      <p:sp>
        <p:nvSpPr>
          <p:cNvPr id="224" name=""/>
          <p:cNvSpPr/>
          <p:nvPr/>
        </p:nvSpPr>
        <p:spPr>
          <a:xfrm>
            <a:off x="1752480" y="3048120"/>
            <a:ext cx="2362320" cy="2043720"/>
          </a:xfrm>
          <a:prstGeom prst="rect">
            <a:avLst/>
          </a:prstGeom>
          <a:noFill/>
          <a:ln w="0">
            <a:noFill/>
          </a:ln>
        </p:spPr>
        <p:style>
          <a:lnRef idx="0"/>
          <a:fillRef idx="0"/>
          <a:effectRef idx="0"/>
          <a:fontRef idx="minor"/>
        </p:style>
        <p:txBody>
          <a:bodyPr lIns="90000" rIns="90000" tIns="46800" bIns="46800" anchor="t">
            <a:spAutoFit/>
          </a:bodyPr>
          <a:p>
            <a:pPr marL="52560" indent="-52560">
              <a:spcBef>
                <a:spcPts val="1001"/>
              </a:spcBef>
              <a:tabLst>
                <a:tab algn="l" pos="0"/>
                <a:tab algn="l" pos="225360"/>
                <a:tab algn="l" pos="515880"/>
                <a:tab algn="l" pos="741240"/>
                <a:tab algn="l" pos="96516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      2.  </a:t>
            </a:r>
            <a:r>
              <a:rPr b="1" lang="en-US" sz="1600" strike="noStrike" u="sng">
                <a:solidFill>
                  <a:srgbClr val="000000"/>
                </a:solidFill>
                <a:effectLst/>
                <a:uFillTx/>
                <a:latin typeface="Times New Roman"/>
              </a:rPr>
              <a:t>Load Growth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sng">
                <a:solidFill>
                  <a:srgbClr val="000000"/>
                </a:solidFill>
                <a:effectLst/>
                <a:uFillTx/>
                <a:latin typeface="Times New Roman"/>
              </a:rPr>
              <a:t>Option</a:t>
            </a:r>
            <a:r>
              <a:rPr b="1" lang="en-US" sz="1600" strike="noStrike" u="none">
                <a:solidFill>
                  <a:srgbClr val="000000"/>
                </a:solidFill>
                <a:effectLst/>
                <a:uFillTx/>
                <a:latin typeface="Times New Roman"/>
              </a:rPr>
              <a:t>:  Fix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costs for given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volumes, LSE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can increase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coverage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anytime,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according to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contract terms. </a:t>
            </a:r>
            <a:endParaRPr b="0" lang="en-US" sz="1600" strike="noStrike" u="none">
              <a:solidFill>
                <a:srgbClr val="000000"/>
              </a:solidFill>
              <a:effectLst/>
              <a:uFillTx/>
              <a:latin typeface="Times New Roman"/>
            </a:endParaRPr>
          </a:p>
        </p:txBody>
      </p:sp>
      <p:sp>
        <p:nvSpPr>
          <p:cNvPr id="225" name=""/>
          <p:cNvSpPr/>
          <p:nvPr/>
        </p:nvSpPr>
        <p:spPr>
          <a:xfrm>
            <a:off x="3886200" y="3048120"/>
            <a:ext cx="1981080" cy="204372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225360"/>
                <a:tab algn="l" pos="519120"/>
                <a:tab algn="l" pos="1038240"/>
                <a:tab algn="l" pos="1557360"/>
                <a:tab algn="l" pos="2076480"/>
                <a:tab algn="l" pos="2595600"/>
                <a:tab algn="l" pos="3114720"/>
                <a:tab algn="l" pos="3633840"/>
                <a:tab algn="l" pos="4152960"/>
                <a:tab algn="l" pos="4672080"/>
                <a:tab algn="l" pos="5191200"/>
                <a:tab algn="l" pos="5710320"/>
                <a:tab algn="l" pos="6229440"/>
                <a:tab algn="l" pos="6748560"/>
                <a:tab algn="l" pos="7267680"/>
                <a:tab algn="l" pos="7786800"/>
                <a:tab algn="l" pos="8305920"/>
                <a:tab algn="l" pos="8825040"/>
                <a:tab algn="l" pos="9344160"/>
                <a:tab algn="l" pos="9863280"/>
                <a:tab algn="l" pos="10382400"/>
              </a:tabLst>
            </a:pPr>
            <a:r>
              <a:rPr b="1" lang="en-US" sz="1600" strike="noStrike" u="none">
                <a:solidFill>
                  <a:srgbClr val="000000"/>
                </a:solidFill>
                <a:effectLst/>
                <a:uFillTx/>
                <a:latin typeface="Times New Roman"/>
              </a:rPr>
              <a:t>3.  </a:t>
            </a:r>
            <a:r>
              <a:rPr b="1" lang="en-US" sz="1600" strike="noStrike" u="sng">
                <a:solidFill>
                  <a:srgbClr val="000000"/>
                </a:solidFill>
                <a:effectLst/>
                <a:uFillTx/>
                <a:latin typeface="Times New Roman"/>
              </a:rPr>
              <a:t>Fixed Profile  Coverage</a:t>
            </a:r>
            <a:r>
              <a:rPr b="1" lang="en-US" sz="1600" strike="noStrike" u="none">
                <a:solidFill>
                  <a:srgbClr val="000000"/>
                </a:solidFill>
                <a:effectLst/>
                <a:uFillTx/>
                <a:latin typeface="Times New Roman"/>
              </a:rPr>
              <a:t>:  Swap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coverage based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on fixed profiles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for on-peak and off-peak days and various temp. categories</a:t>
            </a:r>
            <a:endParaRPr b="0" lang="en-US" sz="1600" strike="noStrike" u="none">
              <a:solidFill>
                <a:srgbClr val="000000"/>
              </a:solidFill>
              <a:effectLst/>
              <a:uFillTx/>
              <a:latin typeface="Times New Roman"/>
            </a:endParaRPr>
          </a:p>
        </p:txBody>
      </p:sp>
      <p:sp>
        <p:nvSpPr>
          <p:cNvPr id="226" name=""/>
          <p:cNvSpPr/>
          <p:nvPr/>
        </p:nvSpPr>
        <p:spPr>
          <a:xfrm>
            <a:off x="5486400" y="3048120"/>
            <a:ext cx="1752480" cy="204372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171360"/>
                <a:tab algn="l" pos="290520"/>
                <a:tab algn="l" pos="396720"/>
                <a:tab algn="l" pos="515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4.  </a:t>
            </a:r>
            <a:r>
              <a:rPr b="1" lang="en-US" sz="1600" strike="noStrike" u="sng">
                <a:solidFill>
                  <a:srgbClr val="000000"/>
                </a:solidFill>
                <a:effectLst/>
                <a:uFillTx/>
                <a:latin typeface="Times New Roman"/>
              </a:rPr>
              <a:t>Flexible Shape </a:t>
            </a:r>
            <a:r>
              <a:rPr b="1" lang="en-US" sz="1600" strike="noStrike" u="none">
                <a:solidFill>
                  <a:srgbClr val="000000"/>
                </a:solidFill>
                <a:effectLst/>
                <a:uFillTx/>
                <a:latin typeface="Times New Roman"/>
              </a:rPr>
              <a:t>	</a:t>
            </a:r>
            <a:r>
              <a:rPr b="1" lang="en-US" sz="1600" strike="noStrike" u="sng">
                <a:solidFill>
                  <a:srgbClr val="000000"/>
                </a:solidFill>
                <a:effectLst/>
                <a:uFillTx/>
                <a:latin typeface="Times New Roman"/>
              </a:rPr>
              <a:t>Profile</a:t>
            </a:r>
            <a:r>
              <a:rPr b="1" lang="en-US" sz="1600" strike="noStrike" u="none">
                <a:solidFill>
                  <a:srgbClr val="000000"/>
                </a:solidFill>
                <a:effectLst/>
                <a:uFillTx/>
                <a:latin typeface="Times New Roman"/>
              </a:rPr>
              <a:t>: Swap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coverage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based upon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self-shaping,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with minimum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percentage of peak applied</a:t>
            </a:r>
            <a:endParaRPr b="0" lang="en-US" sz="1600" strike="noStrike" u="none">
              <a:solidFill>
                <a:srgbClr val="000000"/>
              </a:solidFill>
              <a:effectLst/>
              <a:uFillTx/>
              <a:latin typeface="Times New Roman"/>
            </a:endParaRPr>
          </a:p>
        </p:txBody>
      </p:sp>
      <p:sp>
        <p:nvSpPr>
          <p:cNvPr id="227" name=""/>
          <p:cNvSpPr/>
          <p:nvPr/>
        </p:nvSpPr>
        <p:spPr>
          <a:xfrm>
            <a:off x="495360" y="5715000"/>
            <a:ext cx="8077320" cy="10159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Least expensive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Most expensive</a:t>
            </a: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Highest Risk</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Lowest Risk</a:t>
            </a:r>
            <a:endParaRPr b="0" lang="en-US" sz="2400" strike="noStrike" u="none">
              <a:solidFill>
                <a:srgbClr val="000000"/>
              </a:solidFill>
              <a:effectLst/>
              <a:uFillTx/>
              <a:latin typeface="Times New Roman"/>
            </a:endParaRPr>
          </a:p>
        </p:txBody>
      </p:sp>
      <p:sp>
        <p:nvSpPr>
          <p:cNvPr id="228" name=""/>
          <p:cNvSpPr/>
          <p:nvPr/>
        </p:nvSpPr>
        <p:spPr>
          <a:xfrm>
            <a:off x="3543480" y="594360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9" name="PlaceHolder 1"/>
          <p:cNvSpPr>
            <a:spLocks noGrp="1"/>
          </p:cNvSpPr>
          <p:nvPr>
            <p:ph type="title"/>
          </p:nvPr>
        </p:nvSpPr>
        <p:spPr>
          <a:xfrm>
            <a:off x="685800" y="38052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Developing a Risk Management Program</a:t>
            </a:r>
            <a:endParaRPr b="1" lang="en-US" sz="2800" strike="noStrike" u="none">
              <a:solidFill>
                <a:srgbClr val="000000"/>
              </a:solidFill>
              <a:effectLst/>
              <a:uFillTx/>
              <a:latin typeface="Times New Roman"/>
            </a:endParaRPr>
          </a:p>
        </p:txBody>
      </p:sp>
      <p:sp>
        <p:nvSpPr>
          <p:cNvPr id="230" name=""/>
          <p:cNvSpPr/>
          <p:nvPr/>
        </p:nvSpPr>
        <p:spPr>
          <a:xfrm>
            <a:off x="3581280" y="655308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1" name=""/>
          <p:cNvSpPr/>
          <p:nvPr/>
        </p:nvSpPr>
        <p:spPr>
          <a:xfrm>
            <a:off x="609480" y="1676520"/>
            <a:ext cx="7620120" cy="1066680"/>
          </a:xfrm>
          <a:prstGeom prst="rect">
            <a:avLst/>
          </a:prstGeom>
          <a:noFill/>
          <a:ln w="0">
            <a:noFill/>
          </a:ln>
        </p:spPr>
        <p:style>
          <a:lnRef idx="0"/>
          <a:fillRef idx="0"/>
          <a:effectRef idx="0"/>
          <a:fontRef idx="minor"/>
        </p:style>
        <p:txBody>
          <a:bodyPr lIns="90000" rIns="90000" tIns="46800" bIns="46800" anchor="t">
            <a:noAutofit/>
          </a:bodyPr>
          <a:p>
            <a:pPr marL="343080" indent="-343080">
              <a:spcBef>
                <a:spcPts val="700"/>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Match strategy to exposure</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27" name=""/>
          <p:cNvSpPr/>
          <p:nvPr/>
        </p:nvSpPr>
        <p:spPr>
          <a:xfrm>
            <a:off x="762120" y="2057400"/>
            <a:ext cx="7772400" cy="1676520"/>
          </a:xfrm>
          <a:prstGeom prst="rect">
            <a:avLst/>
          </a:prstGeom>
          <a:gradFill rotWithShape="0">
            <a:gsLst>
              <a:gs pos="0">
                <a:srgbClr val="0066ff"/>
              </a:gs>
              <a:gs pos="100000">
                <a:srgbClr val="3333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914400" y="2209680"/>
            <a:ext cx="7467480" cy="1371600"/>
          </a:xfrm>
          <a:prstGeom prst="rect">
            <a:avLst/>
          </a:prstGeom>
          <a:gradFill rotWithShape="0">
            <a:gsLst>
              <a:gs pos="0">
                <a:srgbClr val="ccccff"/>
              </a:gs>
              <a:gs pos="50000">
                <a:srgbClr val="ffffff"/>
              </a:gs>
              <a:gs pos="100000">
                <a:srgbClr val="cccc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533520" y="2666880"/>
            <a:ext cx="81532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 name=""/>
          <p:cNvSpPr/>
          <p:nvPr/>
        </p:nvSpPr>
        <p:spPr>
          <a:xfrm>
            <a:off x="990720" y="2362320"/>
            <a:ext cx="7543800" cy="1191240"/>
          </a:xfrm>
          <a:prstGeom prst="rect">
            <a:avLst/>
          </a:prstGeom>
          <a:noFill/>
          <a:ln w="0">
            <a:noFill/>
          </a:ln>
        </p:spPr>
        <p:style>
          <a:lnRef idx="0"/>
          <a:fillRef idx="0"/>
          <a:effectRef idx="0"/>
          <a:fontRef idx="minor"/>
        </p:style>
        <p:txBody>
          <a:bodyPr lIns="90000" rIns="90000" tIns="46800" bIns="46800" anchor="t">
            <a:spAutoFit/>
          </a:bodyPr>
          <a:p>
            <a:pPr algn="ctr">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Recent Influential Events-- California Crisis</a:t>
            </a:r>
            <a:endParaRPr b="0" lang="en-US" sz="3600" strike="noStrike" u="none">
              <a:solidFill>
                <a:srgbClr val="000000"/>
              </a:solidFill>
              <a:effectLst/>
              <a:uFillTx/>
              <a:latin typeface="Times New Roman"/>
            </a:endParaRPr>
          </a:p>
        </p:txBody>
      </p:sp>
      <p:pic>
        <p:nvPicPr>
          <p:cNvPr id="31" name="fullcolorlogo" descr="">
            <a:hlinkClick r:id="rId1"/>
          </p:cNvPr>
          <p:cNvPicPr/>
          <p:nvPr/>
        </p:nvPicPr>
        <p:blipFill>
          <a:blip r:embed="rId2"/>
          <a:stretch/>
        </p:blipFill>
        <p:spPr>
          <a:xfrm>
            <a:off x="8381880" y="6019920"/>
            <a:ext cx="628920" cy="663480"/>
          </a:xfrm>
          <a:prstGeom prst="rect">
            <a:avLst/>
          </a:prstGeom>
          <a:noFill/>
          <a:ln w="0">
            <a:noFill/>
          </a:ln>
        </p:spPr>
      </p:pic>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232" name=""/>
          <p:cNvSpPr/>
          <p:nvPr/>
        </p:nvSpPr>
        <p:spPr>
          <a:xfrm>
            <a:off x="762120" y="2057400"/>
            <a:ext cx="7772400" cy="1676520"/>
          </a:xfrm>
          <a:prstGeom prst="rect">
            <a:avLst/>
          </a:prstGeom>
          <a:gradFill rotWithShape="0">
            <a:gsLst>
              <a:gs pos="0">
                <a:srgbClr val="0066ff"/>
              </a:gs>
              <a:gs pos="100000">
                <a:srgbClr val="3333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3" name=""/>
          <p:cNvSpPr/>
          <p:nvPr/>
        </p:nvSpPr>
        <p:spPr>
          <a:xfrm>
            <a:off x="914400" y="2209680"/>
            <a:ext cx="7467480" cy="1371600"/>
          </a:xfrm>
          <a:prstGeom prst="rect">
            <a:avLst/>
          </a:prstGeom>
          <a:gradFill rotWithShape="0">
            <a:gsLst>
              <a:gs pos="0">
                <a:srgbClr val="ccccff"/>
              </a:gs>
              <a:gs pos="50000">
                <a:srgbClr val="ffffff"/>
              </a:gs>
              <a:gs pos="100000">
                <a:srgbClr val="cccc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4" name=""/>
          <p:cNvSpPr/>
          <p:nvPr/>
        </p:nvSpPr>
        <p:spPr>
          <a:xfrm>
            <a:off x="533520" y="2666880"/>
            <a:ext cx="81532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5" name=""/>
          <p:cNvSpPr/>
          <p:nvPr/>
        </p:nvSpPr>
        <p:spPr>
          <a:xfrm>
            <a:off x="838080" y="2438280"/>
            <a:ext cx="7543800" cy="581760"/>
          </a:xfrm>
          <a:prstGeom prst="rect">
            <a:avLst/>
          </a:prstGeom>
          <a:noFill/>
          <a:ln w="0">
            <a:noFill/>
          </a:ln>
        </p:spPr>
        <p:style>
          <a:lnRef idx="0"/>
          <a:fillRef idx="0"/>
          <a:effectRef idx="0"/>
          <a:fontRef idx="minor"/>
        </p:style>
        <p:txBody>
          <a:bodyPr lIns="90000" rIns="90000" tIns="46800" bIns="46800" anchor="t">
            <a:spAutoFit/>
          </a:bodyPr>
          <a:p>
            <a:pPr algn="ct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Developing an Execution Strategy</a:t>
            </a:r>
            <a:endParaRPr b="0" lang="en-US" sz="3200" strike="noStrike" u="none">
              <a:solidFill>
                <a:srgbClr val="000000"/>
              </a:solidFill>
              <a:effectLst/>
              <a:uFillTx/>
              <a:latin typeface="Times New Roman"/>
            </a:endParaRPr>
          </a:p>
        </p:txBody>
      </p:sp>
      <p:pic>
        <p:nvPicPr>
          <p:cNvPr id="236" name="fullcolorlogo" descr="">
            <a:hlinkClick r:id="rId1"/>
          </p:cNvPr>
          <p:cNvPicPr/>
          <p:nvPr/>
        </p:nvPicPr>
        <p:blipFill>
          <a:blip r:embed="rId2"/>
          <a:stretch/>
        </p:blipFill>
        <p:spPr>
          <a:xfrm>
            <a:off x="8381880" y="6019920"/>
            <a:ext cx="628920" cy="663480"/>
          </a:xfrm>
          <a:prstGeom prst="rect">
            <a:avLst/>
          </a:prstGeom>
          <a:noFill/>
          <a:ln w="0">
            <a:noFill/>
          </a:ln>
        </p:spPr>
      </p:pic>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7"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Developing an Execution Strategy</a:t>
            </a:r>
            <a:endParaRPr b="1" lang="en-US" sz="2800" strike="noStrike" u="none">
              <a:solidFill>
                <a:srgbClr val="000000"/>
              </a:solidFill>
              <a:effectLst/>
              <a:uFillTx/>
              <a:latin typeface="Times New Roman"/>
            </a:endParaRPr>
          </a:p>
        </p:txBody>
      </p:sp>
      <p:sp>
        <p:nvSpPr>
          <p:cNvPr id="238" name="PlaceHolder 2"/>
          <p:cNvSpPr>
            <a:spLocks noGrp="1"/>
          </p:cNvSpPr>
          <p:nvPr>
            <p:ph/>
          </p:nvPr>
        </p:nvSpPr>
        <p:spPr>
          <a:xfrm>
            <a:off x="609480" y="1828800"/>
            <a:ext cx="7848720" cy="4572000"/>
          </a:xfrm>
          <a:prstGeom prst="rect">
            <a:avLst/>
          </a:prstGeom>
          <a:noFill/>
          <a:ln w="0">
            <a:noFill/>
          </a:ln>
        </p:spPr>
        <p:txBody>
          <a:bodyPr lIns="90000" rIns="90000" tIns="46800" bIns="46800" anchor="t">
            <a:normAutofit/>
          </a:bodyPr>
          <a:p>
            <a:pPr marL="343080" indent="-343080">
              <a:spcBef>
                <a:spcPts val="601"/>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Identify Market Difficulties that must be considered</a:t>
            </a:r>
            <a:endParaRPr b="0" lang="en-US" sz="2400" strike="noStrike" u="none">
              <a:solidFill>
                <a:srgbClr val="000000"/>
              </a:solidFill>
              <a:effectLst/>
              <a:uFillTx/>
              <a:latin typeface="Times New Roman"/>
            </a:endParaRPr>
          </a:p>
          <a:p>
            <a:pPr lvl="1" marL="743040" indent="-285840">
              <a:spcBef>
                <a:spcPts val="55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Illiquidity</a:t>
            </a:r>
            <a:endParaRPr b="0" lang="en-US" sz="22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Cannot execute large size </a:t>
            </a:r>
            <a:endParaRPr b="0" lang="en-US" sz="20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Cannot deal (even moderately) without moving market</a:t>
            </a:r>
            <a:endParaRPr b="0" lang="en-US" sz="20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Limited financial products actively traded</a:t>
            </a:r>
            <a:endParaRPr b="0" lang="en-US" sz="2000" strike="noStrike" u="none">
              <a:solidFill>
                <a:srgbClr val="000000"/>
              </a:solidFill>
              <a:effectLst/>
              <a:uFillTx/>
              <a:latin typeface="Times New Roman"/>
            </a:endParaRPr>
          </a:p>
          <a:p>
            <a:pPr lvl="2" marL="1143000" indent="0">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9" name="PlaceHolder 1"/>
          <p:cNvSpPr>
            <a:spLocks noGrp="1"/>
          </p:cNvSpPr>
          <p:nvPr>
            <p:ph/>
          </p:nvPr>
        </p:nvSpPr>
        <p:spPr>
          <a:xfrm>
            <a:off x="609480" y="1828800"/>
            <a:ext cx="7848720" cy="4572000"/>
          </a:xfrm>
          <a:prstGeom prst="rect">
            <a:avLst/>
          </a:prstGeom>
          <a:noFill/>
          <a:ln w="0">
            <a:noFill/>
          </a:ln>
        </p:spPr>
        <p:txBody>
          <a:bodyPr lIns="90000" rIns="90000" tIns="46800" bIns="46800" anchor="t">
            <a:normAutofit lnSpcReduction="9999"/>
          </a:bodyPr>
          <a:p>
            <a:pPr marL="343080" indent="-343080">
              <a:lnSpc>
                <a:spcPct val="90000"/>
              </a:lnSpc>
              <a:spcBef>
                <a:spcPts val="601"/>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Determine price discovery/execution strategies given market limitations: Size, parties that are aware of the transaction, known date, known size: all push market price against you. Contrast to RFP</a:t>
            </a:r>
            <a:endParaRPr b="0" lang="en-US" sz="2400" strike="noStrike" u="none">
              <a:solidFill>
                <a:srgbClr val="000000"/>
              </a:solidFill>
              <a:effectLst/>
              <a:uFillTx/>
              <a:latin typeface="Times New Roman"/>
            </a:endParaRPr>
          </a:p>
          <a:p>
            <a:pPr lvl="1" marL="743040" indent="-285840">
              <a:lnSpc>
                <a:spcPct val="90000"/>
              </a:lnSpc>
              <a:spcBef>
                <a:spcPts val="55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Quiet execution, confidentiality</a:t>
            </a:r>
            <a:endParaRPr b="0" lang="en-US" sz="2200" strike="noStrike" u="none">
              <a:solidFill>
                <a:srgbClr val="000000"/>
              </a:solidFill>
              <a:effectLst/>
              <a:uFillTx/>
              <a:latin typeface="Times New Roman"/>
            </a:endParaRPr>
          </a:p>
          <a:p>
            <a:pPr lvl="1" marL="743040" indent="-285840">
              <a:lnSpc>
                <a:spcPct val="90000"/>
              </a:lnSpc>
              <a:spcBef>
                <a:spcPts val="55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Deal in small increments</a:t>
            </a:r>
            <a:endParaRPr b="0" lang="en-US" sz="2200" strike="noStrike" u="none">
              <a:solidFill>
                <a:srgbClr val="000000"/>
              </a:solidFill>
              <a:effectLst/>
              <a:uFillTx/>
              <a:latin typeface="Times New Roman"/>
            </a:endParaRPr>
          </a:p>
          <a:p>
            <a:pPr lvl="1" marL="743040" indent="-285840">
              <a:lnSpc>
                <a:spcPct val="90000"/>
              </a:lnSpc>
              <a:spcBef>
                <a:spcPts val="55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Deal on optimal days</a:t>
            </a:r>
            <a:endParaRPr b="0" lang="en-US" sz="2200" strike="noStrike" u="none">
              <a:solidFill>
                <a:srgbClr val="000000"/>
              </a:solidFill>
              <a:effectLst/>
              <a:uFillTx/>
              <a:latin typeface="Times New Roman"/>
            </a:endParaRPr>
          </a:p>
          <a:p>
            <a:pPr lvl="1" marL="743040" indent="-285840">
              <a:lnSpc>
                <a:spcPct val="90000"/>
              </a:lnSpc>
              <a:spcBef>
                <a:spcPts val="55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Enron-on-Line platform</a:t>
            </a:r>
            <a:endParaRPr b="0" lang="en-US" sz="2200" strike="noStrike" u="none">
              <a:solidFill>
                <a:srgbClr val="000000"/>
              </a:solidFill>
              <a:effectLst/>
              <a:uFillTx/>
              <a:latin typeface="Times New Roman"/>
            </a:endParaRPr>
          </a:p>
          <a:p>
            <a:pPr lvl="1" marL="743040" indent="-285840">
              <a:lnSpc>
                <a:spcPct val="90000"/>
              </a:lnSpc>
              <a:spcBef>
                <a:spcPts val="550"/>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Diversify hedges by including alternate hedging products in portfolio</a:t>
            </a:r>
            <a:endParaRPr b="0" lang="en-US" sz="2200" strike="noStrike" u="none">
              <a:solidFill>
                <a:srgbClr val="000000"/>
              </a:solidFill>
              <a:effectLst/>
              <a:uFillTx/>
              <a:latin typeface="Times New Roman"/>
            </a:endParaRPr>
          </a:p>
          <a:p>
            <a:pPr lvl="2" marL="1143000" indent="-228600">
              <a:lnSpc>
                <a:spcPct val="90000"/>
              </a:lnSpc>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Weather hedges</a:t>
            </a:r>
            <a:endParaRPr b="0" lang="en-US" sz="2000" strike="noStrike" u="none">
              <a:solidFill>
                <a:srgbClr val="000000"/>
              </a:solidFill>
              <a:effectLst/>
              <a:uFillTx/>
              <a:latin typeface="Times New Roman"/>
            </a:endParaRPr>
          </a:p>
          <a:p>
            <a:pPr lvl="2" marL="1143000" indent="-228600">
              <a:lnSpc>
                <a:spcPct val="90000"/>
              </a:lnSpc>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Heat rate swaps/ Btu swaps (link to gas price)</a:t>
            </a:r>
            <a:endParaRPr b="0" lang="en-US" sz="2000" strike="noStrike" u="none">
              <a:solidFill>
                <a:srgbClr val="000000"/>
              </a:solidFill>
              <a:effectLst/>
              <a:uFillTx/>
              <a:latin typeface="Times New Roman"/>
            </a:endParaRPr>
          </a:p>
          <a:p>
            <a:pPr lvl="2" marL="1143000" indent="-228600">
              <a:lnSpc>
                <a:spcPct val="90000"/>
              </a:lnSpc>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Unit contingent outage option</a:t>
            </a:r>
            <a:endParaRPr b="0" lang="en-US" sz="2000" strike="noStrike" u="none">
              <a:solidFill>
                <a:srgbClr val="000000"/>
              </a:solidFill>
              <a:effectLst/>
              <a:uFillTx/>
              <a:latin typeface="Times New Roman"/>
            </a:endParaRPr>
          </a:p>
          <a:p>
            <a:pPr lvl="2" marL="1143000" indent="-228600">
              <a:lnSpc>
                <a:spcPct val="9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40" name="PlaceHolder 2"/>
          <p:cNvSpPr>
            <a:spLocks noGrp="1"/>
          </p:cNvSpPr>
          <p:nvPr>
            <p:ph type="title"/>
          </p:nvPr>
        </p:nvSpPr>
        <p:spPr>
          <a:xfrm>
            <a:off x="685800" y="38052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Developing an Execution Strategy</a:t>
            </a:r>
            <a:endParaRPr b="1"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241" name=""/>
          <p:cNvSpPr/>
          <p:nvPr/>
        </p:nvSpPr>
        <p:spPr>
          <a:xfrm>
            <a:off x="762120" y="2057400"/>
            <a:ext cx="7772400" cy="1676520"/>
          </a:xfrm>
          <a:prstGeom prst="rect">
            <a:avLst/>
          </a:prstGeom>
          <a:gradFill rotWithShape="0">
            <a:gsLst>
              <a:gs pos="0">
                <a:srgbClr val="0066ff"/>
              </a:gs>
              <a:gs pos="100000">
                <a:srgbClr val="3333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2" name=""/>
          <p:cNvSpPr/>
          <p:nvPr/>
        </p:nvSpPr>
        <p:spPr>
          <a:xfrm>
            <a:off x="914400" y="2209680"/>
            <a:ext cx="7467480" cy="1371600"/>
          </a:xfrm>
          <a:prstGeom prst="rect">
            <a:avLst/>
          </a:prstGeom>
          <a:gradFill rotWithShape="0">
            <a:gsLst>
              <a:gs pos="0">
                <a:srgbClr val="ccccff"/>
              </a:gs>
              <a:gs pos="50000">
                <a:srgbClr val="ffffff"/>
              </a:gs>
              <a:gs pos="100000">
                <a:srgbClr val="cccc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a:off x="533520" y="2666880"/>
            <a:ext cx="81532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4" name=""/>
          <p:cNvSpPr/>
          <p:nvPr/>
        </p:nvSpPr>
        <p:spPr>
          <a:xfrm>
            <a:off x="838080" y="2438280"/>
            <a:ext cx="7543800" cy="581760"/>
          </a:xfrm>
          <a:prstGeom prst="rect">
            <a:avLst/>
          </a:prstGeom>
          <a:noFill/>
          <a:ln w="0">
            <a:noFill/>
          </a:ln>
        </p:spPr>
        <p:style>
          <a:lnRef idx="0"/>
          <a:fillRef idx="0"/>
          <a:effectRef idx="0"/>
          <a:fontRef idx="minor"/>
        </p:style>
        <p:txBody>
          <a:bodyPr lIns="90000" rIns="90000" tIns="46800" bIns="46800" anchor="t">
            <a:spAutoFit/>
          </a:bodyPr>
          <a:p>
            <a:pPr algn="ct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What The PSC Can Do</a:t>
            </a:r>
            <a:endParaRPr b="0" lang="en-US" sz="3200" strike="noStrike" u="none">
              <a:solidFill>
                <a:srgbClr val="000000"/>
              </a:solidFill>
              <a:effectLst/>
              <a:uFillTx/>
              <a:latin typeface="Times New Roman"/>
            </a:endParaRPr>
          </a:p>
        </p:txBody>
      </p:sp>
      <p:pic>
        <p:nvPicPr>
          <p:cNvPr id="245" name="fullcolorlogo" descr="">
            <a:hlinkClick r:id="rId1"/>
          </p:cNvPr>
          <p:cNvPicPr/>
          <p:nvPr/>
        </p:nvPicPr>
        <p:blipFill>
          <a:blip r:embed="rId2"/>
          <a:stretch/>
        </p:blipFill>
        <p:spPr>
          <a:xfrm>
            <a:off x="8381880" y="6019920"/>
            <a:ext cx="628920" cy="663480"/>
          </a:xfrm>
          <a:prstGeom prst="rect">
            <a:avLst/>
          </a:prstGeom>
          <a:noFill/>
          <a:ln w="0">
            <a:noFill/>
          </a:ln>
        </p:spPr>
      </p:pic>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6"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What the PSC Can Do</a:t>
            </a:r>
            <a:endParaRPr b="1" lang="en-US" sz="2800" strike="noStrike" u="none">
              <a:solidFill>
                <a:srgbClr val="000000"/>
              </a:solidFill>
              <a:effectLst/>
              <a:uFillTx/>
              <a:latin typeface="Times New Roman"/>
            </a:endParaRPr>
          </a:p>
        </p:txBody>
      </p:sp>
      <p:sp>
        <p:nvSpPr>
          <p:cNvPr id="247" name="PlaceHolder 2"/>
          <p:cNvSpPr>
            <a:spLocks noGrp="1"/>
          </p:cNvSpPr>
          <p:nvPr>
            <p:ph/>
          </p:nvPr>
        </p:nvSpPr>
        <p:spPr>
          <a:xfrm>
            <a:off x="609480" y="1828800"/>
            <a:ext cx="7848720" cy="4572000"/>
          </a:xfrm>
          <a:prstGeom prst="rect">
            <a:avLst/>
          </a:prstGeom>
          <a:noFill/>
          <a:ln w="0">
            <a:noFill/>
          </a:ln>
        </p:spPr>
        <p:txBody>
          <a:bodyPr lIns="90000" rIns="90000" tIns="46800" bIns="46800" anchor="t">
            <a:normAutofit/>
          </a:bodyPr>
          <a:p>
            <a:pPr marL="343080" indent="-343080">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Help achieve true market price signals</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Require information disclosure</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Encourage utilities to hedge, and thus relying less on the index</a:t>
            </a:r>
            <a:endParaRPr b="0" lang="en-US" sz="2000" strike="noStrike" u="none">
              <a:solidFill>
                <a:srgbClr val="000000"/>
              </a:solidFill>
              <a:effectLst/>
              <a:uFillTx/>
              <a:latin typeface="Times New Roman"/>
            </a:endParaRPr>
          </a:p>
          <a:p>
            <a:pPr lvl="2" marL="11430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Utilities currently confused as to whether to hedge</a:t>
            </a:r>
            <a:endParaRPr b="0" lang="en-US" sz="1800" strike="noStrike" u="none">
              <a:solidFill>
                <a:srgbClr val="000000"/>
              </a:solidFill>
              <a:effectLst/>
              <a:uFillTx/>
              <a:latin typeface="Times New Roman"/>
            </a:endParaRPr>
          </a:p>
          <a:p>
            <a:pPr lvl="3" marL="16002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What if prices fall and we don’t beat index?</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we hedge is that speculation?</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How will it be perceived by the PSC?</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What is our goal, fixed price protection or better than index?</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How will out performance be judged?</a:t>
            </a:r>
            <a:endParaRPr b="0" lang="en-US" sz="1600" strike="noStrike" u="none">
              <a:solidFill>
                <a:srgbClr val="000000"/>
              </a:solidFill>
              <a:effectLst/>
              <a:uFillTx/>
              <a:latin typeface="Times New Roman"/>
            </a:endParaRPr>
          </a:p>
          <a:p>
            <a:pPr lvl="4" marL="2057400" indent="-228600">
              <a:spcBef>
                <a:spcPts val="3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“lookback” does not encourage ratepayer protection</a:t>
            </a:r>
            <a:endParaRPr b="0" lang="en-US" sz="1400" strike="noStrike" u="none">
              <a:solidFill>
                <a:srgbClr val="000000"/>
              </a:solidFill>
              <a:effectLst/>
              <a:uFillTx/>
              <a:latin typeface="Times New Roman"/>
            </a:endParaRPr>
          </a:p>
          <a:p>
            <a:pPr lvl="4" marL="2057400" indent="-228600">
              <a:spcBef>
                <a:spcPts val="3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“lookback” does not encourage hedging</a:t>
            </a:r>
            <a:endParaRPr b="0" lang="en-US" sz="14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Simplify market rules so marketplace can understand them and achieve a confidence level, which will also reduce risk premium.</a:t>
            </a:r>
            <a:endParaRPr b="0" lang="en-US" sz="2000" strike="noStrike" u="none">
              <a:solidFill>
                <a:srgbClr val="000000"/>
              </a:solidFill>
              <a:effectLst/>
              <a:uFillTx/>
              <a:latin typeface="Times New Roman"/>
            </a:endParaRPr>
          </a:p>
          <a:p>
            <a:pPr lvl="2" marL="1143000" indent="0">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32" name=""/>
          <p:cNvSpPr/>
          <p:nvPr/>
        </p:nvSpPr>
        <p:spPr>
          <a:xfrm>
            <a:off x="304920" y="228600"/>
            <a:ext cx="8610480" cy="6324480"/>
          </a:xfrm>
          <a:prstGeom prst="rect">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PlaceHolder 1"/>
          <p:cNvSpPr>
            <a:spLocks noGrp="1"/>
          </p:cNvSpPr>
          <p:nvPr>
            <p:ph/>
          </p:nvPr>
        </p:nvSpPr>
        <p:spPr>
          <a:xfrm>
            <a:off x="380880" y="304560"/>
            <a:ext cx="8382240" cy="6172200"/>
          </a:xfrm>
          <a:prstGeom prst="rect">
            <a:avLst/>
          </a:prstGeom>
          <a:noFill/>
          <a:ln w="0">
            <a:noFill/>
          </a:ln>
        </p:spPr>
        <p:txBody>
          <a:bodyPr lIns="90000" rIns="90000" tIns="46800" bIns="46800" anchor="t">
            <a:normAutofit/>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rPr>
              <a:t>California Crisis Conditions</a:t>
            </a:r>
            <a:r>
              <a:rPr b="1"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  Demand increasing faster than supply</a:t>
            </a:r>
            <a:endParaRPr b="0" lang="en-US" sz="1600" strike="noStrike" u="none">
              <a:solidFill>
                <a:srgbClr val="000000"/>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  Forward price not supportive of new build</a:t>
            </a:r>
            <a:endParaRPr b="0" lang="en-US" sz="1600" strike="noStrike" u="none">
              <a:solidFill>
                <a:srgbClr val="000000"/>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3.  No recent power plant development</a:t>
            </a:r>
            <a:endParaRPr b="0" lang="en-US" sz="1600" strike="noStrike" u="none">
              <a:solidFill>
                <a:srgbClr val="000000"/>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  Limited new development expected in short term</a:t>
            </a:r>
            <a:endParaRPr b="0" lang="en-US" sz="1600" strike="noStrike" u="none">
              <a:solidFill>
                <a:srgbClr val="000000"/>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5. Long lead time necessary to develop large </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generating facilities (3-5 years) </a:t>
            </a:r>
            <a:endParaRPr b="0" lang="en-US" sz="1600" strike="noStrike" u="none">
              <a:solidFill>
                <a:srgbClr val="000000"/>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6.  Excessively restrictive environmental rules</a:t>
            </a:r>
            <a:endParaRPr b="0" lang="en-US" sz="1600" strike="noStrike" u="none">
              <a:solidFill>
                <a:srgbClr val="000000"/>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7.  Price caps</a:t>
            </a:r>
            <a:endParaRPr b="0" lang="en-US" sz="1600" strike="noStrike" u="none">
              <a:solidFill>
                <a:srgbClr val="000000"/>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8.  Utility objective to beat index</a:t>
            </a:r>
            <a:endParaRPr b="0" lang="en-US" sz="1600" strike="noStrike" u="none">
              <a:solidFill>
                <a:srgbClr val="000000"/>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9.  Illiquid market</a:t>
            </a:r>
            <a:endParaRPr b="0" lang="en-US" sz="1600" strike="noStrike" u="none">
              <a:solidFill>
                <a:srgbClr val="000000"/>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10.  Threats to take over generators by state authority</a:t>
            </a:r>
            <a:endParaRPr b="0" lang="en-US" sz="1600" strike="noStrike" u="none">
              <a:solidFill>
                <a:srgbClr val="000000"/>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11.  Majority of load primarily unhedged</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4" name=""/>
          <p:cNvSpPr/>
          <p:nvPr/>
        </p:nvSpPr>
        <p:spPr>
          <a:xfrm>
            <a:off x="380880" y="304920"/>
            <a:ext cx="8382240" cy="6172200"/>
          </a:xfrm>
          <a:prstGeom prst="rect">
            <a:avLst/>
          </a:prstGeom>
          <a:noFill/>
          <a:ln w="0">
            <a:noFill/>
          </a:ln>
        </p:spPr>
        <p:style>
          <a:lnRef idx="0"/>
          <a:fillRef idx="0"/>
          <a:effectRef idx="0"/>
          <a:fontRef idx="minor"/>
        </p:style>
        <p:txBody>
          <a:bodyPr lIns="90000" rIns="90000" tIns="46800" bIns="46800" anchor="t">
            <a:noAutofit/>
          </a:bodyPr>
          <a:p>
            <a:pPr marL="343080" indent="-343080">
              <a:spcBef>
                <a:spcPts val="451"/>
              </a:spcBef>
              <a:tabLst>
                <a:tab algn="l" pos="0"/>
                <a:tab algn="l" pos="5143680"/>
                <a:tab algn="l" pos="531036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a:t>
            </a:r>
            <a:r>
              <a:rPr b="1" lang="en-US" sz="2000" strike="noStrike" u="sng">
                <a:solidFill>
                  <a:srgbClr val="000000"/>
                </a:solidFill>
                <a:effectLst/>
                <a:uFillTx/>
                <a:latin typeface="Times New Roman"/>
              </a:rPr>
              <a:t>NYISO Conditions</a:t>
            </a:r>
            <a:r>
              <a:rPr b="1"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343080" indent="-343080">
              <a:spcBef>
                <a:spcPts val="400"/>
              </a:spcBef>
              <a:tabLst>
                <a:tab algn="l" pos="0"/>
                <a:tab algn="l" pos="5143680"/>
                <a:tab algn="l" pos="531036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tabLst>
                <a:tab algn="l" pos="0"/>
                <a:tab algn="l" pos="5143680"/>
                <a:tab algn="l" pos="531036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1.</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marL="343080" indent="-343080">
              <a:spcBef>
                <a:spcPts val="176"/>
              </a:spcBef>
              <a:tabLst>
                <a:tab algn="l" pos="0"/>
                <a:tab algn="l" pos="5143680"/>
                <a:tab algn="l" pos="531036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343080">
              <a:spcBef>
                <a:spcPts val="400"/>
              </a:spcBef>
              <a:tabLst>
                <a:tab algn="l" pos="0"/>
                <a:tab algn="l" pos="5143680"/>
                <a:tab algn="l" pos="531036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2.</a:t>
            </a:r>
            <a:endParaRPr b="0" lang="en-US" sz="1600" strike="noStrike" u="none">
              <a:solidFill>
                <a:srgbClr val="000000"/>
              </a:solidFill>
              <a:effectLst/>
              <a:uFillTx/>
              <a:latin typeface="Times New Roman"/>
            </a:endParaRPr>
          </a:p>
          <a:p>
            <a:pPr marL="343080" indent="-343080">
              <a:spcBef>
                <a:spcPts val="176"/>
              </a:spcBef>
              <a:tabLst>
                <a:tab algn="l" pos="0"/>
                <a:tab algn="l" pos="5143680"/>
                <a:tab algn="l" pos="531036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343080">
              <a:spcBef>
                <a:spcPts val="400"/>
              </a:spcBef>
              <a:tabLst>
                <a:tab algn="l" pos="0"/>
                <a:tab algn="l" pos="5143680"/>
                <a:tab algn="l" pos="531036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3.</a:t>
            </a:r>
            <a:endParaRPr b="0" lang="en-US" sz="1600" strike="noStrike" u="none">
              <a:solidFill>
                <a:srgbClr val="000000"/>
              </a:solidFill>
              <a:effectLst/>
              <a:uFillTx/>
              <a:latin typeface="Times New Roman"/>
            </a:endParaRPr>
          </a:p>
          <a:p>
            <a:pPr marL="343080" indent="-343080">
              <a:spcBef>
                <a:spcPts val="176"/>
              </a:spcBef>
              <a:tabLst>
                <a:tab algn="l" pos="0"/>
                <a:tab algn="l" pos="5143680"/>
                <a:tab algn="l" pos="531036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343080">
              <a:spcBef>
                <a:spcPts val="400"/>
              </a:spcBef>
              <a:tabLst>
                <a:tab algn="l" pos="0"/>
                <a:tab algn="l" pos="5143680"/>
                <a:tab algn="l" pos="531036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4.</a:t>
            </a:r>
            <a:endParaRPr b="0" lang="en-US" sz="1600" strike="noStrike" u="none">
              <a:solidFill>
                <a:srgbClr val="000000"/>
              </a:solidFill>
              <a:effectLst/>
              <a:uFillTx/>
              <a:latin typeface="Times New Roman"/>
            </a:endParaRPr>
          </a:p>
          <a:p>
            <a:pPr marL="343080" indent="-343080">
              <a:spcBef>
                <a:spcPts val="176"/>
              </a:spcBef>
              <a:tabLst>
                <a:tab algn="l" pos="0"/>
                <a:tab algn="l" pos="5143680"/>
                <a:tab algn="l" pos="531036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343080">
              <a:spcBef>
                <a:spcPts val="400"/>
              </a:spcBef>
              <a:tabLst>
                <a:tab algn="l" pos="0"/>
                <a:tab algn="l" pos="5143680"/>
                <a:tab algn="l" pos="531036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5.</a:t>
            </a:r>
            <a:endParaRPr b="0" lang="en-US" sz="1600" strike="noStrike" u="none">
              <a:solidFill>
                <a:srgbClr val="000000"/>
              </a:solidFill>
              <a:effectLst/>
              <a:uFillTx/>
              <a:latin typeface="Times New Roman"/>
            </a:endParaRPr>
          </a:p>
          <a:p>
            <a:pPr marL="343080" indent="-343080">
              <a:spcBef>
                <a:spcPts val="400"/>
              </a:spcBef>
              <a:tabLst>
                <a:tab algn="l" pos="0"/>
                <a:tab algn="l" pos="5143680"/>
                <a:tab algn="l" pos="531036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marL="343080" indent="-343080">
              <a:spcBef>
                <a:spcPts val="176"/>
              </a:spcBef>
              <a:tabLst>
                <a:tab algn="l" pos="0"/>
                <a:tab algn="l" pos="5143680"/>
                <a:tab algn="l" pos="531036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343080">
              <a:spcBef>
                <a:spcPts val="400"/>
              </a:spcBef>
              <a:tabLst>
                <a:tab algn="l" pos="0"/>
                <a:tab algn="l" pos="5143680"/>
                <a:tab algn="l" pos="531036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6.</a:t>
            </a:r>
            <a:endParaRPr b="0" lang="en-US" sz="1600" strike="noStrike" u="none">
              <a:solidFill>
                <a:srgbClr val="000000"/>
              </a:solidFill>
              <a:effectLst/>
              <a:uFillTx/>
              <a:latin typeface="Times New Roman"/>
            </a:endParaRPr>
          </a:p>
          <a:p>
            <a:pPr marL="343080" indent="-343080">
              <a:spcBef>
                <a:spcPts val="176"/>
              </a:spcBef>
              <a:tabLst>
                <a:tab algn="l" pos="0"/>
                <a:tab algn="l" pos="5143680"/>
                <a:tab algn="l" pos="531036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343080">
              <a:spcBef>
                <a:spcPts val="400"/>
              </a:spcBef>
              <a:tabLst>
                <a:tab algn="l" pos="0"/>
                <a:tab algn="l" pos="5143680"/>
                <a:tab algn="l" pos="531036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7.</a:t>
            </a:r>
            <a:endParaRPr b="0" lang="en-US" sz="1600" strike="noStrike" u="none">
              <a:solidFill>
                <a:srgbClr val="000000"/>
              </a:solidFill>
              <a:effectLst/>
              <a:uFillTx/>
              <a:latin typeface="Times New Roman"/>
            </a:endParaRPr>
          </a:p>
          <a:p>
            <a:pPr marL="343080" indent="-343080">
              <a:spcBef>
                <a:spcPts val="176"/>
              </a:spcBef>
              <a:tabLst>
                <a:tab algn="l" pos="0"/>
                <a:tab algn="l" pos="5143680"/>
                <a:tab algn="l" pos="531036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343080">
              <a:spcBef>
                <a:spcPts val="400"/>
              </a:spcBef>
              <a:tabLst>
                <a:tab algn="l" pos="0"/>
                <a:tab algn="l" pos="5143680"/>
                <a:tab algn="l" pos="531036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8.</a:t>
            </a:r>
            <a:endParaRPr b="0" lang="en-US" sz="1600" strike="noStrike" u="none">
              <a:solidFill>
                <a:srgbClr val="000000"/>
              </a:solidFill>
              <a:effectLst/>
              <a:uFillTx/>
              <a:latin typeface="Times New Roman"/>
            </a:endParaRPr>
          </a:p>
          <a:p>
            <a:pPr marL="343080" indent="-343080">
              <a:spcBef>
                <a:spcPts val="176"/>
              </a:spcBef>
              <a:tabLst>
                <a:tab algn="l" pos="0"/>
                <a:tab algn="l" pos="5143680"/>
                <a:tab algn="l" pos="531036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343080">
              <a:spcBef>
                <a:spcPts val="400"/>
              </a:spcBef>
              <a:tabLst>
                <a:tab algn="l" pos="0"/>
                <a:tab algn="l" pos="5143680"/>
                <a:tab algn="l" pos="531036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9.</a:t>
            </a:r>
            <a:endParaRPr b="0" lang="en-US" sz="1600" strike="noStrike" u="none">
              <a:solidFill>
                <a:srgbClr val="000000"/>
              </a:solidFill>
              <a:effectLst/>
              <a:uFillTx/>
              <a:latin typeface="Times New Roman"/>
            </a:endParaRPr>
          </a:p>
          <a:p>
            <a:pPr marL="343080" indent="-343080">
              <a:spcBef>
                <a:spcPts val="176"/>
              </a:spcBef>
              <a:tabLst>
                <a:tab algn="l" pos="0"/>
                <a:tab algn="l" pos="5143680"/>
                <a:tab algn="l" pos="531036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343080">
              <a:spcBef>
                <a:spcPts val="400"/>
              </a:spcBef>
              <a:tabLst>
                <a:tab algn="l" pos="0"/>
                <a:tab algn="l" pos="5143680"/>
                <a:tab algn="l" pos="531036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10.</a:t>
            </a:r>
            <a:endParaRPr b="0" lang="en-US" sz="1600" strike="noStrike" u="none">
              <a:solidFill>
                <a:srgbClr val="000000"/>
              </a:solidFill>
              <a:effectLst/>
              <a:uFillTx/>
              <a:latin typeface="Times New Roman"/>
            </a:endParaRPr>
          </a:p>
          <a:p>
            <a:pPr marL="343080" indent="-343080">
              <a:spcBef>
                <a:spcPts val="176"/>
              </a:spcBef>
              <a:tabLst>
                <a:tab algn="l" pos="0"/>
                <a:tab algn="l" pos="5143680"/>
                <a:tab algn="l" pos="531036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343080">
              <a:spcBef>
                <a:spcPts val="400"/>
              </a:spcBef>
              <a:tabLst>
                <a:tab algn="l" pos="0"/>
                <a:tab algn="l" pos="5143680"/>
                <a:tab algn="l" pos="531036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11.</a:t>
            </a:r>
            <a:endParaRPr b="0" lang="en-US" sz="1600" strike="noStrike" u="none">
              <a:solidFill>
                <a:srgbClr val="000000"/>
              </a:solidFill>
              <a:effectLst/>
              <a:uFillTx/>
              <a:latin typeface="Times New Roman"/>
            </a:endParaRPr>
          </a:p>
          <a:p>
            <a:pPr marL="343080" indent="-343080">
              <a:spcBef>
                <a:spcPts val="400"/>
              </a:spcBef>
              <a:tabLst>
                <a:tab algn="l" pos="0"/>
                <a:tab algn="l" pos="5143680"/>
                <a:tab algn="l" pos="531036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pic>
        <p:nvPicPr>
          <p:cNvPr id="35" name="" descr=""/>
          <p:cNvPicPr/>
          <p:nvPr/>
        </p:nvPicPr>
        <p:blipFill>
          <a:blip r:embed="rId1"/>
          <a:stretch/>
        </p:blipFill>
        <p:spPr>
          <a:xfrm>
            <a:off x="6172200" y="762120"/>
            <a:ext cx="457200" cy="388800"/>
          </a:xfrm>
          <a:prstGeom prst="rect">
            <a:avLst/>
          </a:prstGeom>
          <a:noFill/>
          <a:ln w="0">
            <a:noFill/>
          </a:ln>
        </p:spPr>
      </p:pic>
      <p:pic>
        <p:nvPicPr>
          <p:cNvPr id="36" name="" descr=""/>
          <p:cNvPicPr/>
          <p:nvPr/>
        </p:nvPicPr>
        <p:blipFill>
          <a:blip r:embed="rId2"/>
          <a:stretch/>
        </p:blipFill>
        <p:spPr>
          <a:xfrm>
            <a:off x="6172200" y="3657600"/>
            <a:ext cx="457200" cy="382680"/>
          </a:xfrm>
          <a:prstGeom prst="rect">
            <a:avLst/>
          </a:prstGeom>
          <a:noFill/>
          <a:ln w="0">
            <a:noFill/>
          </a:ln>
        </p:spPr>
      </p:pic>
      <p:graphicFrame>
        <p:nvGraphicFramePr>
          <p:cNvPr id="37" name=""/>
          <p:cNvGraphicFramePr/>
          <p:nvPr/>
        </p:nvGraphicFramePr>
        <p:xfrm>
          <a:off x="6095880" y="5410080"/>
          <a:ext cx="609840" cy="522360"/>
        </p:xfrm>
        <a:graphic>
          <a:graphicData uri="http://schemas.openxmlformats.org/presentationml/2006/ole">
            <p:oleObj r:id="rId3" spid="">
              <p:embed/>
              <p:pic>
                <p:nvPicPr>
                  <p:cNvPr id="38" name="" descr=""/>
                  <p:cNvPicPr/>
                  <p:nvPr/>
                </p:nvPicPr>
                <p:blipFill>
                  <a:blip r:embed="rId4"/>
                  <a:stretch/>
                </p:blipFill>
                <p:spPr>
                  <a:xfrm>
                    <a:off x="6095880" y="5410080"/>
                    <a:ext cx="609840" cy="522360"/>
                  </a:xfrm>
                  <a:prstGeom prst="rect">
                    <a:avLst/>
                  </a:prstGeom>
                  <a:noFill/>
                  <a:ln w="0">
                    <a:noFill/>
                  </a:ln>
                </p:spPr>
              </p:pic>
            </p:oleObj>
          </a:graphicData>
        </a:graphic>
      </p:graphicFrame>
      <p:sp>
        <p:nvSpPr>
          <p:cNvPr id="39" name=""/>
          <p:cNvSpPr/>
          <p:nvPr/>
        </p:nvSpPr>
        <p:spPr>
          <a:xfrm>
            <a:off x="6172200" y="5029200"/>
            <a:ext cx="38088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40" name="" descr=""/>
          <p:cNvPicPr/>
          <p:nvPr/>
        </p:nvPicPr>
        <p:blipFill>
          <a:blip r:embed="rId5"/>
          <a:stretch/>
        </p:blipFill>
        <p:spPr>
          <a:xfrm>
            <a:off x="6172200" y="1211400"/>
            <a:ext cx="457200" cy="388800"/>
          </a:xfrm>
          <a:prstGeom prst="rect">
            <a:avLst/>
          </a:prstGeom>
          <a:noFill/>
          <a:ln w="0">
            <a:noFill/>
          </a:ln>
        </p:spPr>
      </p:pic>
      <p:pic>
        <p:nvPicPr>
          <p:cNvPr id="41" name="" descr=""/>
          <p:cNvPicPr/>
          <p:nvPr/>
        </p:nvPicPr>
        <p:blipFill>
          <a:blip r:embed="rId6"/>
          <a:stretch/>
        </p:blipFill>
        <p:spPr>
          <a:xfrm>
            <a:off x="6172200" y="1676520"/>
            <a:ext cx="457200" cy="388800"/>
          </a:xfrm>
          <a:prstGeom prst="rect">
            <a:avLst/>
          </a:prstGeom>
          <a:noFill/>
          <a:ln w="0">
            <a:noFill/>
          </a:ln>
        </p:spPr>
      </p:pic>
      <p:pic>
        <p:nvPicPr>
          <p:cNvPr id="42" name="" descr=""/>
          <p:cNvPicPr/>
          <p:nvPr/>
        </p:nvPicPr>
        <p:blipFill>
          <a:blip r:embed="rId7"/>
          <a:stretch/>
        </p:blipFill>
        <p:spPr>
          <a:xfrm>
            <a:off x="6172200" y="2133720"/>
            <a:ext cx="457200" cy="388800"/>
          </a:xfrm>
          <a:prstGeom prst="rect">
            <a:avLst/>
          </a:prstGeom>
          <a:noFill/>
          <a:ln w="0">
            <a:noFill/>
          </a:ln>
        </p:spPr>
      </p:pic>
      <p:pic>
        <p:nvPicPr>
          <p:cNvPr id="43" name="" descr=""/>
          <p:cNvPicPr/>
          <p:nvPr/>
        </p:nvPicPr>
        <p:blipFill>
          <a:blip r:embed="rId8"/>
          <a:stretch/>
        </p:blipFill>
        <p:spPr>
          <a:xfrm>
            <a:off x="6172200" y="3200400"/>
            <a:ext cx="457200" cy="382680"/>
          </a:xfrm>
          <a:prstGeom prst="rect">
            <a:avLst/>
          </a:prstGeom>
          <a:noFill/>
          <a:ln w="0">
            <a:noFill/>
          </a:ln>
        </p:spPr>
      </p:pic>
      <p:pic>
        <p:nvPicPr>
          <p:cNvPr id="44" name="" descr=""/>
          <p:cNvPicPr/>
          <p:nvPr/>
        </p:nvPicPr>
        <p:blipFill>
          <a:blip r:embed="rId9"/>
          <a:stretch/>
        </p:blipFill>
        <p:spPr>
          <a:xfrm>
            <a:off x="6172200" y="2590920"/>
            <a:ext cx="457200" cy="382320"/>
          </a:xfrm>
          <a:prstGeom prst="rect">
            <a:avLst/>
          </a:prstGeom>
          <a:noFill/>
          <a:ln w="0">
            <a:noFill/>
          </a:ln>
        </p:spPr>
      </p:pic>
      <p:pic>
        <p:nvPicPr>
          <p:cNvPr id="45" name="" descr=""/>
          <p:cNvPicPr/>
          <p:nvPr/>
        </p:nvPicPr>
        <p:blipFill>
          <a:blip r:embed="rId10"/>
          <a:stretch/>
        </p:blipFill>
        <p:spPr>
          <a:xfrm>
            <a:off x="6172200" y="4572000"/>
            <a:ext cx="457200" cy="382680"/>
          </a:xfrm>
          <a:prstGeom prst="rect">
            <a:avLst/>
          </a:prstGeom>
          <a:noFill/>
          <a:ln w="0">
            <a:noFill/>
          </a:ln>
        </p:spPr>
      </p:pic>
      <p:pic>
        <p:nvPicPr>
          <p:cNvPr id="46" name="" descr=""/>
          <p:cNvPicPr/>
          <p:nvPr/>
        </p:nvPicPr>
        <p:blipFill>
          <a:blip r:embed="rId11"/>
          <a:stretch/>
        </p:blipFill>
        <p:spPr>
          <a:xfrm>
            <a:off x="6172200" y="4114800"/>
            <a:ext cx="457200" cy="382680"/>
          </a:xfrm>
          <a:prstGeom prst="rect">
            <a:avLst/>
          </a:prstGeom>
          <a:noFill/>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47" name=""/>
          <p:cNvSpPr/>
          <p:nvPr/>
        </p:nvSpPr>
        <p:spPr>
          <a:xfrm>
            <a:off x="762120" y="2057400"/>
            <a:ext cx="7772400" cy="1676520"/>
          </a:xfrm>
          <a:prstGeom prst="rect">
            <a:avLst/>
          </a:prstGeom>
          <a:gradFill rotWithShape="0">
            <a:gsLst>
              <a:gs pos="0">
                <a:srgbClr val="0066ff"/>
              </a:gs>
              <a:gs pos="100000">
                <a:srgbClr val="3333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914400" y="2209680"/>
            <a:ext cx="7467480" cy="1371600"/>
          </a:xfrm>
          <a:prstGeom prst="rect">
            <a:avLst/>
          </a:prstGeom>
          <a:gradFill rotWithShape="0">
            <a:gsLst>
              <a:gs pos="0">
                <a:srgbClr val="ccccff"/>
              </a:gs>
              <a:gs pos="50000">
                <a:srgbClr val="ffffff"/>
              </a:gs>
              <a:gs pos="100000">
                <a:srgbClr val="cccc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533520" y="2666880"/>
            <a:ext cx="81532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0" name=""/>
          <p:cNvSpPr/>
          <p:nvPr/>
        </p:nvSpPr>
        <p:spPr>
          <a:xfrm>
            <a:off x="685800" y="2514600"/>
            <a:ext cx="7543800" cy="581760"/>
          </a:xfrm>
          <a:prstGeom prst="rect">
            <a:avLst/>
          </a:prstGeom>
          <a:noFill/>
          <a:ln w="0">
            <a:noFill/>
          </a:ln>
        </p:spPr>
        <p:style>
          <a:lnRef idx="0"/>
          <a:fillRef idx="0"/>
          <a:effectRef idx="0"/>
          <a:fontRef idx="minor"/>
        </p:style>
        <p:txBody>
          <a:bodyPr lIns="90000" rIns="90000" tIns="46800" bIns="46800" anchor="t">
            <a:spAutoFit/>
          </a:bodyPr>
          <a:p>
            <a:pPr algn="ct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Hedging Volatility</a:t>
            </a:r>
            <a:endParaRPr b="0" lang="en-US" sz="3200" strike="noStrike" u="none">
              <a:solidFill>
                <a:srgbClr val="000000"/>
              </a:solidFill>
              <a:effectLst/>
              <a:uFillTx/>
              <a:latin typeface="Times New Roman"/>
            </a:endParaRPr>
          </a:p>
        </p:txBody>
      </p:sp>
      <p:pic>
        <p:nvPicPr>
          <p:cNvPr id="51" name="fullcolorlogo" descr="">
            <a:hlinkClick r:id="rId1"/>
          </p:cNvPr>
          <p:cNvPicPr/>
          <p:nvPr/>
        </p:nvPicPr>
        <p:blipFill>
          <a:blip r:embed="rId2"/>
          <a:stretch/>
        </p:blipFill>
        <p:spPr>
          <a:xfrm>
            <a:off x="8381880" y="6019920"/>
            <a:ext cx="628920" cy="66348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Hedging Volatility</a:t>
            </a:r>
            <a:endParaRPr b="1" lang="en-US" sz="2800" strike="noStrike" u="none">
              <a:solidFill>
                <a:srgbClr val="000000"/>
              </a:solidFill>
              <a:effectLst/>
              <a:uFillTx/>
              <a:latin typeface="Times New Roman"/>
            </a:endParaRPr>
          </a:p>
        </p:txBody>
      </p:sp>
      <p:sp>
        <p:nvSpPr>
          <p:cNvPr id="53" name="PlaceHolder 2"/>
          <p:cNvSpPr>
            <a:spLocks noGrp="1"/>
          </p:cNvSpPr>
          <p:nvPr>
            <p:ph/>
          </p:nvPr>
        </p:nvSpPr>
        <p:spPr>
          <a:xfrm>
            <a:off x="609480" y="1828800"/>
            <a:ext cx="3848400" cy="4572000"/>
          </a:xfrm>
          <a:prstGeom prst="rect">
            <a:avLst/>
          </a:prstGeom>
          <a:noFill/>
          <a:ln w="0">
            <a:noFill/>
          </a:ln>
        </p:spPr>
        <p:txBody>
          <a:bodyPr lIns="90000" rIns="90000" tIns="46800" bIns="46800" anchor="t">
            <a:normAutofit/>
          </a:bodyPr>
          <a:p>
            <a:pPr marL="343080" indent="-343080">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Hedging</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Specific objective driven</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Offset by position</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Reduces volatility exposure</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Reduces likelihood of large losses/gains</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Stable expenses</a:t>
            </a:r>
            <a:endParaRPr b="0" lang="en-US" sz="20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54" name="PlaceHolder 3"/>
          <p:cNvSpPr>
            <a:spLocks noGrp="1"/>
          </p:cNvSpPr>
          <p:nvPr>
            <p:ph/>
          </p:nvPr>
        </p:nvSpPr>
        <p:spPr>
          <a:xfrm>
            <a:off x="4609800" y="1828800"/>
            <a:ext cx="3848040" cy="4572000"/>
          </a:xfrm>
          <a:prstGeom prst="rect">
            <a:avLst/>
          </a:prstGeom>
          <a:noFill/>
          <a:ln w="0">
            <a:noFill/>
          </a:ln>
        </p:spPr>
        <p:txBody>
          <a:bodyPr lIns="90000" rIns="90000" tIns="46800" bIns="46800" anchor="t">
            <a:normAutofit/>
          </a:bodyPr>
          <a:p>
            <a:pPr marL="343080" indent="-343080">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Speculating</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Profit driven</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No offsetting position</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Volatility driven</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Increased likelihood of large losses/gains</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Full spectrum-- from home run to bankruptcy</a:t>
            </a:r>
            <a:endParaRPr b="0" lang="en-US" sz="20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55" name=""/>
          <p:cNvSpPr/>
          <p:nvPr/>
        </p:nvSpPr>
        <p:spPr>
          <a:xfrm>
            <a:off x="304920" y="1523880"/>
            <a:ext cx="8535960" cy="114480"/>
          </a:xfrm>
          <a:prstGeom prst="rect">
            <a:avLst/>
          </a:prstGeom>
          <a:gradFill rotWithShape="0">
            <a:gsLst>
              <a:gs pos="0">
                <a:srgbClr val="0066ff"/>
              </a:gs>
              <a:gs pos="100000">
                <a:srgbClr val="00008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56" name=""/>
          <p:cNvGraphicFramePr/>
          <p:nvPr/>
        </p:nvGraphicFramePr>
        <p:xfrm>
          <a:off x="609480" y="1752480"/>
          <a:ext cx="8153640" cy="4876920"/>
        </p:xfrm>
        <a:graphic>
          <a:graphicData uri="http://schemas.openxmlformats.org/presentationml/2006/ole">
            <p:oleObj r:id="rId1" spid="">
              <p:embed/>
              <p:pic>
                <p:nvPicPr>
                  <p:cNvPr id="57" name="" descr=""/>
                  <p:cNvPicPr/>
                  <p:nvPr/>
                </p:nvPicPr>
                <p:blipFill>
                  <a:blip r:embed="rId2"/>
                  <a:stretch/>
                </p:blipFill>
                <p:spPr>
                  <a:xfrm>
                    <a:off x="609480" y="1752480"/>
                    <a:ext cx="8153640" cy="4876920"/>
                  </a:xfrm>
                  <a:prstGeom prst="rect">
                    <a:avLst/>
                  </a:prstGeom>
                  <a:noFill/>
                  <a:ln w="0">
                    <a:noFill/>
                  </a:ln>
                </p:spPr>
              </p:pic>
            </p:oleObj>
          </a:graphicData>
        </a:graphic>
      </p:graphicFrame>
      <p:pic>
        <p:nvPicPr>
          <p:cNvPr id="58" name="fullcolorlogo" descr="">
            <a:hlinkClick r:id="rId3"/>
          </p:cNvPr>
          <p:cNvPicPr/>
          <p:nvPr/>
        </p:nvPicPr>
        <p:blipFill>
          <a:blip r:embed="rId4"/>
          <a:stretch/>
        </p:blipFill>
        <p:spPr>
          <a:xfrm>
            <a:off x="8381880" y="6019920"/>
            <a:ext cx="628920" cy="663480"/>
          </a:xfrm>
          <a:prstGeom prst="rect">
            <a:avLst/>
          </a:prstGeom>
          <a:noFill/>
          <a:ln w="0">
            <a:noFill/>
          </a:ln>
        </p:spPr>
      </p:pic>
      <p:sp>
        <p:nvSpPr>
          <p:cNvPr id="59" name="PlaceHolder 1"/>
          <p:cNvSpPr>
            <a:spLocks noGrp="1"/>
          </p:cNvSpPr>
          <p:nvPr>
            <p:ph type="title"/>
          </p:nvPr>
        </p:nvSpPr>
        <p:spPr>
          <a:xfrm>
            <a:off x="838080" y="1447920"/>
            <a:ext cx="7772400" cy="1295280"/>
          </a:xfrm>
          <a:prstGeom prst="rect">
            <a:avLst/>
          </a:prstGeom>
          <a:noFill/>
          <a:ln w="0">
            <a:noFill/>
          </a:ln>
        </p:spPr>
        <p:txBody>
          <a:bodyPr lIns="91440" rIns="91440" tIns="45720" bIns="45720" anchor="ctr">
            <a:noAutofit/>
          </a:bodyPr>
          <a:p>
            <a:pPr indent="0" algn="ctr">
              <a:spcBef>
                <a:spcPts val="12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PJM On-Peak Energy Clearing Price</a:t>
            </a:r>
            <a:br>
              <a:rPr sz="2000"/>
            </a:br>
            <a:r>
              <a:rPr b="1" lang="en-US" sz="2000" strike="noStrike" u="none">
                <a:solidFill>
                  <a:srgbClr val="000000"/>
                </a:solidFill>
                <a:effectLst/>
                <a:uFillTx/>
                <a:latin typeface="Times New Roman"/>
              </a:rPr>
              <a:t>May 21, 1999-Feb. 14, 2001</a:t>
            </a:r>
            <a:endParaRPr b="1" lang="en-US" sz="2000" strike="noStrike" u="none">
              <a:solidFill>
                <a:srgbClr val="000000"/>
              </a:solidFill>
              <a:effectLst/>
              <a:uFillTx/>
              <a:latin typeface="Times New Roman"/>
            </a:endParaRPr>
          </a:p>
        </p:txBody>
      </p:sp>
      <p:sp>
        <p:nvSpPr>
          <p:cNvPr id="60" name=""/>
          <p:cNvSpPr/>
          <p:nvPr/>
        </p:nvSpPr>
        <p:spPr>
          <a:xfrm>
            <a:off x="685800" y="38088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Hedging Volatility</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61" name=""/>
          <p:cNvGraphicFramePr/>
          <p:nvPr/>
        </p:nvGraphicFramePr>
        <p:xfrm>
          <a:off x="12600" y="754200"/>
          <a:ext cx="8731440" cy="5821200"/>
        </p:xfrm>
        <a:graphic>
          <a:graphicData uri="http://schemas.openxmlformats.org/presentationml/2006/ole">
            <p:oleObj progId="PowerPoint.Show.12" r:id="rId1" spid="">
              <p:embed/>
              <p:pic>
                <p:nvPicPr>
                  <p:cNvPr id="62" name="" descr=""/>
                  <p:cNvPicPr/>
                  <p:nvPr/>
                </p:nvPicPr>
                <p:blipFill>
                  <a:blip r:embed="rId2"/>
                  <a:stretch/>
                </p:blipFill>
                <p:spPr>
                  <a:xfrm>
                    <a:off x="12600" y="754200"/>
                    <a:ext cx="8731440" cy="5821200"/>
                  </a:xfrm>
                  <a:prstGeom prst="rect">
                    <a:avLst/>
                  </a:prstGeom>
                  <a:noFill/>
                  <a:ln w="0">
                    <a:noFill/>
                  </a:ln>
                </p:spPr>
              </p:pic>
            </p:oleObj>
          </a:graphicData>
        </a:graphic>
      </p:graphicFrame>
      <p:sp>
        <p:nvSpPr>
          <p:cNvPr id="63" name=""/>
          <p:cNvSpPr/>
          <p:nvPr/>
        </p:nvSpPr>
        <p:spPr>
          <a:xfrm>
            <a:off x="304920" y="1523880"/>
            <a:ext cx="8535960" cy="114480"/>
          </a:xfrm>
          <a:prstGeom prst="rect">
            <a:avLst/>
          </a:prstGeom>
          <a:gradFill rotWithShape="0">
            <a:gsLst>
              <a:gs pos="0">
                <a:srgbClr val="0066ff"/>
              </a:gs>
              <a:gs pos="100000">
                <a:srgbClr val="00008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64" name="fullcolorlogo" descr="">
            <a:hlinkClick r:id="rId3"/>
          </p:cNvPr>
          <p:cNvPicPr/>
          <p:nvPr/>
        </p:nvPicPr>
        <p:blipFill>
          <a:blip r:embed="rId4"/>
          <a:stretch/>
        </p:blipFill>
        <p:spPr>
          <a:xfrm>
            <a:off x="8381880" y="6019920"/>
            <a:ext cx="628920" cy="663480"/>
          </a:xfrm>
          <a:prstGeom prst="rect">
            <a:avLst/>
          </a:prstGeom>
          <a:noFill/>
          <a:ln w="0">
            <a:noFill/>
          </a:ln>
        </p:spPr>
      </p:pic>
      <p:sp>
        <p:nvSpPr>
          <p:cNvPr id="65" name=""/>
          <p:cNvSpPr/>
          <p:nvPr/>
        </p:nvSpPr>
        <p:spPr>
          <a:xfrm>
            <a:off x="685800" y="38088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Hedging Volatility</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66" name=""/>
          <p:cNvSpPr/>
          <p:nvPr/>
        </p:nvSpPr>
        <p:spPr>
          <a:xfrm>
            <a:off x="762120" y="2057400"/>
            <a:ext cx="7772400" cy="1676520"/>
          </a:xfrm>
          <a:prstGeom prst="rect">
            <a:avLst/>
          </a:prstGeom>
          <a:gradFill rotWithShape="0">
            <a:gsLst>
              <a:gs pos="0">
                <a:srgbClr val="0066ff"/>
              </a:gs>
              <a:gs pos="100000">
                <a:srgbClr val="3333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a:off x="914400" y="2209680"/>
            <a:ext cx="7467480" cy="1371600"/>
          </a:xfrm>
          <a:prstGeom prst="rect">
            <a:avLst/>
          </a:prstGeom>
          <a:gradFill rotWithShape="0">
            <a:gsLst>
              <a:gs pos="0">
                <a:srgbClr val="ccccff"/>
              </a:gs>
              <a:gs pos="50000">
                <a:srgbClr val="ffffff"/>
              </a:gs>
              <a:gs pos="100000">
                <a:srgbClr val="cccc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a:off x="533520" y="2666880"/>
            <a:ext cx="81532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9" name=""/>
          <p:cNvSpPr/>
          <p:nvPr/>
        </p:nvSpPr>
        <p:spPr>
          <a:xfrm>
            <a:off x="1600200" y="2590920"/>
            <a:ext cx="6095880" cy="581760"/>
          </a:xfrm>
          <a:prstGeom prst="rect">
            <a:avLst/>
          </a:prstGeom>
          <a:noFill/>
          <a:ln w="0">
            <a:noFill/>
          </a:ln>
        </p:spPr>
        <p:style>
          <a:lnRef idx="0"/>
          <a:fillRef idx="0"/>
          <a:effectRef idx="0"/>
          <a:fontRef idx="minor"/>
        </p:style>
        <p:txBody>
          <a:bodyPr lIns="90000" rIns="90000" tIns="46800" bIns="46800" anchor="t">
            <a:spAutoFit/>
          </a:bodyPr>
          <a:p>
            <a:pPr algn="ct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Forward Markets</a:t>
            </a:r>
            <a:endParaRPr b="0" lang="en-US" sz="3200" strike="noStrike" u="none">
              <a:solidFill>
                <a:srgbClr val="000000"/>
              </a:solidFill>
              <a:effectLst/>
              <a:uFillTx/>
              <a:latin typeface="Times New Roman"/>
            </a:endParaRPr>
          </a:p>
        </p:txBody>
      </p:sp>
      <p:pic>
        <p:nvPicPr>
          <p:cNvPr id="70" name="fullcolorlogo" descr="">
            <a:hlinkClick r:id="rId1"/>
          </p:cNvPr>
          <p:cNvPicPr/>
          <p:nvPr/>
        </p:nvPicPr>
        <p:blipFill>
          <a:blip r:embed="rId2"/>
          <a:stretch/>
        </p:blipFill>
        <p:spPr>
          <a:xfrm>
            <a:off x="8381880" y="6019920"/>
            <a:ext cx="628920" cy="66348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6262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2001-01-05T15:40:14Z</dcterms:created>
  <dc:creator>jstewart</dc:creator>
  <dc:description/>
  <dc:language>en-US</dc:language>
  <cp:lastModifiedBy>Janelle Scheuer</cp:lastModifiedBy>
  <cp:lastPrinted>2001-03-15T17:14:33Z</cp:lastPrinted>
  <dcterms:modified xsi:type="dcterms:W3CDTF">2001-03-22T16:22:45Z</dcterms:modified>
  <cp:revision>72</cp:revision>
  <dc:subject/>
  <dc:title>I.  Primary Goals</dc:title>
</cp:coreProperties>
</file>