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wmf" ContentType="image/x-wmf"/>
  <Override PartName="/ppt/media/image3.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10288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95400" y="6673680"/>
            <a:ext cx="1129320" cy="185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MC-Steffes-0800-</a:t>
            </a:r>
            <a:fld id="{D0AA64BF-E4C1-488C-BBD4-12AF95D2DFC9}"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 name=""/>
          <p:cNvSpPr/>
          <p:nvPr/>
        </p:nvSpPr>
        <p:spPr>
          <a:xfrm>
            <a:off x="1046160" y="-1440"/>
            <a:ext cx="8248680" cy="551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Year 2000 Volatility and Energy Price Trends</a:t>
            </a:r>
            <a:endParaRPr b="0" lang="en-US" sz="3000" strike="noStrike" u="none">
              <a:solidFill>
                <a:srgbClr val="000000"/>
              </a:solidFill>
              <a:effectLst/>
              <a:uFillTx/>
              <a:latin typeface="Times New Roman"/>
            </a:endParaRPr>
          </a:p>
        </p:txBody>
      </p:sp>
      <p:sp>
        <p:nvSpPr>
          <p:cNvPr id="2" name=""/>
          <p:cNvSpPr/>
          <p:nvPr/>
        </p:nvSpPr>
        <p:spPr>
          <a:xfrm>
            <a:off x="1079640" y="1044720"/>
            <a:ext cx="8694720" cy="5582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contrast to oil, U.S. natural gas and electricity price volatility are more vulnerable to domestic market conditions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U.S. gasoline outlook has prices moving in a $31 to $36/barrel range over the next 12 months, moving to the lower end of the range as stocks build and global crude prices moderate</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 natural gas prices are forecast to peak in January 2001, and recover to the $3.70 - $4.00 range by next winter as added supplies from Canadian and U.S. producers emerge</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Electricity futures prices moderate going into the upcoming winter season, to recover strength by early summer months, especially in the West-- which remains generation capacity constrained  going into next summer</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Energy market prices recover from their peak levels as supplies catch up to demand levels</a:t>
            </a:r>
            <a:endParaRPr b="0" lang="en-US" sz="2000" strike="noStrike" u="none">
              <a:solidFill>
                <a:srgbClr val="000000"/>
              </a:solidFill>
              <a:effectLst/>
              <a:uFillTx/>
              <a:latin typeface="Times New Roman"/>
            </a:endParaRPr>
          </a:p>
        </p:txBody>
      </p:sp>
      <p:sp>
        <p:nvSpPr>
          <p:cNvPr id="3" name=""/>
          <p:cNvSpPr/>
          <p:nvPr/>
        </p:nvSpPr>
        <p:spPr>
          <a:xfrm>
            <a:off x="944640" y="1181160"/>
            <a:ext cx="104760" cy="104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sp>
        <p:nvSpPr>
          <p:cNvPr id="4" name=""/>
          <p:cNvSpPr/>
          <p:nvPr/>
        </p:nvSpPr>
        <p:spPr>
          <a:xfrm>
            <a:off x="944640" y="2097000"/>
            <a:ext cx="104760" cy="104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sp>
        <p:nvSpPr>
          <p:cNvPr id="5" name=""/>
          <p:cNvSpPr/>
          <p:nvPr/>
        </p:nvSpPr>
        <p:spPr>
          <a:xfrm>
            <a:off x="944640" y="3311640"/>
            <a:ext cx="104760" cy="104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sp>
        <p:nvSpPr>
          <p:cNvPr id="6" name=""/>
          <p:cNvSpPr/>
          <p:nvPr/>
        </p:nvSpPr>
        <p:spPr>
          <a:xfrm>
            <a:off x="944640" y="4545000"/>
            <a:ext cx="104760" cy="104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sp>
        <p:nvSpPr>
          <p:cNvPr id="7" name=""/>
          <p:cNvSpPr/>
          <p:nvPr/>
        </p:nvSpPr>
        <p:spPr>
          <a:xfrm>
            <a:off x="944640" y="6081840"/>
            <a:ext cx="104760" cy="104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1500480" y="-7920"/>
            <a:ext cx="737928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NYMEX U.S. Gulf Coast Gasoline Prices</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 dollars per barrel)</a:t>
            </a:r>
            <a:endParaRPr b="0" lang="en-US" sz="2400" strike="noStrike" u="none">
              <a:solidFill>
                <a:srgbClr val="000000"/>
              </a:solidFill>
              <a:effectLst/>
              <a:uFillTx/>
              <a:latin typeface="Times New Roman"/>
            </a:endParaRPr>
          </a:p>
        </p:txBody>
      </p:sp>
      <p:sp>
        <p:nvSpPr>
          <p:cNvPr id="9" name=""/>
          <p:cNvSpPr/>
          <p:nvPr/>
        </p:nvSpPr>
        <p:spPr>
          <a:xfrm>
            <a:off x="514440" y="6226200"/>
            <a:ext cx="361764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NYMEX, 8/28/00; 7/29/99 and 7/31/98</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Note: prices rounded to nearest cents; for 87 octane fuel.</a:t>
            </a:r>
            <a:endParaRPr b="0" lang="en-US" sz="1000" strike="noStrike" u="none">
              <a:solidFill>
                <a:srgbClr val="000000"/>
              </a:solidFill>
              <a:effectLst/>
              <a:uFillTx/>
              <a:latin typeface="Times New Roman"/>
            </a:endParaRPr>
          </a:p>
        </p:txBody>
      </p:sp>
      <p:sp>
        <p:nvSpPr>
          <p:cNvPr id="10" name=""/>
          <p:cNvSpPr/>
          <p:nvPr/>
        </p:nvSpPr>
        <p:spPr>
          <a:xfrm>
            <a:off x="860400" y="1082520"/>
            <a:ext cx="8566200" cy="1068840"/>
          </a:xfrm>
          <a:prstGeom prst="rect">
            <a:avLst/>
          </a:prstGeom>
          <a:solidFill>
            <a:srgbClr val="ffe80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After bottoming out in 1998 and early 1999, gasoline prices began to surge in 2000, as world oil demand surged and U.S. gasoline stocks depleted. Gasoline wholesale prices into the pipeline move in a $31 to $36/barrel range over the next 12 months, led by a moderating in global crude oil price trends and 2001 gasoline inventory build.</a:t>
            </a:r>
            <a:endParaRPr b="0" lang="en-US" sz="1600" strike="noStrike" u="none">
              <a:solidFill>
                <a:srgbClr val="000000"/>
              </a:solidFill>
              <a:effectLst/>
              <a:uFillTx/>
              <a:latin typeface="Times New Roman"/>
            </a:endParaRPr>
          </a:p>
        </p:txBody>
      </p:sp>
      <p:graphicFrame>
        <p:nvGraphicFramePr>
          <p:cNvPr id="11" name=""/>
          <p:cNvGraphicFramePr/>
          <p:nvPr/>
        </p:nvGraphicFramePr>
        <p:xfrm>
          <a:off x="974880" y="2332080"/>
          <a:ext cx="8321400" cy="3726000"/>
        </p:xfrm>
        <a:graphic>
          <a:graphicData uri="http://schemas.openxmlformats.org/presentationml/2006/ole">
            <p:oleObj r:id="rId1" spid="">
              <p:embed/>
              <p:pic>
                <p:nvPicPr>
                  <p:cNvPr id="12" name="" descr=""/>
                  <p:cNvPicPr/>
                  <p:nvPr/>
                </p:nvPicPr>
                <p:blipFill>
                  <a:blip r:embed="rId2"/>
                  <a:stretch/>
                </p:blipFill>
                <p:spPr>
                  <a:xfrm>
                    <a:off x="974880" y="2332080"/>
                    <a:ext cx="8321400" cy="3726000"/>
                  </a:xfrm>
                  <a:prstGeom prst="rect">
                    <a:avLst/>
                  </a:prstGeom>
                  <a:noFill/>
                  <a:ln w="0">
                    <a:noFill/>
                  </a:ln>
                </p:spPr>
              </p:pic>
            </p:oleObj>
          </a:graphicData>
        </a:graphic>
      </p:graphicFrame>
      <p:sp>
        <p:nvSpPr>
          <p:cNvPr id="13" name=""/>
          <p:cNvSpPr/>
          <p:nvPr/>
        </p:nvSpPr>
        <p:spPr>
          <a:xfrm>
            <a:off x="6915240" y="5183280"/>
            <a:ext cx="2209680" cy="954000"/>
          </a:xfrm>
          <a:prstGeom prst="rect">
            <a:avLst/>
          </a:prstGeom>
          <a:solidFill>
            <a:srgbClr val="ffffff"/>
          </a:solidFill>
          <a:ln w="936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7482240" y="5086440"/>
            <a:ext cx="1567800" cy="1054080"/>
          </a:xfrm>
          <a:prstGeom prst="rect">
            <a:avLst/>
          </a:prstGeom>
          <a:noFill/>
          <a:ln w="0">
            <a:noFill/>
          </a:ln>
        </p:spPr>
        <p:style>
          <a:lnRef idx="0"/>
          <a:fillRef idx="0"/>
          <a:effectRef idx="0"/>
          <a:fontRef idx="minor"/>
        </p:style>
        <p:txBody>
          <a:bodyPr wrap="none"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 00 - Aug 01</a:t>
            </a:r>
            <a:endParaRPr b="0" lang="en-US" sz="14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 99 - Aug 00</a:t>
            </a:r>
            <a:endParaRPr b="0" lang="en-US" sz="14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 98 - Aug 99</a:t>
            </a:r>
            <a:endParaRPr b="0" lang="en-US" sz="1400" strike="noStrike" u="none">
              <a:solidFill>
                <a:srgbClr val="000000"/>
              </a:solidFill>
              <a:effectLst/>
              <a:uFillTx/>
              <a:latin typeface="Times New Roman"/>
            </a:endParaRPr>
          </a:p>
        </p:txBody>
      </p:sp>
      <p:sp>
        <p:nvSpPr>
          <p:cNvPr id="15" name=""/>
          <p:cNvSpPr/>
          <p:nvPr/>
        </p:nvSpPr>
        <p:spPr>
          <a:xfrm>
            <a:off x="7088040" y="5310360"/>
            <a:ext cx="31464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7088040" y="5640480"/>
            <a:ext cx="314640" cy="0"/>
          </a:xfrm>
          <a:prstGeom prst="line">
            <a:avLst/>
          </a:prstGeom>
          <a:ln w="38160">
            <a:solidFill>
              <a:srgbClr val="339966"/>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7088040" y="5979960"/>
            <a:ext cx="31464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7183440" y="5911920"/>
            <a:ext cx="141120" cy="122040"/>
          </a:xfrm>
          <a:prstGeom prst="triangle">
            <a:avLst>
              <a:gd name="adj" fmla="val 50000"/>
            </a:avLst>
          </a:prstGeom>
          <a:solidFill>
            <a:srgbClr val="ff0000"/>
          </a:solidFill>
          <a:ln w="0">
            <a:noFill/>
          </a:ln>
        </p:spPr>
        <p:style>
          <a:lnRef idx="0"/>
          <a:fillRef idx="0"/>
          <a:effectRef idx="0"/>
          <a:fontRef idx="minor"/>
        </p:style>
        <p:txBody>
          <a:bodyPr wrap="none" lIns="90000" rIns="90000" tIns="-5760" bIns="-5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 name=""/>
          <p:cNvSpPr/>
          <p:nvPr/>
        </p:nvSpPr>
        <p:spPr>
          <a:xfrm>
            <a:off x="7196040" y="5264280"/>
            <a:ext cx="90720" cy="101520"/>
          </a:xfrm>
          <a:prstGeom prst="rect">
            <a:avLst/>
          </a:prstGeom>
          <a:solidFill>
            <a:srgbClr val="0000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7180200" y="5568840"/>
            <a:ext cx="125640" cy="125640"/>
          </a:xfrm>
          <a:prstGeom prst="diamond">
            <a:avLst/>
          </a:prstGeom>
          <a:solidFill>
            <a:srgbClr val="339966"/>
          </a:solidFill>
          <a:ln w="0">
            <a:noFill/>
          </a:ln>
        </p:spPr>
        <p:style>
          <a:lnRef idx="0"/>
          <a:fillRef idx="0"/>
          <a:effectRef idx="0"/>
          <a:fontRef idx="minor"/>
        </p:style>
        <p:txBody>
          <a:bodyPr wrap="none" lIns="90000" rIns="90000" tIns="16200" bIns="162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1801440" y="-7920"/>
            <a:ext cx="670140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U.S. Natural Gas Spot Price Outlook</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 $MMBTU Henry Hub, LA.)</a:t>
            </a:r>
            <a:endParaRPr b="0" lang="en-US" sz="2400" strike="noStrike" u="none">
              <a:solidFill>
                <a:srgbClr val="000000"/>
              </a:solidFill>
              <a:effectLst/>
              <a:uFillTx/>
              <a:latin typeface="Times New Roman"/>
            </a:endParaRPr>
          </a:p>
        </p:txBody>
      </p:sp>
      <p:sp>
        <p:nvSpPr>
          <p:cNvPr id="22" name=""/>
          <p:cNvSpPr/>
          <p:nvPr/>
        </p:nvSpPr>
        <p:spPr>
          <a:xfrm>
            <a:off x="938160" y="992160"/>
            <a:ext cx="8391600" cy="825120"/>
          </a:xfrm>
          <a:prstGeom prst="rect">
            <a:avLst/>
          </a:prstGeom>
          <a:solidFill>
            <a:srgbClr val="ffe80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For 2000 and 2001, upward pressure on North American natural gas prices remains intense due to robust demand, especially in the west for gas-fired power generation and supply constraints due to the first half 1999 drilling and price slump.</a:t>
            </a:r>
            <a:endParaRPr b="0" lang="en-US" sz="1600" strike="noStrike" u="none">
              <a:solidFill>
                <a:srgbClr val="000000"/>
              </a:solidFill>
              <a:effectLst/>
              <a:uFillTx/>
              <a:latin typeface="Times New Roman"/>
            </a:endParaRPr>
          </a:p>
        </p:txBody>
      </p:sp>
      <p:sp>
        <p:nvSpPr>
          <p:cNvPr id="23" name=""/>
          <p:cNvSpPr/>
          <p:nvPr/>
        </p:nvSpPr>
        <p:spPr>
          <a:xfrm>
            <a:off x="510480" y="6445080"/>
            <a:ext cx="3646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Cambridge Energy Research Associates, 7/14/00</a:t>
            </a:r>
            <a:endParaRPr b="0" lang="en-US" sz="1000" strike="noStrike" u="none">
              <a:solidFill>
                <a:srgbClr val="000000"/>
              </a:solidFill>
              <a:effectLst/>
              <a:uFillTx/>
              <a:latin typeface="Times New Roman"/>
            </a:endParaRPr>
          </a:p>
        </p:txBody>
      </p:sp>
      <p:graphicFrame>
        <p:nvGraphicFramePr>
          <p:cNvPr id="24" name=""/>
          <p:cNvGraphicFramePr/>
          <p:nvPr/>
        </p:nvGraphicFramePr>
        <p:xfrm>
          <a:off x="1676520" y="1995480"/>
          <a:ext cx="7107120" cy="4230720"/>
        </p:xfrm>
        <a:graphic>
          <a:graphicData uri="http://schemas.openxmlformats.org/presentationml/2006/ole">
            <p:oleObj r:id="rId1" spid="">
              <p:embed/>
              <p:pic>
                <p:nvPicPr>
                  <p:cNvPr id="25" name="" descr=""/>
                  <p:cNvPicPr/>
                  <p:nvPr/>
                </p:nvPicPr>
                <p:blipFill>
                  <a:blip r:embed="rId2"/>
                  <a:stretch/>
                </p:blipFill>
                <p:spPr>
                  <a:xfrm>
                    <a:off x="1676520" y="1995480"/>
                    <a:ext cx="7107120" cy="4230720"/>
                  </a:xfrm>
                  <a:prstGeom prst="rect">
                    <a:avLst/>
                  </a:prstGeom>
                  <a:noFill/>
                  <a:ln w="0">
                    <a:noFill/>
                  </a:ln>
                </p:spPr>
              </p:pic>
            </p:oleObj>
          </a:graphicData>
        </a:graphic>
      </p:graphicFrame>
      <p:sp>
        <p:nvSpPr>
          <p:cNvPr id="26" name=""/>
          <p:cNvSpPr/>
          <p:nvPr/>
        </p:nvSpPr>
        <p:spPr>
          <a:xfrm>
            <a:off x="268200" y="2176560"/>
            <a:ext cx="1214640" cy="1090440"/>
          </a:xfrm>
          <a:prstGeom prst="rect">
            <a:avLst/>
          </a:prstGeom>
          <a:solidFill>
            <a:srgbClr val="ffffff"/>
          </a:solidFill>
          <a:ln w="936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784080" y="2257560"/>
            <a:ext cx="1022400" cy="951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1999</a:t>
            </a:r>
            <a:endParaRPr b="0" lang="en-US" sz="1600" strike="noStrike" u="none">
              <a:solidFill>
                <a:srgbClr val="000000"/>
              </a:solidFill>
              <a:effectLst/>
              <a:uFillTx/>
              <a:latin typeface="Times New Roman"/>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2000</a:t>
            </a:r>
            <a:endParaRPr b="0" lang="en-US" sz="1600" strike="noStrike" u="none">
              <a:solidFill>
                <a:srgbClr val="000000"/>
              </a:solidFill>
              <a:effectLst/>
              <a:uFillTx/>
              <a:latin typeface="Times New Roman"/>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2001</a:t>
            </a:r>
            <a:endParaRPr b="0" lang="en-US" sz="1600" strike="noStrike" u="none">
              <a:solidFill>
                <a:srgbClr val="000000"/>
              </a:solidFill>
              <a:effectLst/>
              <a:uFillTx/>
              <a:latin typeface="Times New Roman"/>
            </a:endParaRPr>
          </a:p>
        </p:txBody>
      </p:sp>
      <p:sp>
        <p:nvSpPr>
          <p:cNvPr id="28" name=""/>
          <p:cNvSpPr/>
          <p:nvPr/>
        </p:nvSpPr>
        <p:spPr>
          <a:xfrm>
            <a:off x="473040" y="2394000"/>
            <a:ext cx="31428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29" name=""/>
          <p:cNvGrpSpPr/>
          <p:nvPr/>
        </p:nvGrpSpPr>
        <p:grpSpPr>
          <a:xfrm>
            <a:off x="473040" y="2671920"/>
            <a:ext cx="314280" cy="101520"/>
            <a:chOff x="473040" y="2671920"/>
            <a:chExt cx="314280" cy="101520"/>
          </a:xfrm>
        </p:grpSpPr>
        <p:sp>
          <p:nvSpPr>
            <p:cNvPr id="30" name=""/>
            <p:cNvSpPr/>
            <p:nvPr/>
          </p:nvSpPr>
          <p:spPr>
            <a:xfrm>
              <a:off x="473040" y="2724120"/>
              <a:ext cx="314280" cy="0"/>
            </a:xfrm>
            <a:prstGeom prst="line">
              <a:avLst/>
            </a:prstGeom>
            <a:ln w="381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581040" y="2671920"/>
              <a:ext cx="90360" cy="10152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32" name=""/>
          <p:cNvGrpSpPr/>
          <p:nvPr/>
        </p:nvGrpSpPr>
        <p:grpSpPr>
          <a:xfrm>
            <a:off x="473040" y="2995560"/>
            <a:ext cx="314280" cy="122400"/>
            <a:chOff x="473040" y="2995560"/>
            <a:chExt cx="314280" cy="122400"/>
          </a:xfrm>
        </p:grpSpPr>
        <p:sp>
          <p:nvSpPr>
            <p:cNvPr id="33" name=""/>
            <p:cNvSpPr/>
            <p:nvPr/>
          </p:nvSpPr>
          <p:spPr>
            <a:xfrm>
              <a:off x="473040" y="3063960"/>
              <a:ext cx="314280" cy="0"/>
            </a:xfrm>
            <a:prstGeom prst="line">
              <a:avLst/>
            </a:prstGeom>
            <a:ln w="38160">
              <a:solidFill>
                <a:srgbClr val="339966"/>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568440" y="2995560"/>
              <a:ext cx="141120" cy="122400"/>
            </a:xfrm>
            <a:prstGeom prst="triangle">
              <a:avLst>
                <a:gd name="adj" fmla="val 50000"/>
              </a:avLst>
            </a:prstGeom>
            <a:solidFill>
              <a:srgbClr val="339966"/>
            </a:solidFill>
            <a:ln w="0">
              <a:noFill/>
            </a:ln>
          </p:spPr>
          <p:style>
            <a:lnRef idx="0"/>
            <a:fillRef idx="0"/>
            <a:effectRef idx="0"/>
            <a:fontRef idx="minor"/>
          </p:style>
          <p:txBody>
            <a:bodyPr wrap="none" lIns="90000" rIns="90000" tIns="-5760" bIns="-5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35" name=""/>
          <p:cNvSpPr/>
          <p:nvPr/>
        </p:nvSpPr>
        <p:spPr>
          <a:xfrm>
            <a:off x="579600" y="2341440"/>
            <a:ext cx="104760" cy="104760"/>
          </a:xfrm>
          <a:prstGeom prst="diamond">
            <a:avLst/>
          </a:prstGeom>
          <a:solidFill>
            <a:srgbClr val="ff0000"/>
          </a:solidFill>
          <a:ln w="0">
            <a:noFill/>
          </a:ln>
        </p:spPr>
        <p:style>
          <a:lnRef idx="0"/>
          <a:fillRef idx="0"/>
          <a:effectRef idx="0"/>
          <a:fontRef idx="minor"/>
        </p:style>
        <p:txBody>
          <a:bodyPr wrap="none" lIns="90000" rIns="90000" tIns="5760" bIns="57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2063880" y="-7920"/>
            <a:ext cx="6215400" cy="1374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NYMEX Electricity Futures Prices</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California-Oregon Border</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 $MWH)</a:t>
            </a:r>
            <a:endParaRPr b="0" lang="en-US" sz="2400" strike="noStrike" u="none">
              <a:solidFill>
                <a:srgbClr val="000000"/>
              </a:solidFill>
              <a:effectLst/>
              <a:uFillTx/>
              <a:latin typeface="Times New Roman"/>
            </a:endParaRPr>
          </a:p>
        </p:txBody>
      </p:sp>
      <p:sp>
        <p:nvSpPr>
          <p:cNvPr id="37" name=""/>
          <p:cNvSpPr/>
          <p:nvPr/>
        </p:nvSpPr>
        <p:spPr>
          <a:xfrm>
            <a:off x="509400" y="6330960"/>
            <a:ext cx="312660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Megawatt Daily, 8/29/00; 7/29/99; 7/31/98</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Note: rounded to nearest dollar</a:t>
            </a:r>
            <a:endParaRPr b="0" lang="en-US" sz="1000" strike="noStrike" u="none">
              <a:solidFill>
                <a:srgbClr val="000000"/>
              </a:solidFill>
              <a:effectLst/>
              <a:uFillTx/>
              <a:latin typeface="Times New Roman"/>
            </a:endParaRPr>
          </a:p>
        </p:txBody>
      </p:sp>
      <p:sp>
        <p:nvSpPr>
          <p:cNvPr id="38" name=""/>
          <p:cNvSpPr/>
          <p:nvPr/>
        </p:nvSpPr>
        <p:spPr>
          <a:xfrm>
            <a:off x="195120" y="1425600"/>
            <a:ext cx="9896760" cy="581400"/>
          </a:xfrm>
          <a:prstGeom prst="rect">
            <a:avLst/>
          </a:prstGeom>
          <a:solidFill>
            <a:srgbClr val="ffe80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After relatively flat prices in 1998-1999, robust electric demand in 2000 coupled with dry hydro reservoirs and delays in adding new generation capacity pushes prices high in the West.</a:t>
            </a:r>
            <a:endParaRPr b="0" lang="en-US" sz="1600" strike="noStrike" u="none">
              <a:solidFill>
                <a:srgbClr val="000000"/>
              </a:solidFill>
              <a:effectLst/>
              <a:uFillTx/>
              <a:latin typeface="Times New Roman"/>
            </a:endParaRPr>
          </a:p>
        </p:txBody>
      </p:sp>
      <p:graphicFrame>
        <p:nvGraphicFramePr>
          <p:cNvPr id="39" name=""/>
          <p:cNvGraphicFramePr/>
          <p:nvPr/>
        </p:nvGraphicFramePr>
        <p:xfrm>
          <a:off x="901800" y="2166840"/>
          <a:ext cx="8478720" cy="4192560"/>
        </p:xfrm>
        <a:graphic>
          <a:graphicData uri="http://schemas.openxmlformats.org/presentationml/2006/ole">
            <p:oleObj r:id="rId1" spid="">
              <p:embed/>
              <p:pic>
                <p:nvPicPr>
                  <p:cNvPr id="40" name="" descr=""/>
                  <p:cNvPicPr/>
                  <p:nvPr/>
                </p:nvPicPr>
                <p:blipFill>
                  <a:blip r:embed="rId2"/>
                  <a:stretch/>
                </p:blipFill>
                <p:spPr>
                  <a:xfrm>
                    <a:off x="901800" y="2166840"/>
                    <a:ext cx="8478720" cy="4192560"/>
                  </a:xfrm>
                  <a:prstGeom prst="rect">
                    <a:avLst/>
                  </a:prstGeom>
                  <a:noFill/>
                  <a:ln w="0">
                    <a:noFill/>
                  </a:ln>
                </p:spPr>
              </p:pic>
            </p:oleObj>
          </a:graphicData>
        </a:graphic>
      </p:graphicFrame>
      <p:sp>
        <p:nvSpPr>
          <p:cNvPr id="41" name=""/>
          <p:cNvSpPr/>
          <p:nvPr/>
        </p:nvSpPr>
        <p:spPr>
          <a:xfrm>
            <a:off x="5613480" y="2562120"/>
            <a:ext cx="2209680" cy="954360"/>
          </a:xfrm>
          <a:prstGeom prst="rect">
            <a:avLst/>
          </a:prstGeom>
          <a:solidFill>
            <a:srgbClr val="ffffff"/>
          </a:solidFill>
          <a:ln w="936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6180480" y="2465280"/>
            <a:ext cx="1567800" cy="1054080"/>
          </a:xfrm>
          <a:prstGeom prst="rect">
            <a:avLst/>
          </a:prstGeom>
          <a:noFill/>
          <a:ln w="0">
            <a:noFill/>
          </a:ln>
        </p:spPr>
        <p:style>
          <a:lnRef idx="0"/>
          <a:fillRef idx="0"/>
          <a:effectRef idx="0"/>
          <a:fontRef idx="minor"/>
        </p:style>
        <p:txBody>
          <a:bodyPr wrap="none"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 00 - Aug 01</a:t>
            </a:r>
            <a:endParaRPr b="0" lang="en-US" sz="14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 99 - Aug 00</a:t>
            </a:r>
            <a:endParaRPr b="0" lang="en-US" sz="14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 98 - Aug 99</a:t>
            </a:r>
            <a:endParaRPr b="0" lang="en-US" sz="1400" strike="noStrike" u="none">
              <a:solidFill>
                <a:srgbClr val="000000"/>
              </a:solidFill>
              <a:effectLst/>
              <a:uFillTx/>
              <a:latin typeface="Times New Roman"/>
            </a:endParaRPr>
          </a:p>
        </p:txBody>
      </p:sp>
      <p:sp>
        <p:nvSpPr>
          <p:cNvPr id="43" name=""/>
          <p:cNvSpPr/>
          <p:nvPr/>
        </p:nvSpPr>
        <p:spPr>
          <a:xfrm>
            <a:off x="5786280" y="2689200"/>
            <a:ext cx="31464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786280" y="3019320"/>
            <a:ext cx="314640" cy="0"/>
          </a:xfrm>
          <a:prstGeom prst="line">
            <a:avLst/>
          </a:prstGeom>
          <a:ln w="38160">
            <a:solidFill>
              <a:srgbClr val="339966"/>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786280" y="3359160"/>
            <a:ext cx="31464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5881680" y="3290760"/>
            <a:ext cx="141120" cy="122400"/>
          </a:xfrm>
          <a:prstGeom prst="triangle">
            <a:avLst>
              <a:gd name="adj" fmla="val 50000"/>
            </a:avLst>
          </a:prstGeom>
          <a:solidFill>
            <a:srgbClr val="ff0000"/>
          </a:solidFill>
          <a:ln w="0">
            <a:noFill/>
          </a:ln>
        </p:spPr>
        <p:style>
          <a:lnRef idx="0"/>
          <a:fillRef idx="0"/>
          <a:effectRef idx="0"/>
          <a:fontRef idx="minor"/>
        </p:style>
        <p:txBody>
          <a:bodyPr wrap="none" lIns="90000" rIns="90000" tIns="-5760" bIns="-5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5894280" y="2643120"/>
            <a:ext cx="90720" cy="101520"/>
          </a:xfrm>
          <a:prstGeom prst="rect">
            <a:avLst/>
          </a:prstGeom>
          <a:solidFill>
            <a:srgbClr val="0000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5878440" y="2948040"/>
            <a:ext cx="125640" cy="125280"/>
          </a:xfrm>
          <a:prstGeom prst="diamond">
            <a:avLst/>
          </a:prstGeom>
          <a:solidFill>
            <a:srgbClr val="339966"/>
          </a:solidFill>
          <a:ln w="0">
            <a:noFill/>
          </a:ln>
        </p:spPr>
        <p:style>
          <a:lnRef idx="0"/>
          <a:fillRef idx="0"/>
          <a:effectRef idx="0"/>
          <a:fontRef idx="minor"/>
        </p:style>
        <p:txBody>
          <a:bodyPr wrap="none" lIns="90000" rIns="90000" tIns="15840" bIns="158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298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2000-08-29T11:27:20Z</dcterms:created>
  <dc:creator>Simon Shih</dc:creator>
  <dc:description/>
  <dc:language>en-US</dc:language>
  <cp:lastModifiedBy>mcarson</cp:lastModifiedBy>
  <cp:lastPrinted>2000-08-29T20:13:46Z</cp:lastPrinted>
  <dcterms:modified xsi:type="dcterms:W3CDTF">2000-08-29T20:24:30Z</dcterms:modified>
  <cp:revision>13</cp:revision>
  <dc:subject/>
  <dc:title>No Slide Title</dc:title>
</cp:coreProperties>
</file>