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jpeg" ContentType="image/jpeg"/>
  <Override PartName="/ppt/media/image8.wmf" ContentType="image/x-wmf"/>
  <Override PartName="/ppt/media/image12.wmf" ContentType="image/x-wmf"/>
  <Override PartName="/ppt/media/image13.png" ContentType="image/png"/>
  <Override PartName="/ppt/media/image7.wmf" ContentType="image/x-wmf"/>
  <Override PartName="/ppt/media/image11.wmf" ContentType="image/x-wmf"/>
  <Override PartName="/ppt/media/image9.wmf" ContentType="image/x-wmf"/>
  <Override PartName="/ppt/media/image10.wmf" ContentType="image/x-wmf"/>
  <Override PartName="/ppt/embeddings/oleObject1.bin" ContentType="application/vnd.openxmlformats-officedocument.oleObjec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9144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6B38364-7CCC-4C7C-BE5A-087EFCFB4FEE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0" y="0"/>
            <a:ext cx="3124080" cy="187308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body"/>
          </p:nvPr>
        </p:nvSpPr>
        <p:spPr>
          <a:xfrm>
            <a:off x="9144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F4DEE10-BF5D-490C-8F22-FCCB9DD4514A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" descr=""/>
          <p:cNvPicPr/>
          <p:nvPr/>
        </p:nvPicPr>
        <p:blipFill>
          <a:blip r:embed="rId2"/>
          <a:stretch/>
        </p:blipFill>
        <p:spPr>
          <a:xfrm>
            <a:off x="0" y="0"/>
            <a:ext cx="3124080" cy="187308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2"/>
          <a:stretch/>
        </p:blipFill>
        <p:spPr>
          <a:xfrm>
            <a:off x="0" y="92160"/>
            <a:ext cx="9144000" cy="548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7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ftr" idx="8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sldNum" idx="9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55B32D-4C42-49B5-8A39-03C3171381AE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666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Northwest Power Planning  Council</a:t>
            </a:r>
            <a:br>
              <a:rPr sz="4400"/>
            </a:br>
            <a:br>
              <a:rPr sz="4400"/>
            </a:b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Study of Western Power  Market Prices Summer 2000 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295280" y="5105520"/>
            <a:ext cx="64008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Status Report Sept 12, 2000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An Unusual 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Hydro Year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990720" y="1828800"/>
            <a:ext cx="7407000" cy="4915080"/>
          </a:xfrm>
          <a:prstGeom prst="rect">
            <a:avLst/>
          </a:prstGeom>
          <a:noFill/>
          <a:ln w="0">
            <a:noFill/>
          </a:ln>
        </p:spPr>
      </p:pic>
    </p:spTree>
  </p:cSld>
  <p:transition>
    <p:zoom dir="in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NW Hydro Production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533520" y="1600200"/>
            <a:ext cx="8229600" cy="5054760"/>
          </a:xfrm>
          <a:prstGeom prst="rect">
            <a:avLst/>
          </a:prstGeom>
          <a:noFill/>
          <a:ln w="0">
            <a:noFill/>
          </a:ln>
        </p:spPr>
      </p:pic>
    </p:spTree>
  </p:cSld>
  <p:transition>
    <p:zoom dir="in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Thermal Unit Outages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Boardman -- 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~500 MW for entire month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Colstrip -- 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~ 850 MW out early June, additional ~ 600 MW 6/27-6/29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Bridger -- ~600 MW down 6/26 thru 6/30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Centralia -- ~700 MW out 6/26-6/27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Coyote Springs -- 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dropped ~ 230 MW mid-day 6/26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Columbia Generating Station -- 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~1100 MW out 6/26 thru 6/30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Total Weekly Generation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685800" y="1752480"/>
            <a:ext cx="7772400" cy="508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2577240" y="4764240"/>
            <a:ext cx="99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634280" y="3164040"/>
            <a:ext cx="858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Gas prices?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9144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Gas prices up significantly from a year ago but...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$2/mbtu price increase in gas 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Monotype Sorts"/>
                <a:ea typeface="Monotype Sorts"/>
              </a:rPr>
              <a:t>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$20 MWhr from an inefficient power plant (10,000 btu/kWh)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Gas prices and deliverability possibly an issue for long term but not significant contributors to this summer’s extreme prices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Demand Side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144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Few NW customers see market prices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 June, no interruptions in NW but…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Purchased load reduction at some aluminum smelters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Some resale of purchased (non-federal) power instead of operating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Some “economic” shutdowns for end-users on market-indexed rates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Total impact -- a few hundred megawatts?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Transmission Utilization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pic>
        <p:nvPicPr>
          <p:cNvPr id="52" name="" descr=""/>
          <p:cNvPicPr/>
          <p:nvPr/>
        </p:nvPicPr>
        <p:blipFill>
          <a:blip r:embed="rId1"/>
          <a:stretch/>
        </p:blipFill>
        <p:spPr>
          <a:xfrm>
            <a:off x="762120" y="1905120"/>
            <a:ext cx="7848360" cy="4705200"/>
          </a:xfrm>
          <a:prstGeom prst="rect">
            <a:avLst/>
          </a:prstGeom>
          <a:noFill/>
          <a:ln w="0">
            <a:noFill/>
          </a:ln>
        </p:spPr>
      </p:pic>
    </p:spTree>
  </p:cSld>
  <p:transition>
    <p:zoom dir="in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9907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Mid-C &amp; PX DA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Prices -- June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609480" y="1733400"/>
            <a:ext cx="8077320" cy="5124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" name=""/>
          <p:cNvSpPr/>
          <p:nvPr/>
        </p:nvSpPr>
        <p:spPr>
          <a:xfrm>
            <a:off x="7073280" y="6080040"/>
            <a:ext cx="127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PX = UCMP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What does the generation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data suggest? 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144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Reviewing EHV data set for May, June (about 70 percent of generation capacity)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Additional data for NW generators not reported in EHV  (PGE, Puget, Clark, Avista, Columbia Generating Station, smaller federal units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As of yet, nothing leaps out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" name=""/>
          <p:cNvGrpSpPr/>
          <p:nvPr/>
        </p:nvGrpSpPr>
        <p:grpSpPr>
          <a:xfrm>
            <a:off x="6019920" y="5029200"/>
            <a:ext cx="2895480" cy="1600200"/>
            <a:chOff x="6019920" y="5029200"/>
            <a:chExt cx="2895480" cy="1600200"/>
          </a:xfrm>
        </p:grpSpPr>
        <p:sp>
          <p:nvSpPr>
            <p:cNvPr id="59" name=""/>
            <p:cNvSpPr/>
            <p:nvPr/>
          </p:nvSpPr>
          <p:spPr>
            <a:xfrm>
              <a:off x="6019920" y="5029200"/>
              <a:ext cx="2895480" cy="1600200"/>
            </a:xfrm>
            <a:prstGeom prst="rect">
              <a:avLst/>
            </a:prstGeom>
            <a:solidFill>
              <a:srgbClr val="ff9933"/>
            </a:solidFill>
            <a:ln w="1260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60" name=""/>
            <p:cNvGraphicFramePr/>
            <p:nvPr/>
          </p:nvGraphicFramePr>
          <p:xfrm>
            <a:off x="6858000" y="5715000"/>
            <a:ext cx="1000080" cy="55728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61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6858000" y="5715000"/>
                      <a:ext cx="1000080" cy="5572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62" name=""/>
            <p:cNvSpPr/>
            <p:nvPr/>
          </p:nvSpPr>
          <p:spPr>
            <a:xfrm>
              <a:off x="7607160" y="5092920"/>
              <a:ext cx="486000" cy="689040"/>
            </a:xfrm>
            <a:custGeom>
              <a:avLst/>
              <a:gdLst/>
              <a:ahLst/>
              <a:rect l="l" t="t" r="r" b="b"/>
              <a:pathLst>
                <a:path w="306" h="434">
                  <a:moveTo>
                    <a:pt x="160" y="407"/>
                  </a:moveTo>
                  <a:cubicBezTo>
                    <a:pt x="121" y="346"/>
                    <a:pt x="131" y="362"/>
                    <a:pt x="167" y="307"/>
                  </a:cubicBezTo>
                  <a:cubicBezTo>
                    <a:pt x="165" y="300"/>
                    <a:pt x="165" y="292"/>
                    <a:pt x="160" y="287"/>
                  </a:cubicBezTo>
                  <a:cubicBezTo>
                    <a:pt x="153" y="280"/>
                    <a:pt x="137" y="283"/>
                    <a:pt x="134" y="274"/>
                  </a:cubicBezTo>
                  <a:cubicBezTo>
                    <a:pt x="123" y="237"/>
                    <a:pt x="138" y="223"/>
                    <a:pt x="154" y="200"/>
                  </a:cubicBezTo>
                  <a:cubicBezTo>
                    <a:pt x="147" y="198"/>
                    <a:pt x="136" y="201"/>
                    <a:pt x="134" y="194"/>
                  </a:cubicBezTo>
                  <a:cubicBezTo>
                    <a:pt x="132" y="188"/>
                    <a:pt x="153" y="183"/>
                    <a:pt x="147" y="180"/>
                  </a:cubicBezTo>
                  <a:cubicBezTo>
                    <a:pt x="108" y="160"/>
                    <a:pt x="43" y="158"/>
                    <a:pt x="0" y="154"/>
                  </a:cubicBezTo>
                  <a:cubicBezTo>
                    <a:pt x="26" y="117"/>
                    <a:pt x="17" y="117"/>
                    <a:pt x="94" y="140"/>
                  </a:cubicBezTo>
                  <a:cubicBezTo>
                    <a:pt x="107" y="144"/>
                    <a:pt x="102" y="167"/>
                    <a:pt x="107" y="180"/>
                  </a:cubicBezTo>
                  <a:cubicBezTo>
                    <a:pt x="99" y="204"/>
                    <a:pt x="99" y="223"/>
                    <a:pt x="80" y="240"/>
                  </a:cubicBezTo>
                  <a:cubicBezTo>
                    <a:pt x="91" y="272"/>
                    <a:pt x="91" y="284"/>
                    <a:pt x="140" y="300"/>
                  </a:cubicBezTo>
                  <a:cubicBezTo>
                    <a:pt x="183" y="314"/>
                    <a:pt x="274" y="320"/>
                    <a:pt x="274" y="320"/>
                  </a:cubicBezTo>
                  <a:cubicBezTo>
                    <a:pt x="260" y="387"/>
                    <a:pt x="264" y="376"/>
                    <a:pt x="194" y="387"/>
                  </a:cubicBezTo>
                  <a:cubicBezTo>
                    <a:pt x="180" y="400"/>
                    <a:pt x="172" y="415"/>
                    <a:pt x="167" y="374"/>
                  </a:cubicBezTo>
                  <a:cubicBezTo>
                    <a:pt x="165" y="362"/>
                    <a:pt x="182" y="314"/>
                    <a:pt x="187" y="300"/>
                  </a:cubicBezTo>
                  <a:cubicBezTo>
                    <a:pt x="189" y="282"/>
                    <a:pt x="194" y="265"/>
                    <a:pt x="194" y="247"/>
                  </a:cubicBezTo>
                  <a:cubicBezTo>
                    <a:pt x="194" y="194"/>
                    <a:pt x="124" y="199"/>
                    <a:pt x="87" y="194"/>
                  </a:cubicBezTo>
                  <a:cubicBezTo>
                    <a:pt x="109" y="179"/>
                    <a:pt x="114" y="162"/>
                    <a:pt x="140" y="154"/>
                  </a:cubicBezTo>
                  <a:cubicBezTo>
                    <a:pt x="117" y="129"/>
                    <a:pt x="133" y="126"/>
                    <a:pt x="154" y="107"/>
                  </a:cubicBezTo>
                  <a:cubicBezTo>
                    <a:pt x="145" y="105"/>
                    <a:pt x="118" y="103"/>
                    <a:pt x="127" y="100"/>
                  </a:cubicBezTo>
                  <a:cubicBezTo>
                    <a:pt x="160" y="87"/>
                    <a:pt x="287" y="99"/>
                    <a:pt x="300" y="100"/>
                  </a:cubicBezTo>
                  <a:cubicBezTo>
                    <a:pt x="292" y="151"/>
                    <a:pt x="280" y="161"/>
                    <a:pt x="240" y="187"/>
                  </a:cubicBezTo>
                  <a:cubicBezTo>
                    <a:pt x="223" y="245"/>
                    <a:pt x="225" y="308"/>
                    <a:pt x="220" y="367"/>
                  </a:cubicBezTo>
                  <a:cubicBezTo>
                    <a:pt x="215" y="427"/>
                    <a:pt x="228" y="410"/>
                    <a:pt x="194" y="434"/>
                  </a:cubicBezTo>
                  <a:cubicBezTo>
                    <a:pt x="166" y="355"/>
                    <a:pt x="232" y="254"/>
                    <a:pt x="160" y="187"/>
                  </a:cubicBezTo>
                  <a:cubicBezTo>
                    <a:pt x="194" y="153"/>
                    <a:pt x="201" y="150"/>
                    <a:pt x="160" y="120"/>
                  </a:cubicBezTo>
                  <a:cubicBezTo>
                    <a:pt x="176" y="117"/>
                    <a:pt x="279" y="97"/>
                    <a:pt x="300" y="100"/>
                  </a:cubicBezTo>
                  <a:cubicBezTo>
                    <a:pt x="306" y="101"/>
                    <a:pt x="290" y="109"/>
                    <a:pt x="287" y="114"/>
                  </a:cubicBezTo>
                  <a:cubicBezTo>
                    <a:pt x="282" y="122"/>
                    <a:pt x="279" y="132"/>
                    <a:pt x="274" y="140"/>
                  </a:cubicBezTo>
                  <a:cubicBezTo>
                    <a:pt x="270" y="147"/>
                    <a:pt x="265" y="153"/>
                    <a:pt x="260" y="160"/>
                  </a:cubicBezTo>
                  <a:cubicBezTo>
                    <a:pt x="252" y="188"/>
                    <a:pt x="248" y="199"/>
                    <a:pt x="227" y="220"/>
                  </a:cubicBezTo>
                  <a:cubicBezTo>
                    <a:pt x="219" y="253"/>
                    <a:pt x="230" y="290"/>
                    <a:pt x="214" y="320"/>
                  </a:cubicBezTo>
                  <a:cubicBezTo>
                    <a:pt x="197" y="352"/>
                    <a:pt x="118" y="362"/>
                    <a:pt x="87" y="367"/>
                  </a:cubicBezTo>
                  <a:cubicBezTo>
                    <a:pt x="14" y="348"/>
                    <a:pt x="53" y="324"/>
                    <a:pt x="94" y="280"/>
                  </a:cubicBezTo>
                  <a:cubicBezTo>
                    <a:pt x="122" y="250"/>
                    <a:pt x="169" y="215"/>
                    <a:pt x="194" y="180"/>
                  </a:cubicBezTo>
                  <a:cubicBezTo>
                    <a:pt x="208" y="133"/>
                    <a:pt x="153" y="139"/>
                    <a:pt x="120" y="134"/>
                  </a:cubicBezTo>
                  <a:cubicBezTo>
                    <a:pt x="113" y="132"/>
                    <a:pt x="94" y="130"/>
                    <a:pt x="100" y="127"/>
                  </a:cubicBezTo>
                  <a:cubicBezTo>
                    <a:pt x="140" y="106"/>
                    <a:pt x="189" y="117"/>
                    <a:pt x="234" y="114"/>
                  </a:cubicBezTo>
                  <a:cubicBezTo>
                    <a:pt x="210" y="90"/>
                    <a:pt x="178" y="98"/>
                    <a:pt x="147" y="87"/>
                  </a:cubicBezTo>
                  <a:cubicBezTo>
                    <a:pt x="163" y="80"/>
                    <a:pt x="189" y="83"/>
                    <a:pt x="194" y="67"/>
                  </a:cubicBezTo>
                  <a:cubicBezTo>
                    <a:pt x="198" y="54"/>
                    <a:pt x="173" y="50"/>
                    <a:pt x="160" y="47"/>
                  </a:cubicBezTo>
                  <a:cubicBezTo>
                    <a:pt x="121" y="38"/>
                    <a:pt x="80" y="40"/>
                    <a:pt x="40" y="34"/>
                  </a:cubicBezTo>
                  <a:cubicBezTo>
                    <a:pt x="45" y="56"/>
                    <a:pt x="35" y="88"/>
                    <a:pt x="54" y="100"/>
                  </a:cubicBezTo>
                  <a:cubicBezTo>
                    <a:pt x="241" y="212"/>
                    <a:pt x="97" y="84"/>
                    <a:pt x="154" y="74"/>
                  </a:cubicBezTo>
                  <a:cubicBezTo>
                    <a:pt x="200" y="66"/>
                    <a:pt x="247" y="69"/>
                    <a:pt x="294" y="67"/>
                  </a:cubicBezTo>
                  <a:cubicBezTo>
                    <a:pt x="257" y="33"/>
                    <a:pt x="299" y="67"/>
                    <a:pt x="200" y="40"/>
                  </a:cubicBezTo>
                  <a:cubicBezTo>
                    <a:pt x="192" y="38"/>
                    <a:pt x="187" y="30"/>
                    <a:pt x="180" y="27"/>
                  </a:cubicBezTo>
                  <a:cubicBezTo>
                    <a:pt x="131" y="7"/>
                    <a:pt x="125" y="8"/>
                    <a:pt x="80" y="0"/>
                  </a:cubicBezTo>
                  <a:cubicBezTo>
                    <a:pt x="76" y="5"/>
                    <a:pt x="63" y="9"/>
                    <a:pt x="67" y="14"/>
                  </a:cubicBezTo>
                  <a:cubicBezTo>
                    <a:pt x="72" y="22"/>
                    <a:pt x="86" y="16"/>
                    <a:pt x="94" y="20"/>
                  </a:cubicBezTo>
                  <a:cubicBezTo>
                    <a:pt x="110" y="27"/>
                    <a:pt x="125" y="38"/>
                    <a:pt x="140" y="47"/>
                  </a:cubicBezTo>
                  <a:cubicBezTo>
                    <a:pt x="150" y="86"/>
                    <a:pt x="139" y="79"/>
                    <a:pt x="127" y="114"/>
                  </a:cubicBezTo>
                  <a:cubicBezTo>
                    <a:pt x="165" y="130"/>
                    <a:pt x="205" y="131"/>
                    <a:pt x="234" y="160"/>
                  </a:cubicBezTo>
                  <a:cubicBezTo>
                    <a:pt x="245" y="198"/>
                    <a:pt x="233" y="250"/>
                    <a:pt x="220" y="287"/>
                  </a:cubicBezTo>
                  <a:cubicBezTo>
                    <a:pt x="218" y="303"/>
                    <a:pt x="219" y="319"/>
                    <a:pt x="214" y="334"/>
                  </a:cubicBezTo>
                  <a:cubicBezTo>
                    <a:pt x="204" y="364"/>
                    <a:pt x="191" y="331"/>
                    <a:pt x="207" y="360"/>
                  </a:cubicBezTo>
                </a:path>
              </a:pathLst>
            </a:custGeom>
            <a:solidFill>
              <a:srgbClr val="5f5f5f"/>
            </a:solidFill>
            <a:ln w="12600">
              <a:solidFill>
                <a:srgbClr val="ffff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6705720" y="5257800"/>
              <a:ext cx="1447560" cy="1143000"/>
            </a:xfrm>
            <a:prstGeom prst="noSmoking">
              <a:avLst>
                <a:gd name="adj" fmla="val 12500"/>
              </a:avLst>
            </a:prstGeom>
            <a:solidFill>
              <a:srgbClr val="ff0000"/>
            </a:solidFill>
            <a:ln w="1260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>
    <p:zoom dir="in"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814320" y="2328840"/>
            <a:ext cx="6265800" cy="2921040"/>
          </a:xfrm>
          <a:custGeom>
            <a:avLst/>
            <a:gdLst/>
            <a:ahLst/>
            <a:rect l="l" t="t" r="r" b="b"/>
            <a:pathLst>
              <a:path w="3947" h="1840">
                <a:moveTo>
                  <a:pt x="0" y="27"/>
                </a:moveTo>
                <a:cubicBezTo>
                  <a:pt x="54" y="181"/>
                  <a:pt x="68" y="402"/>
                  <a:pt x="254" y="453"/>
                </a:cubicBezTo>
                <a:cubicBezTo>
                  <a:pt x="309" y="491"/>
                  <a:pt x="377" y="491"/>
                  <a:pt x="440" y="500"/>
                </a:cubicBezTo>
                <a:cubicBezTo>
                  <a:pt x="532" y="512"/>
                  <a:pt x="622" y="523"/>
                  <a:pt x="714" y="533"/>
                </a:cubicBezTo>
                <a:cubicBezTo>
                  <a:pt x="804" y="526"/>
                  <a:pt x="767" y="525"/>
                  <a:pt x="827" y="507"/>
                </a:cubicBezTo>
                <a:cubicBezTo>
                  <a:pt x="878" y="452"/>
                  <a:pt x="902" y="390"/>
                  <a:pt x="927" y="320"/>
                </a:cubicBezTo>
                <a:cubicBezTo>
                  <a:pt x="923" y="291"/>
                  <a:pt x="922" y="261"/>
                  <a:pt x="914" y="233"/>
                </a:cubicBezTo>
                <a:cubicBezTo>
                  <a:pt x="892" y="156"/>
                  <a:pt x="770" y="151"/>
                  <a:pt x="714" y="147"/>
                </a:cubicBezTo>
                <a:cubicBezTo>
                  <a:pt x="641" y="134"/>
                  <a:pt x="582" y="135"/>
                  <a:pt x="507" y="140"/>
                </a:cubicBezTo>
                <a:cubicBezTo>
                  <a:pt x="468" y="154"/>
                  <a:pt x="431" y="171"/>
                  <a:pt x="407" y="207"/>
                </a:cubicBezTo>
                <a:cubicBezTo>
                  <a:pt x="398" y="220"/>
                  <a:pt x="380" y="247"/>
                  <a:pt x="380" y="247"/>
                </a:cubicBezTo>
                <a:cubicBezTo>
                  <a:pt x="361" y="309"/>
                  <a:pt x="366" y="323"/>
                  <a:pt x="374" y="407"/>
                </a:cubicBezTo>
                <a:cubicBezTo>
                  <a:pt x="376" y="430"/>
                  <a:pt x="394" y="473"/>
                  <a:pt x="394" y="473"/>
                </a:cubicBezTo>
                <a:cubicBezTo>
                  <a:pt x="403" y="558"/>
                  <a:pt x="429" y="578"/>
                  <a:pt x="494" y="640"/>
                </a:cubicBezTo>
                <a:cubicBezTo>
                  <a:pt x="546" y="689"/>
                  <a:pt x="553" y="695"/>
                  <a:pt x="614" y="713"/>
                </a:cubicBezTo>
                <a:cubicBezTo>
                  <a:pt x="721" y="778"/>
                  <a:pt x="852" y="795"/>
                  <a:pt x="974" y="827"/>
                </a:cubicBezTo>
                <a:cubicBezTo>
                  <a:pt x="1021" y="820"/>
                  <a:pt x="1027" y="810"/>
                  <a:pt x="1067" y="793"/>
                </a:cubicBezTo>
                <a:cubicBezTo>
                  <a:pt x="1092" y="782"/>
                  <a:pt x="1132" y="782"/>
                  <a:pt x="1154" y="780"/>
                </a:cubicBezTo>
                <a:cubicBezTo>
                  <a:pt x="1195" y="753"/>
                  <a:pt x="1239" y="708"/>
                  <a:pt x="1274" y="673"/>
                </a:cubicBezTo>
                <a:cubicBezTo>
                  <a:pt x="1285" y="662"/>
                  <a:pt x="1288" y="644"/>
                  <a:pt x="1300" y="633"/>
                </a:cubicBezTo>
                <a:cubicBezTo>
                  <a:pt x="1305" y="629"/>
                  <a:pt x="1309" y="624"/>
                  <a:pt x="1314" y="620"/>
                </a:cubicBezTo>
                <a:cubicBezTo>
                  <a:pt x="1322" y="592"/>
                  <a:pt x="1345" y="576"/>
                  <a:pt x="1354" y="547"/>
                </a:cubicBezTo>
                <a:cubicBezTo>
                  <a:pt x="1376" y="479"/>
                  <a:pt x="1383" y="404"/>
                  <a:pt x="1394" y="333"/>
                </a:cubicBezTo>
                <a:cubicBezTo>
                  <a:pt x="1398" y="232"/>
                  <a:pt x="1404" y="164"/>
                  <a:pt x="1434" y="73"/>
                </a:cubicBezTo>
                <a:cubicBezTo>
                  <a:pt x="1440" y="56"/>
                  <a:pt x="1436" y="35"/>
                  <a:pt x="1447" y="20"/>
                </a:cubicBezTo>
                <a:cubicBezTo>
                  <a:pt x="1451" y="14"/>
                  <a:pt x="1485" y="3"/>
                  <a:pt x="1494" y="0"/>
                </a:cubicBezTo>
                <a:cubicBezTo>
                  <a:pt x="1521" y="2"/>
                  <a:pt x="1548" y="2"/>
                  <a:pt x="1574" y="7"/>
                </a:cubicBezTo>
                <a:cubicBezTo>
                  <a:pt x="1589" y="10"/>
                  <a:pt x="1635" y="44"/>
                  <a:pt x="1640" y="47"/>
                </a:cubicBezTo>
                <a:cubicBezTo>
                  <a:pt x="1660" y="60"/>
                  <a:pt x="1685" y="64"/>
                  <a:pt x="1707" y="73"/>
                </a:cubicBezTo>
                <a:cubicBezTo>
                  <a:pt x="1729" y="96"/>
                  <a:pt x="1757" y="114"/>
                  <a:pt x="1774" y="140"/>
                </a:cubicBezTo>
                <a:cubicBezTo>
                  <a:pt x="1783" y="153"/>
                  <a:pt x="1800" y="180"/>
                  <a:pt x="1800" y="180"/>
                </a:cubicBezTo>
                <a:cubicBezTo>
                  <a:pt x="1805" y="198"/>
                  <a:pt x="1819" y="214"/>
                  <a:pt x="1820" y="233"/>
                </a:cubicBezTo>
                <a:cubicBezTo>
                  <a:pt x="1822" y="291"/>
                  <a:pt x="1819" y="349"/>
                  <a:pt x="1814" y="407"/>
                </a:cubicBezTo>
                <a:cubicBezTo>
                  <a:pt x="1808" y="476"/>
                  <a:pt x="1748" y="505"/>
                  <a:pt x="1707" y="553"/>
                </a:cubicBezTo>
                <a:cubicBezTo>
                  <a:pt x="1679" y="586"/>
                  <a:pt x="1647" y="613"/>
                  <a:pt x="1614" y="640"/>
                </a:cubicBezTo>
                <a:cubicBezTo>
                  <a:pt x="1597" y="654"/>
                  <a:pt x="1560" y="680"/>
                  <a:pt x="1560" y="680"/>
                </a:cubicBezTo>
                <a:cubicBezTo>
                  <a:pt x="1545" y="704"/>
                  <a:pt x="1533" y="711"/>
                  <a:pt x="1507" y="720"/>
                </a:cubicBezTo>
                <a:cubicBezTo>
                  <a:pt x="1475" y="744"/>
                  <a:pt x="1427" y="764"/>
                  <a:pt x="1400" y="793"/>
                </a:cubicBezTo>
                <a:cubicBezTo>
                  <a:pt x="1382" y="812"/>
                  <a:pt x="1365" y="825"/>
                  <a:pt x="1340" y="833"/>
                </a:cubicBezTo>
                <a:cubicBezTo>
                  <a:pt x="1294" y="883"/>
                  <a:pt x="1264" y="887"/>
                  <a:pt x="1200" y="893"/>
                </a:cubicBezTo>
                <a:cubicBezTo>
                  <a:pt x="1140" y="911"/>
                  <a:pt x="1086" y="931"/>
                  <a:pt x="1027" y="953"/>
                </a:cubicBezTo>
                <a:cubicBezTo>
                  <a:pt x="1010" y="972"/>
                  <a:pt x="988" y="979"/>
                  <a:pt x="967" y="993"/>
                </a:cubicBezTo>
                <a:cubicBezTo>
                  <a:pt x="940" y="1034"/>
                  <a:pt x="917" y="1074"/>
                  <a:pt x="887" y="1113"/>
                </a:cubicBezTo>
                <a:cubicBezTo>
                  <a:pt x="868" y="1167"/>
                  <a:pt x="866" y="1223"/>
                  <a:pt x="860" y="1280"/>
                </a:cubicBezTo>
                <a:cubicBezTo>
                  <a:pt x="865" y="1326"/>
                  <a:pt x="865" y="1384"/>
                  <a:pt x="887" y="1427"/>
                </a:cubicBezTo>
                <a:cubicBezTo>
                  <a:pt x="906" y="1465"/>
                  <a:pt x="918" y="1452"/>
                  <a:pt x="954" y="1480"/>
                </a:cubicBezTo>
                <a:cubicBezTo>
                  <a:pt x="986" y="1505"/>
                  <a:pt x="997" y="1535"/>
                  <a:pt x="1027" y="1560"/>
                </a:cubicBezTo>
                <a:cubicBezTo>
                  <a:pt x="1064" y="1591"/>
                  <a:pt x="1160" y="1640"/>
                  <a:pt x="1194" y="1653"/>
                </a:cubicBezTo>
                <a:cubicBezTo>
                  <a:pt x="1219" y="1663"/>
                  <a:pt x="1248" y="1660"/>
                  <a:pt x="1274" y="1667"/>
                </a:cubicBezTo>
                <a:cubicBezTo>
                  <a:pt x="1341" y="1686"/>
                  <a:pt x="1533" y="1773"/>
                  <a:pt x="1600" y="1780"/>
                </a:cubicBezTo>
                <a:cubicBezTo>
                  <a:pt x="1667" y="1787"/>
                  <a:pt x="1733" y="1800"/>
                  <a:pt x="1800" y="1807"/>
                </a:cubicBezTo>
                <a:cubicBezTo>
                  <a:pt x="1864" y="1826"/>
                  <a:pt x="1934" y="1827"/>
                  <a:pt x="2000" y="1840"/>
                </a:cubicBezTo>
                <a:cubicBezTo>
                  <a:pt x="2203" y="1836"/>
                  <a:pt x="2400" y="1837"/>
                  <a:pt x="2600" y="1807"/>
                </a:cubicBezTo>
                <a:cubicBezTo>
                  <a:pt x="2632" y="1791"/>
                  <a:pt x="2662" y="1789"/>
                  <a:pt x="2694" y="1773"/>
                </a:cubicBezTo>
                <a:cubicBezTo>
                  <a:pt x="2723" y="1728"/>
                  <a:pt x="2764" y="1722"/>
                  <a:pt x="2814" y="1713"/>
                </a:cubicBezTo>
                <a:cubicBezTo>
                  <a:pt x="2844" y="1702"/>
                  <a:pt x="2877" y="1698"/>
                  <a:pt x="2907" y="1687"/>
                </a:cubicBezTo>
                <a:cubicBezTo>
                  <a:pt x="2913" y="1685"/>
                  <a:pt x="2914" y="1675"/>
                  <a:pt x="2920" y="1673"/>
                </a:cubicBezTo>
                <a:cubicBezTo>
                  <a:pt x="2933" y="1668"/>
                  <a:pt x="2947" y="1669"/>
                  <a:pt x="2961" y="1667"/>
                </a:cubicBezTo>
                <a:cubicBezTo>
                  <a:pt x="2984" y="1643"/>
                  <a:pt x="3011" y="1621"/>
                  <a:pt x="3041" y="1607"/>
                </a:cubicBezTo>
                <a:cubicBezTo>
                  <a:pt x="3056" y="1560"/>
                  <a:pt x="3073" y="1548"/>
                  <a:pt x="3107" y="1513"/>
                </a:cubicBezTo>
                <a:cubicBezTo>
                  <a:pt x="3114" y="1472"/>
                  <a:pt x="3130" y="1456"/>
                  <a:pt x="3147" y="1420"/>
                </a:cubicBezTo>
                <a:cubicBezTo>
                  <a:pt x="3162" y="1348"/>
                  <a:pt x="3182" y="1278"/>
                  <a:pt x="3201" y="1207"/>
                </a:cubicBezTo>
                <a:cubicBezTo>
                  <a:pt x="3202" y="1197"/>
                  <a:pt x="3211" y="1111"/>
                  <a:pt x="3214" y="1100"/>
                </a:cubicBezTo>
                <a:cubicBezTo>
                  <a:pt x="3219" y="1082"/>
                  <a:pt x="3229" y="1065"/>
                  <a:pt x="3234" y="1047"/>
                </a:cubicBezTo>
                <a:cubicBezTo>
                  <a:pt x="3241" y="989"/>
                  <a:pt x="3247" y="934"/>
                  <a:pt x="3221" y="880"/>
                </a:cubicBezTo>
                <a:cubicBezTo>
                  <a:pt x="3210" y="818"/>
                  <a:pt x="3225" y="859"/>
                  <a:pt x="3187" y="813"/>
                </a:cubicBezTo>
                <a:cubicBezTo>
                  <a:pt x="3156" y="776"/>
                  <a:pt x="3127" y="723"/>
                  <a:pt x="3081" y="700"/>
                </a:cubicBezTo>
                <a:cubicBezTo>
                  <a:pt x="3018" y="668"/>
                  <a:pt x="2936" y="657"/>
                  <a:pt x="2867" y="647"/>
                </a:cubicBezTo>
                <a:cubicBezTo>
                  <a:pt x="2842" y="620"/>
                  <a:pt x="2794" y="624"/>
                  <a:pt x="2760" y="620"/>
                </a:cubicBezTo>
                <a:cubicBezTo>
                  <a:pt x="2668" y="595"/>
                  <a:pt x="2533" y="603"/>
                  <a:pt x="2447" y="600"/>
                </a:cubicBezTo>
                <a:cubicBezTo>
                  <a:pt x="2412" y="602"/>
                  <a:pt x="2314" y="601"/>
                  <a:pt x="2260" y="613"/>
                </a:cubicBezTo>
                <a:cubicBezTo>
                  <a:pt x="2242" y="617"/>
                  <a:pt x="2224" y="622"/>
                  <a:pt x="2207" y="627"/>
                </a:cubicBezTo>
                <a:cubicBezTo>
                  <a:pt x="2180" y="635"/>
                  <a:pt x="2127" y="653"/>
                  <a:pt x="2127" y="653"/>
                </a:cubicBezTo>
                <a:cubicBezTo>
                  <a:pt x="2100" y="689"/>
                  <a:pt x="2061" y="718"/>
                  <a:pt x="2047" y="760"/>
                </a:cubicBezTo>
                <a:cubicBezTo>
                  <a:pt x="2029" y="817"/>
                  <a:pt x="2023" y="874"/>
                  <a:pt x="2014" y="933"/>
                </a:cubicBezTo>
                <a:cubicBezTo>
                  <a:pt x="2018" y="1051"/>
                  <a:pt x="2032" y="1153"/>
                  <a:pt x="2047" y="1267"/>
                </a:cubicBezTo>
                <a:cubicBezTo>
                  <a:pt x="2058" y="1349"/>
                  <a:pt x="2059" y="1406"/>
                  <a:pt x="2120" y="1467"/>
                </a:cubicBezTo>
                <a:cubicBezTo>
                  <a:pt x="2130" y="1496"/>
                  <a:pt x="2137" y="1535"/>
                  <a:pt x="2174" y="1547"/>
                </a:cubicBezTo>
                <a:cubicBezTo>
                  <a:pt x="2292" y="1586"/>
                  <a:pt x="2410" y="1598"/>
                  <a:pt x="2534" y="1607"/>
                </a:cubicBezTo>
                <a:cubicBezTo>
                  <a:pt x="2565" y="1609"/>
                  <a:pt x="2596" y="1611"/>
                  <a:pt x="2627" y="1613"/>
                </a:cubicBezTo>
                <a:cubicBezTo>
                  <a:pt x="2768" y="1666"/>
                  <a:pt x="2893" y="1667"/>
                  <a:pt x="3041" y="1680"/>
                </a:cubicBezTo>
                <a:cubicBezTo>
                  <a:pt x="3255" y="1675"/>
                  <a:pt x="3422" y="1668"/>
                  <a:pt x="3634" y="1673"/>
                </a:cubicBezTo>
                <a:cubicBezTo>
                  <a:pt x="3701" y="1682"/>
                  <a:pt x="3767" y="1688"/>
                  <a:pt x="3834" y="1693"/>
                </a:cubicBezTo>
                <a:cubicBezTo>
                  <a:pt x="3847" y="1695"/>
                  <a:pt x="3860" y="1700"/>
                  <a:pt x="3874" y="1700"/>
                </a:cubicBezTo>
                <a:cubicBezTo>
                  <a:pt x="3898" y="1700"/>
                  <a:pt x="3947" y="1693"/>
                  <a:pt x="3947" y="1693"/>
                </a:cubicBezTo>
              </a:path>
            </a:pathLst>
          </a:custGeom>
          <a:noFill/>
          <a:ln w="76320">
            <a:solidFill>
              <a:srgbClr val="ffcc66"/>
            </a:solidFill>
            <a:prstDash val="sysDot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The California Effect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9144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Issues with design and operation of California market contribute to increasing prices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Limitations on hedging with forward contracts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Rules that result in large percentage of demand being met in real-time market when supplies tight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No congestion on interties 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Monotype Sorts"/>
                <a:ea typeface="Monotype Sorts"/>
              </a:rPr>
              <a:t>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NW and California prices closely linked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240680" y="4648320"/>
            <a:ext cx="409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$</a:t>
            </a:r>
            <a:endParaRPr b="0" lang="en-US" sz="3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Objective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144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Explain the causes of the high wholesale power prices seen in Northwest and West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Suggest options for mitigating future price spikes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Underscheduling in the 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CA Market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pic>
        <p:nvPicPr>
          <p:cNvPr id="69" name="FIG.13" descr=""/>
          <p:cNvPicPr/>
          <p:nvPr/>
        </p:nvPicPr>
        <p:blipFill>
          <a:blip r:embed="rId1"/>
          <a:stretch/>
        </p:blipFill>
        <p:spPr>
          <a:xfrm>
            <a:off x="1066680" y="1828800"/>
            <a:ext cx="7162920" cy="4856040"/>
          </a:xfrm>
          <a:prstGeom prst="rect">
            <a:avLst/>
          </a:prstGeom>
          <a:noFill/>
          <a:ln w="0">
            <a:noFill/>
          </a:ln>
        </p:spPr>
      </p:pic>
    </p:spTree>
  </p:cSld>
  <p:transition>
    <p:zoom dir="in"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Summary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NW/Western Loads Up -- 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Growth, Temperatures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Generation down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Run-off pattern 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Monotype Sorts"/>
                <a:ea typeface="Monotype Sorts"/>
              </a:rPr>
              <a:t>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Significantly reduced hydro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Planned and forced outages of thermal units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Minimal demand response to wholesale prices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Interties not filled -- NW/CA prices linked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California market rules increase volatility when supplies tight and affect rest of West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Preliminary Conclusions/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Recommendations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9144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1.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Market participants need to take greater advantage of opportunities to manage risk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2.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Incentives in California market need to be revised: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promote greater hedging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reduce the amount of power traded real-time during periods of tight supply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Preliminary Conclusions/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Recommendations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9144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3.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Investigate need for and options to encourage adequate entry into generation market for reliability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Current market prices high enough but will they persist?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Are non-market means necessary?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Is the RTO the right body, will it have adequate powers, what mechanisms should it employ?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Preliminary Conclusions/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Recommendations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144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4. Introducing greater demand responsiveness is critical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Shortest lead time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Market will eventually do this, but soon enough?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Council take initiative to convene a “summit” with high level representation from utilities, large consumers, regulators?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Preliminary Conclusions/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Recommendations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9144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5.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Until market matures and public has greater confidence, information for monitoring and evaluating market performance needs to be available on a timely basis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6.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Get the electricity emergency processes and procedures in place -- they may have to be exercised as early as this winter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Steps underway with PNUCC, Power Pool, BPA, Council, States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The problem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685800" y="2030400"/>
            <a:ext cx="8055000" cy="4827600"/>
          </a:xfrm>
          <a:prstGeom prst="rect">
            <a:avLst/>
          </a:prstGeom>
          <a:noFill/>
          <a:ln w="0">
            <a:noFill/>
          </a:ln>
        </p:spPr>
      </p:pic>
    </p:spTree>
  </p:cSld>
  <p:transition>
    <p:zoom dir="in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Off-peak too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609480" y="1905120"/>
            <a:ext cx="7848720" cy="4705200"/>
          </a:xfrm>
          <a:prstGeom prst="rect">
            <a:avLst/>
          </a:prstGeom>
          <a:noFill/>
          <a:ln w="0">
            <a:noFill/>
          </a:ln>
        </p:spPr>
      </p:pic>
    </p:spTree>
  </p:cSld>
  <p:transition>
    <p:zoom dir="in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Hypothesis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6840" y="1676520"/>
            <a:ext cx="84582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High prices manifestation of tightening supply conditions aggravated by: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High temps/loads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Unusual hydro generation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Planned and forced outages of thermal units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One-sided market -- minimal demand response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Characteristics of the California market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Increased gas prices (minor)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Incomplete, inconsistent and uncertain restructuring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Focus of Analysis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3716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Northwest…and its linkages to the rest of the West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Late June period -- period of highest prices in NW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Look at what was happening physically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Tightening Supplies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pic>
        <p:nvPicPr>
          <p:cNvPr id="31" name="" descr=""/>
          <p:cNvPicPr/>
          <p:nvPr/>
        </p:nvPicPr>
        <p:blipFill>
          <a:blip r:embed="rId1"/>
          <a:stretch/>
        </p:blipFill>
        <p:spPr>
          <a:xfrm>
            <a:off x="838080" y="1981080"/>
            <a:ext cx="7772400" cy="4784760"/>
          </a:xfrm>
          <a:prstGeom prst="rect">
            <a:avLst/>
          </a:prstGeom>
          <a:noFill/>
          <a:ln w="0">
            <a:noFill/>
          </a:ln>
        </p:spPr>
      </p:pic>
    </p:spTree>
  </p:cSld>
  <p:transition>
    <p:zoom dir="in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High Demand…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in the NW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pic>
        <p:nvPicPr>
          <p:cNvPr id="33" name="" descr=""/>
          <p:cNvPicPr/>
          <p:nvPr/>
        </p:nvPicPr>
        <p:blipFill>
          <a:blip r:embed="rId1"/>
          <a:stretch/>
        </p:blipFill>
        <p:spPr>
          <a:xfrm>
            <a:off x="380880" y="1676520"/>
            <a:ext cx="8229600" cy="4976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" name=""/>
          <p:cNvSpPr/>
          <p:nvPr/>
        </p:nvSpPr>
        <p:spPr>
          <a:xfrm>
            <a:off x="1594440" y="2590920"/>
            <a:ext cx="46803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 load 7.3% greater than 1999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Energy 4.5% greater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And in California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pic>
        <p:nvPicPr>
          <p:cNvPr id="36" name="FIG4%20JUNE%20LOAD" descr=""/>
          <p:cNvPicPr/>
          <p:nvPr/>
        </p:nvPicPr>
        <p:blipFill>
          <a:blip r:embed="rId1"/>
          <a:stretch/>
        </p:blipFill>
        <p:spPr>
          <a:xfrm>
            <a:off x="533520" y="1676520"/>
            <a:ext cx="8229600" cy="5075280"/>
          </a:xfrm>
          <a:prstGeom prst="rect">
            <a:avLst/>
          </a:prstGeom>
          <a:noFill/>
          <a:ln w="0">
            <a:noFill/>
          </a:ln>
        </p:spPr>
      </p:pic>
    </p:spTree>
  </p:cSld>
  <p:transition>
    <p:zoom dir="in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2000-09-13T15:53:30Z</dcterms:created>
  <dc:creator>Dick Watson</dc:creator>
  <dc:description/>
  <dc:language>en-US</dc:language>
  <cp:lastModifiedBy>Dick Watson</cp:lastModifiedBy>
  <cp:lastPrinted>2000-09-19T20:01:28Z</cp:lastPrinted>
  <dcterms:modified xsi:type="dcterms:W3CDTF">2000-09-19T20:13:36Z</dcterms:modified>
  <cp:revision>11</cp:revision>
  <dc:subject/>
  <dc:title>Northwest Power Planning  Council  Study of Western Power  Market Prices Summer 2000 </dc:title>
</cp:coreProperties>
</file>