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29.wmf" ContentType="image/x-wmf"/>
  <Override PartName="/ppt/media/image24.png" ContentType="image/png"/>
  <Override PartName="/ppt/media/image23.png" ContentType="image/png"/>
  <Override PartName="/ppt/media/image22.wmf" ContentType="image/x-wmf"/>
  <Override PartName="/ppt/media/image21.wmf" ContentType="image/x-wmf"/>
  <Override PartName="/ppt/media/image19.wmf" ContentType="image/x-wmf"/>
  <Override PartName="/ppt/media/image12.wmf" ContentType="image/x-wmf"/>
  <Override PartName="/ppt/media/image35.wmf" ContentType="image/x-wmf"/>
  <Override PartName="/ppt/media/image3.wmf" ContentType="image/x-wmf"/>
  <Override PartName="/ppt/media/image30.wmf" ContentType="image/x-wmf"/>
  <Override PartName="/ppt/media/image27.png" ContentType="image/png"/>
  <Override PartName="/ppt/media/image18.wmf" ContentType="image/x-wmf"/>
  <Override PartName="/ppt/media/image9.wmf" ContentType="image/x-wmf"/>
  <Override PartName="/ppt/media/image20.wmf" ContentType="image/x-wmf"/>
  <Override PartName="/ppt/media/image13.wmf" ContentType="image/x-wmf"/>
  <Override PartName="/ppt/media/image4.wmf" ContentType="image/x-wmf"/>
  <Override PartName="/ppt/media/image28.png" ContentType="image/png"/>
  <Override PartName="/ppt/media/image31.wmf" ContentType="image/x-wmf"/>
  <Override PartName="/ppt/media/image32.wmf" ContentType="image/x-wmf"/>
  <Override PartName="/ppt/media/image33.png" ContentType="image/png"/>
  <Override PartName="/ppt/media/image7.wmf" ContentType="image/x-wmf"/>
  <Override PartName="/ppt/media/image16.wmf" ContentType="image/x-wmf"/>
  <Override PartName="/ppt/media/image8.wmf" ContentType="image/x-wmf"/>
  <Override PartName="/ppt/media/image17.wmf" ContentType="image/x-wmf"/>
  <Override PartName="/ppt/media/image11.wmf" ContentType="image/x-wmf"/>
  <Override PartName="/ppt/media/image26.png" ContentType="image/png"/>
  <Override PartName="/ppt/media/image2.wmf" ContentType="image/x-wmf"/>
  <Override PartName="/ppt/media/image34.wmf" ContentType="image/x-wmf"/>
  <Override PartName="/ppt/media/image10.wmf" ContentType="image/x-wmf"/>
  <Override PartName="/ppt/media/image25.png" ContentType="image/png"/>
  <Override PartName="/ppt/media/image6.wmf" ContentType="image/x-wmf"/>
  <Override PartName="/ppt/media/image1.jpeg" ContentType="image/jpeg"/>
  <Override PartName="/ppt/media/image15.wmf" ContentType="image/x-wmf"/>
  <Override PartName="/ppt/media/image5.wmf" ContentType="image/x-wmf"/>
  <Override PartName="/ppt/media/image14.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7.xml" ContentType="application/vnd.openxmlformats-officedocument.presentationml.notesSlide+xml"/>
  <Override PartName="/ppt/notesSlides/_rels/notesSlide25.xml.rels" ContentType="application/vnd.openxmlformats-package.relationships+xml"/>
  <Override PartName="/ppt/notesSlides/_rels/notesSlide12.xml.rels" ContentType="application/vnd.openxmlformats-package.relationships+xml"/>
  <Override PartName="/ppt/notesSlides/_rels/notesSlide22.xml.rels" ContentType="application/vnd.openxmlformats-package.relationships+xml"/>
  <Override PartName="/ppt/notesSlides/_rels/notesSlide10.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9.xml.rels" ContentType="application/vnd.openxmlformats-package.relationships+xml"/>
  <Override PartName="/ppt/notesSlides/_rels/notesSlide7.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0.xml" ContentType="application/vnd.openxmlformats-officedocument.presentationml.notesSlide+xml"/>
  <Override PartName="/ppt/notesSlides/notesSlide22.xml" ContentType="application/vnd.openxmlformats-officedocument.presentationml.notesSlide+xml"/>
  <Override PartName="/ppt/notesSlides/notesSlide12.xml" ContentType="application/vnd.openxmlformats-officedocument.presentationml.notesSlide+xml"/>
  <Override PartName="/ppt/notesSlides/notesSlide2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1" name="PlaceHolder 1"/>
          <p:cNvSpPr>
            <a:spLocks noGrp="1"/>
          </p:cNvSpPr>
          <p:nvPr>
            <p:ph type="hdr"/>
          </p:nvPr>
        </p:nvSpPr>
        <p:spPr>
          <a:xfrm>
            <a:off x="-360" y="0"/>
            <a:ext cx="2970360" cy="457200"/>
          </a:xfrm>
          <a:prstGeom prst="rect">
            <a:avLst/>
          </a:prstGeom>
          <a:noFill/>
          <a:ln w="0">
            <a:noFill/>
          </a:ln>
        </p:spPr>
        <p:txBody>
          <a:bodyPr lIns="91440" rIns="91440" tIns="45720" bIns="45720" anchor="t">
            <a:noAutofit/>
          </a:bodyPr>
          <a:p>
            <a:pPr marL="216000"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2" name="PlaceHolder 2"/>
          <p:cNvSpPr>
            <a:spLocks noGrp="1"/>
          </p:cNvSpPr>
          <p:nvPr>
            <p:ph type="dt" idx="14"/>
          </p:nvPr>
        </p:nvSpPr>
        <p:spPr>
          <a:xfrm>
            <a:off x="3887280" y="0"/>
            <a:ext cx="2970360" cy="457200"/>
          </a:xfrm>
          <a:prstGeom prst="rect">
            <a:avLst/>
          </a:prstGeom>
          <a:noFill/>
          <a:ln w="0">
            <a:noFill/>
          </a:ln>
        </p:spPr>
        <p:txBody>
          <a:bodyPr lIns="91440" rIns="91440" tIns="45720" bIns="45720" anchor="t">
            <a:noAutofit/>
          </a:bodyPr>
          <a:lstStyle>
            <a:lvl1pPr marL="216000"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marL="216000"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3" name="PlaceHolder 3"/>
          <p:cNvSpPr>
            <a:spLocks noGrp="1"/>
          </p:cNvSpPr>
          <p:nvPr>
            <p:ph type="sldImg"/>
          </p:nvPr>
        </p:nvSpPr>
        <p:spPr>
          <a:xfrm>
            <a:off x="1127160" y="690120"/>
            <a:ext cx="4603680" cy="345132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move the slide</a:t>
            </a:r>
            <a:endParaRPr b="0" lang="en-US" sz="2800" strike="noStrike" u="none">
              <a:solidFill>
                <a:srgbClr val="333399"/>
              </a:solidFill>
              <a:effectLst/>
              <a:uFillTx/>
              <a:latin typeface="Tahoma"/>
            </a:endParaRPr>
          </a:p>
        </p:txBody>
      </p:sp>
      <p:sp>
        <p:nvSpPr>
          <p:cNvPr id="74" name="PlaceHolder 4"/>
          <p:cNvSpPr>
            <a:spLocks noGrp="1"/>
          </p:cNvSpPr>
          <p:nvPr>
            <p:ph type="body"/>
          </p:nvPr>
        </p:nvSpPr>
        <p:spPr>
          <a:xfrm>
            <a:off x="912960" y="4368960"/>
            <a:ext cx="5032080" cy="414000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75" name="PlaceHolder 5"/>
          <p:cNvSpPr>
            <a:spLocks noGrp="1"/>
          </p:cNvSpPr>
          <p:nvPr>
            <p:ph type="ftr" idx="15"/>
          </p:nvPr>
        </p:nvSpPr>
        <p:spPr>
          <a:xfrm>
            <a:off x="-360" y="8742240"/>
            <a:ext cx="2970360" cy="457200"/>
          </a:xfrm>
          <a:prstGeom prst="rect">
            <a:avLst/>
          </a:prstGeom>
          <a:noFill/>
          <a:ln w="0">
            <a:noFill/>
          </a:ln>
        </p:spPr>
        <p:txBody>
          <a:bodyPr lIns="91440" rIns="91440" tIns="45720" bIns="45720" anchor="b">
            <a:noAutofit/>
          </a:bodyPr>
          <a:lstStyle>
            <a:lvl1pPr marL="216000"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marL="216000" indent="0">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6" name="PlaceHolder 6"/>
          <p:cNvSpPr>
            <a:spLocks noGrp="1"/>
          </p:cNvSpPr>
          <p:nvPr>
            <p:ph type="sldNum" idx="16"/>
          </p:nvPr>
        </p:nvSpPr>
        <p:spPr>
          <a:xfrm>
            <a:off x="3887280" y="8742240"/>
            <a:ext cx="2970360" cy="457200"/>
          </a:xfrm>
          <a:prstGeom prst="rect">
            <a:avLst/>
          </a:prstGeom>
          <a:noFill/>
          <a:ln w="0">
            <a:noFill/>
          </a:ln>
        </p:spPr>
        <p:txBody>
          <a:bodyPr lIns="91440" rIns="91440" tIns="45720" bIns="45720" anchor="b">
            <a:noAutofit/>
          </a:bodyPr>
          <a:lstStyle>
            <a:lvl1pPr marL="216000"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defRPr b="0" lang="en-US" sz="1200" strike="noStrike" u="none">
                <a:solidFill>
                  <a:srgbClr val="000000"/>
                </a:solidFill>
                <a:effectLst/>
                <a:uFillTx/>
                <a:latin typeface="Times New Roman"/>
              </a:defRPr>
            </a:lvl1pPr>
          </a:lstStyle>
          <a:p>
            <a:pPr marL="216000" indent="0" algn="r">
              <a:buNone/>
              <a:tabLst>
                <a:tab algn="l" pos="0"/>
                <a:tab algn="l" pos="915840"/>
                <a:tab algn="l" pos="1832040"/>
                <a:tab algn="l" pos="2747880"/>
                <a:tab algn="l" pos="3664080"/>
                <a:tab algn="l" pos="4579920"/>
                <a:tab algn="l" pos="5495760"/>
                <a:tab algn="l" pos="6411960"/>
                <a:tab algn="l" pos="7327800"/>
                <a:tab algn="l" pos="8244000"/>
                <a:tab algn="l" pos="9159840"/>
                <a:tab algn="l" pos="10076040"/>
              </a:tabLst>
            </a:pPr>
            <a:fld id="{9363CA13-508B-4E0E-BF62-F3DA558F595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0" name="PlaceHolder 1"/>
          <p:cNvSpPr>
            <a:spLocks noGrp="1"/>
          </p:cNvSpPr>
          <p:nvPr>
            <p:ph type="sldImg"/>
          </p:nvPr>
        </p:nvSpPr>
        <p:spPr>
          <a:xfrm>
            <a:off x="1128600" y="690480"/>
            <a:ext cx="4602240" cy="3451320"/>
          </a:xfrm>
          <a:prstGeom prst="rect">
            <a:avLst/>
          </a:prstGeom>
          <a:ln w="0">
            <a:noFill/>
          </a:ln>
        </p:spPr>
      </p:sp>
      <p:sp>
        <p:nvSpPr>
          <p:cNvPr id="431"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5-20-01 weekly term update.xls</a:t>
            </a: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2" name="PlaceHolder 1"/>
          <p:cNvSpPr>
            <a:spLocks noGrp="1"/>
          </p:cNvSpPr>
          <p:nvPr>
            <p:ph type="sldImg"/>
          </p:nvPr>
        </p:nvSpPr>
        <p:spPr>
          <a:xfrm>
            <a:off x="1131840" y="690480"/>
            <a:ext cx="4599000" cy="3449880"/>
          </a:xfrm>
          <a:prstGeom prst="rect">
            <a:avLst/>
          </a:prstGeom>
          <a:ln w="0">
            <a:noFill/>
          </a:ln>
        </p:spPr>
      </p:sp>
      <p:sp>
        <p:nvSpPr>
          <p:cNvPr id="433"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SES Vol and Invol thru May 20.xls</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4" name="PlaceHolder 1"/>
          <p:cNvSpPr>
            <a:spLocks noGrp="1"/>
          </p:cNvSpPr>
          <p:nvPr>
            <p:ph type="sldImg"/>
          </p:nvPr>
        </p:nvSpPr>
        <p:spPr>
          <a:xfrm>
            <a:off x="1128600" y="690480"/>
            <a:ext cx="4600800" cy="3451320"/>
          </a:xfrm>
          <a:prstGeom prst="rect">
            <a:avLst/>
          </a:prstGeom>
          <a:ln w="0">
            <a:noFill/>
          </a:ln>
        </p:spPr>
      </p:sp>
      <p:sp>
        <p:nvSpPr>
          <p:cNvPr id="435"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new hires 1-1-01_current for SK report.xls (2001 Weekly Terminations folder)</a:t>
            </a:r>
            <a:endParaRPr b="0" lang="en-US" sz="1200" strike="noStrike" u="none">
              <a:solidFill>
                <a:srgbClr val="000000"/>
              </a:solidFill>
              <a:effectLst/>
              <a:uFillTx/>
              <a:latin typeface="Times New Roman"/>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6" name="PlaceHolder 1"/>
          <p:cNvSpPr>
            <a:spLocks noGrp="1"/>
          </p:cNvSpPr>
          <p:nvPr>
            <p:ph type="sldImg"/>
          </p:nvPr>
        </p:nvSpPr>
        <p:spPr>
          <a:xfrm>
            <a:off x="1128600" y="690480"/>
            <a:ext cx="4600800" cy="3451320"/>
          </a:xfrm>
          <a:prstGeom prst="rect">
            <a:avLst/>
          </a:prstGeom>
          <a:ln w="0">
            <a:noFill/>
          </a:ln>
        </p:spPr>
      </p:sp>
      <p:sp>
        <p:nvSpPr>
          <p:cNvPr id="437"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new hires 1-1-01_current for SK report.xls (2001 Weekly Terminations folder)</a:t>
            </a:r>
            <a:endParaRPr b="0" lang="en-US" sz="1200" strike="noStrike" u="none">
              <a:solidFill>
                <a:srgbClr val="000000"/>
              </a:solidFill>
              <a:effectLst/>
              <a:uFillTx/>
              <a:latin typeface="Times New Roman"/>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8" name="PlaceHolder 1"/>
          <p:cNvSpPr>
            <a:spLocks noGrp="1"/>
          </p:cNvSpPr>
          <p:nvPr>
            <p:ph type="sldImg"/>
          </p:nvPr>
        </p:nvSpPr>
        <p:spPr>
          <a:xfrm>
            <a:off x="1128600" y="690480"/>
            <a:ext cx="4600800" cy="3451320"/>
          </a:xfrm>
          <a:prstGeom prst="rect">
            <a:avLst/>
          </a:prstGeom>
          <a:ln w="0">
            <a:noFill/>
          </a:ln>
        </p:spPr>
      </p:sp>
      <p:sp>
        <p:nvSpPr>
          <p:cNvPr id="439"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0360" rIns="9036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new hires 1-1-01_current for SK report.xls (2001 Weekly Terminations folder)</a:t>
            </a:r>
            <a:endParaRPr b="0" lang="en-US" sz="1200" strike="noStrike" u="none">
              <a:solidFill>
                <a:srgbClr val="000000"/>
              </a:solidFill>
              <a:effectLst/>
              <a:uFillTx/>
              <a:latin typeface="Times New Roman"/>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0" name="PlaceHolder 1"/>
          <p:cNvSpPr>
            <a:spLocks noGrp="1"/>
          </p:cNvSpPr>
          <p:nvPr>
            <p:ph type="sldImg"/>
          </p:nvPr>
        </p:nvSpPr>
        <p:spPr>
          <a:xfrm>
            <a:off x="1128600" y="690480"/>
            <a:ext cx="4600800" cy="3451320"/>
          </a:xfrm>
          <a:prstGeom prst="rect">
            <a:avLst/>
          </a:prstGeom>
          <a:ln w="0">
            <a:noFill/>
          </a:ln>
        </p:spPr>
      </p:sp>
      <p:sp>
        <p:nvSpPr>
          <p:cNvPr id="441"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new hires 1-1-01_current for SK report.xls (2001 Weekly Terminations folder)</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6" name="PlaceHolder 1"/>
          <p:cNvSpPr>
            <a:spLocks noGrp="1"/>
          </p:cNvSpPr>
          <p:nvPr>
            <p:ph type="sldImg"/>
          </p:nvPr>
        </p:nvSpPr>
        <p:spPr>
          <a:xfrm>
            <a:off x="1128600" y="690480"/>
            <a:ext cx="4600800" cy="3451320"/>
          </a:xfrm>
          <a:prstGeom prst="rect">
            <a:avLst/>
          </a:prstGeom>
          <a:ln w="0">
            <a:noFill/>
          </a:ln>
        </p:spPr>
      </p:sp>
      <p:sp>
        <p:nvSpPr>
          <p:cNvPr id="427"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new hires 1-1-01_current for SK report.xls (2001 Weekly Terminations folder)</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8" name="PlaceHolder 1"/>
          <p:cNvSpPr>
            <a:spLocks noGrp="1"/>
          </p:cNvSpPr>
          <p:nvPr>
            <p:ph type="sldImg"/>
          </p:nvPr>
        </p:nvSpPr>
        <p:spPr>
          <a:xfrm>
            <a:off x="1131840" y="690480"/>
            <a:ext cx="4599000" cy="3449880"/>
          </a:xfrm>
          <a:prstGeom prst="rect">
            <a:avLst/>
          </a:prstGeom>
          <a:ln w="0">
            <a:noFill/>
          </a:ln>
        </p:spPr>
      </p:sp>
      <p:sp>
        <p:nvSpPr>
          <p:cNvPr id="429" name="PlaceHolder 2"/>
          <p:cNvSpPr>
            <a:spLocks noGrp="1"/>
          </p:cNvSpPr>
          <p:nvPr>
            <p:ph type="body"/>
          </p:nvPr>
        </p:nvSpPr>
        <p:spPr>
          <a:xfrm>
            <a:off x="912960" y="4368960"/>
            <a:ext cx="5032080" cy="414000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Source:  SES Vol and Invol thru May 20.xls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9" name="PlaceHolder 3"/>
          <p:cNvSpPr>
            <a:spLocks noGrp="1"/>
          </p:cNvSpPr>
          <p:nvPr>
            <p:ph type="dt" idx="1"/>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F7DF39A-556D-4AB3-8747-DEB628678607}" type="datetime">
              <a:rPr b="0" lang="en-US" sz="1400" strike="noStrike" u="none">
                <a:solidFill>
                  <a:srgbClr val="000000"/>
                </a:solidFill>
                <a:effectLst/>
                <a:uFillTx/>
                <a:latin typeface="Tahoma"/>
              </a:rPr>
              <a:t>09/27/25</a:t>
            </a:fld>
            <a:endParaRPr b="0" lang="en-US" sz="1400" strike="noStrike" u="none">
              <a:solidFill>
                <a:srgbClr val="000000"/>
              </a:solidFill>
              <a:effectLst/>
              <a:uFillTx/>
              <a:latin typeface="Times New Roman"/>
            </a:endParaRPr>
          </a:p>
        </p:txBody>
      </p:sp>
      <p:sp>
        <p:nvSpPr>
          <p:cNvPr id="10" name="PlaceHolder 4"/>
          <p:cNvSpPr>
            <a:spLocks noGrp="1"/>
          </p:cNvSpPr>
          <p:nvPr>
            <p:ph type="sldNum" idx="2"/>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40FB98B-22A7-4D65-BB4D-D2953090529A}"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12" name=""/>
          <p:cNvGrpSpPr/>
          <p:nvPr/>
        </p:nvGrpSpPr>
        <p:grpSpPr>
          <a:xfrm>
            <a:off x="304920" y="5791320"/>
            <a:ext cx="685800" cy="649080"/>
            <a:chOff x="304920" y="5791320"/>
            <a:chExt cx="685800" cy="649080"/>
          </a:xfrm>
        </p:grpSpPr>
        <p:grpSp>
          <p:nvGrpSpPr>
            <p:cNvPr id="13" name=""/>
            <p:cNvGrpSpPr/>
            <p:nvPr/>
          </p:nvGrpSpPr>
          <p:grpSpPr>
            <a:xfrm>
              <a:off x="304920" y="6031080"/>
              <a:ext cx="685800" cy="409320"/>
              <a:chOff x="304920" y="6031080"/>
              <a:chExt cx="685800" cy="409320"/>
            </a:xfrm>
          </p:grpSpPr>
          <p:sp>
            <p:nvSpPr>
              <p:cNvPr id="1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25" name="new%20logo" descr=""/>
          <p:cNvPicPr/>
          <p:nvPr/>
        </p:nvPicPr>
        <p:blipFill>
          <a:blip r:embed="rId2"/>
          <a:stretch/>
        </p:blipFill>
        <p:spPr>
          <a:xfrm>
            <a:off x="7696080" y="228600"/>
            <a:ext cx="1219320" cy="590400"/>
          </a:xfrm>
          <a:prstGeom prst="rect">
            <a:avLst/>
          </a:prstGeom>
          <a:noFill/>
          <a:ln w="0">
            <a:noFill/>
          </a:ln>
        </p:spPr>
      </p:pic>
      <p:sp>
        <p:nvSpPr>
          <p:cNvPr id="26" name=""/>
          <p:cNvSpPr/>
          <p:nvPr/>
        </p:nvSpPr>
        <p:spPr>
          <a:xfrm>
            <a:off x="3682800" y="6477120"/>
            <a:ext cx="19843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ff0000"/>
                </a:solidFill>
                <a:effectLst/>
                <a:uFillTx/>
                <a:latin typeface="Tahoma"/>
              </a:rPr>
              <a:t>ATTORNEY-CLIENT PRIVILEDGE</a:t>
            </a:r>
            <a:endParaRPr b="0" lang="en-US" sz="9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2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29" name="PlaceHolder 3"/>
          <p:cNvSpPr>
            <a:spLocks noGrp="1"/>
          </p:cNvSpPr>
          <p:nvPr>
            <p:ph type="dt" idx="3"/>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5006B6F-8C91-4650-9C37-F7F44E563891}" type="datetime">
              <a:rPr b="0" lang="en-US" sz="1400" strike="noStrike" u="none">
                <a:solidFill>
                  <a:srgbClr val="000000"/>
                </a:solidFill>
                <a:effectLst/>
                <a:uFillTx/>
                <a:latin typeface="Tahoma"/>
              </a:rPr>
              <a:t>09/27/25</a:t>
            </a:fld>
            <a:endParaRPr b="0" lang="en-US" sz="1400" strike="noStrike" u="none">
              <a:solidFill>
                <a:srgbClr val="000000"/>
              </a:solidFill>
              <a:effectLst/>
              <a:uFillTx/>
              <a:latin typeface="Times New Roman"/>
            </a:endParaRPr>
          </a:p>
        </p:txBody>
      </p:sp>
      <p:sp>
        <p:nvSpPr>
          <p:cNvPr id="30" name="PlaceHolder 4"/>
          <p:cNvSpPr>
            <a:spLocks noGrp="1"/>
          </p:cNvSpPr>
          <p:nvPr>
            <p:ph type="sldNum" idx="4"/>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7D6ADF-F903-41DB-A29F-6B7DC1239A0E}"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31" name=""/>
          <p:cNvGrpSpPr/>
          <p:nvPr/>
        </p:nvGrpSpPr>
        <p:grpSpPr>
          <a:xfrm>
            <a:off x="304920" y="5791320"/>
            <a:ext cx="685800" cy="649080"/>
            <a:chOff x="304920" y="5791320"/>
            <a:chExt cx="685800" cy="649080"/>
          </a:xfrm>
        </p:grpSpPr>
        <p:grpSp>
          <p:nvGrpSpPr>
            <p:cNvPr id="32" name=""/>
            <p:cNvGrpSpPr/>
            <p:nvPr/>
          </p:nvGrpSpPr>
          <p:grpSpPr>
            <a:xfrm>
              <a:off x="304920" y="6031080"/>
              <a:ext cx="685800" cy="409320"/>
              <a:chOff x="304920" y="6031080"/>
              <a:chExt cx="685800" cy="409320"/>
            </a:xfrm>
          </p:grpSpPr>
          <p:sp>
            <p:nvSpPr>
              <p:cNvPr id="1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33" name="new%20logo" descr=""/>
          <p:cNvPicPr/>
          <p:nvPr/>
        </p:nvPicPr>
        <p:blipFill>
          <a:blip r:embed="rId2"/>
          <a:stretch/>
        </p:blipFill>
        <p:spPr>
          <a:xfrm>
            <a:off x="7696080" y="228600"/>
            <a:ext cx="1219320" cy="590400"/>
          </a:xfrm>
          <a:prstGeom prst="rect">
            <a:avLst/>
          </a:prstGeom>
          <a:noFill/>
          <a:ln w="0">
            <a:noFill/>
          </a:ln>
        </p:spPr>
      </p:pic>
      <p:sp>
        <p:nvSpPr>
          <p:cNvPr id="26" name=""/>
          <p:cNvSpPr/>
          <p:nvPr/>
        </p:nvSpPr>
        <p:spPr>
          <a:xfrm>
            <a:off x="3682800" y="6477120"/>
            <a:ext cx="19843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ff0000"/>
                </a:solidFill>
                <a:effectLst/>
                <a:uFillTx/>
                <a:latin typeface="Tahoma"/>
              </a:rPr>
              <a:t>ATTORNEY-CLIENT PRIVILEDGE</a:t>
            </a:r>
            <a:endParaRPr b="0" lang="en-US" sz="9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35"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36" name="PlaceHolder 3"/>
          <p:cNvSpPr>
            <a:spLocks noGrp="1"/>
          </p:cNvSpPr>
          <p:nvPr>
            <p:ph type="dt" idx="5"/>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61CE9D3-CCFC-43BF-9BCC-8F698CC4F646}" type="datetime">
              <a:rPr b="0" lang="en-US" sz="1400" strike="noStrike" u="none">
                <a:solidFill>
                  <a:srgbClr val="000000"/>
                </a:solidFill>
                <a:effectLst/>
                <a:uFillTx/>
                <a:latin typeface="Tahoma"/>
              </a:rPr>
              <a:t>09/27/25</a:t>
            </a:fld>
            <a:endParaRPr b="0" lang="en-US" sz="1400" strike="noStrike" u="none">
              <a:solidFill>
                <a:srgbClr val="000000"/>
              </a:solidFill>
              <a:effectLst/>
              <a:uFillTx/>
              <a:latin typeface="Times New Roman"/>
            </a:endParaRPr>
          </a:p>
        </p:txBody>
      </p:sp>
      <p:sp>
        <p:nvSpPr>
          <p:cNvPr id="37" name="PlaceHolder 4"/>
          <p:cNvSpPr>
            <a:spLocks noGrp="1"/>
          </p:cNvSpPr>
          <p:nvPr>
            <p:ph type="sldNum" idx="6"/>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A2070F6-6DB7-4DF1-AE2C-7F7E61BF2637}"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38" name=""/>
          <p:cNvGrpSpPr/>
          <p:nvPr/>
        </p:nvGrpSpPr>
        <p:grpSpPr>
          <a:xfrm>
            <a:off x="304920" y="5791320"/>
            <a:ext cx="685800" cy="649080"/>
            <a:chOff x="304920" y="5791320"/>
            <a:chExt cx="685800" cy="649080"/>
          </a:xfrm>
        </p:grpSpPr>
        <p:grpSp>
          <p:nvGrpSpPr>
            <p:cNvPr id="39" name=""/>
            <p:cNvGrpSpPr/>
            <p:nvPr/>
          </p:nvGrpSpPr>
          <p:grpSpPr>
            <a:xfrm>
              <a:off x="304920" y="6031080"/>
              <a:ext cx="685800" cy="409320"/>
              <a:chOff x="304920" y="6031080"/>
              <a:chExt cx="685800" cy="409320"/>
            </a:xfrm>
          </p:grpSpPr>
          <p:sp>
            <p:nvSpPr>
              <p:cNvPr id="1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40" name="new%20logo" descr=""/>
          <p:cNvPicPr/>
          <p:nvPr/>
        </p:nvPicPr>
        <p:blipFill>
          <a:blip r:embed="rId2"/>
          <a:stretch/>
        </p:blipFill>
        <p:spPr>
          <a:xfrm>
            <a:off x="7696080" y="228600"/>
            <a:ext cx="1219320" cy="590400"/>
          </a:xfrm>
          <a:prstGeom prst="rect">
            <a:avLst/>
          </a:prstGeom>
          <a:noFill/>
          <a:ln w="0">
            <a:noFill/>
          </a:ln>
        </p:spPr>
      </p:pic>
      <p:sp>
        <p:nvSpPr>
          <p:cNvPr id="26" name=""/>
          <p:cNvSpPr/>
          <p:nvPr/>
        </p:nvSpPr>
        <p:spPr>
          <a:xfrm>
            <a:off x="3682800" y="6477120"/>
            <a:ext cx="19843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ff0000"/>
                </a:solidFill>
                <a:effectLst/>
                <a:uFillTx/>
                <a:latin typeface="Tahoma"/>
              </a:rPr>
              <a:t>ATTORNEY-CLIENT PRIVILEDGE</a:t>
            </a:r>
            <a:endParaRPr b="0" lang="en-US" sz="9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42"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43" name="PlaceHolder 3"/>
          <p:cNvSpPr>
            <a:spLocks noGrp="1"/>
          </p:cNvSpPr>
          <p:nvPr>
            <p:ph type="dt" idx="7"/>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7F050CA-3867-4261-8568-4CB2EAA8A81F}" type="datetime">
              <a:rPr b="0" lang="en-US" sz="1400" strike="noStrike" u="none">
                <a:solidFill>
                  <a:srgbClr val="000000"/>
                </a:solidFill>
                <a:effectLst/>
                <a:uFillTx/>
                <a:latin typeface="Tahoma"/>
              </a:rPr>
              <a:t>09/27/25</a:t>
            </a:fld>
            <a:endParaRPr b="0" lang="en-US" sz="1400" strike="noStrike" u="none">
              <a:solidFill>
                <a:srgbClr val="000000"/>
              </a:solidFill>
              <a:effectLst/>
              <a:uFillTx/>
              <a:latin typeface="Times New Roman"/>
            </a:endParaRPr>
          </a:p>
        </p:txBody>
      </p:sp>
      <p:sp>
        <p:nvSpPr>
          <p:cNvPr id="44" name="PlaceHolder 4"/>
          <p:cNvSpPr>
            <a:spLocks noGrp="1"/>
          </p:cNvSpPr>
          <p:nvPr>
            <p:ph type="sldNum" idx="8"/>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F8654D7-7F39-4528-8167-DCA3D9B5CBA4}"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45" name=""/>
          <p:cNvGrpSpPr/>
          <p:nvPr/>
        </p:nvGrpSpPr>
        <p:grpSpPr>
          <a:xfrm>
            <a:off x="304920" y="5791320"/>
            <a:ext cx="685800" cy="649080"/>
            <a:chOff x="304920" y="5791320"/>
            <a:chExt cx="685800" cy="649080"/>
          </a:xfrm>
        </p:grpSpPr>
        <p:grpSp>
          <p:nvGrpSpPr>
            <p:cNvPr id="46" name=""/>
            <p:cNvGrpSpPr/>
            <p:nvPr/>
          </p:nvGrpSpPr>
          <p:grpSpPr>
            <a:xfrm>
              <a:off x="304920" y="6031080"/>
              <a:ext cx="685800" cy="409320"/>
              <a:chOff x="304920" y="6031080"/>
              <a:chExt cx="685800" cy="409320"/>
            </a:xfrm>
          </p:grpSpPr>
          <p:sp>
            <p:nvSpPr>
              <p:cNvPr id="1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47" name="new%20logo" descr=""/>
          <p:cNvPicPr/>
          <p:nvPr/>
        </p:nvPicPr>
        <p:blipFill>
          <a:blip r:embed="rId2"/>
          <a:stretch/>
        </p:blipFill>
        <p:spPr>
          <a:xfrm>
            <a:off x="7696080" y="228600"/>
            <a:ext cx="1219320" cy="590400"/>
          </a:xfrm>
          <a:prstGeom prst="rect">
            <a:avLst/>
          </a:prstGeom>
          <a:noFill/>
          <a:ln w="0">
            <a:noFill/>
          </a:ln>
        </p:spPr>
      </p:pic>
      <p:sp>
        <p:nvSpPr>
          <p:cNvPr id="26" name=""/>
          <p:cNvSpPr/>
          <p:nvPr/>
        </p:nvSpPr>
        <p:spPr>
          <a:xfrm>
            <a:off x="3682800" y="6477120"/>
            <a:ext cx="19843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ff0000"/>
                </a:solidFill>
                <a:effectLst/>
                <a:uFillTx/>
                <a:latin typeface="Tahoma"/>
              </a:rPr>
              <a:t>ATTORNEY-CLIENT PRIVILEDGE</a:t>
            </a:r>
            <a:endParaRPr b="0" lang="en-US" sz="9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49"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50" name="PlaceHolder 3"/>
          <p:cNvSpPr>
            <a:spLocks noGrp="1"/>
          </p:cNvSpPr>
          <p:nvPr>
            <p:ph type="dt" idx="9"/>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366D55C-2C1E-4000-AE92-10CE5B99AF4D}" type="datetime">
              <a:rPr b="0" lang="en-US" sz="1400" strike="noStrike" u="none">
                <a:solidFill>
                  <a:srgbClr val="000000"/>
                </a:solidFill>
                <a:effectLst/>
                <a:uFillTx/>
                <a:latin typeface="Tahoma"/>
              </a:rPr>
              <a:t>09/27/25</a:t>
            </a:fld>
            <a:endParaRPr b="0" lang="en-US" sz="1400" strike="noStrike" u="none">
              <a:solidFill>
                <a:srgbClr val="000000"/>
              </a:solidFill>
              <a:effectLst/>
              <a:uFillTx/>
              <a:latin typeface="Times New Roman"/>
            </a:endParaRPr>
          </a:p>
        </p:txBody>
      </p:sp>
      <p:sp>
        <p:nvSpPr>
          <p:cNvPr id="51" name="PlaceHolder 4"/>
          <p:cNvSpPr>
            <a:spLocks noGrp="1"/>
          </p:cNvSpPr>
          <p:nvPr>
            <p:ph type="sldNum" idx="10"/>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11AF06B-1971-4740-84FB-DB59A4C926A5}"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52" name=""/>
          <p:cNvGrpSpPr/>
          <p:nvPr/>
        </p:nvGrpSpPr>
        <p:grpSpPr>
          <a:xfrm>
            <a:off x="304920" y="5791320"/>
            <a:ext cx="685800" cy="649080"/>
            <a:chOff x="304920" y="5791320"/>
            <a:chExt cx="685800" cy="649080"/>
          </a:xfrm>
        </p:grpSpPr>
        <p:grpSp>
          <p:nvGrpSpPr>
            <p:cNvPr id="53" name=""/>
            <p:cNvGrpSpPr/>
            <p:nvPr/>
          </p:nvGrpSpPr>
          <p:grpSpPr>
            <a:xfrm>
              <a:off x="304920" y="6031080"/>
              <a:ext cx="685800" cy="409320"/>
              <a:chOff x="304920" y="6031080"/>
              <a:chExt cx="685800" cy="409320"/>
            </a:xfrm>
          </p:grpSpPr>
          <p:sp>
            <p:nvSpPr>
              <p:cNvPr id="1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54" name="new%20logo" descr=""/>
          <p:cNvPicPr/>
          <p:nvPr/>
        </p:nvPicPr>
        <p:blipFill>
          <a:blip r:embed="rId2"/>
          <a:stretch/>
        </p:blipFill>
        <p:spPr>
          <a:xfrm>
            <a:off x="7696080" y="228600"/>
            <a:ext cx="1219320" cy="590400"/>
          </a:xfrm>
          <a:prstGeom prst="rect">
            <a:avLst/>
          </a:prstGeom>
          <a:noFill/>
          <a:ln w="0">
            <a:noFill/>
          </a:ln>
        </p:spPr>
      </p:pic>
      <p:sp>
        <p:nvSpPr>
          <p:cNvPr id="26" name=""/>
          <p:cNvSpPr/>
          <p:nvPr/>
        </p:nvSpPr>
        <p:spPr>
          <a:xfrm>
            <a:off x="3682800" y="6477120"/>
            <a:ext cx="1984320" cy="231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ff0000"/>
                </a:solidFill>
                <a:effectLst/>
                <a:uFillTx/>
                <a:latin typeface="Tahoma"/>
              </a:rPr>
              <a:t>ATTORNEY-CLIENT PRIVILEDGE</a:t>
            </a:r>
            <a:endParaRPr b="0" lang="en-US" sz="9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55" name=""/>
          <p:cNvGrpSpPr/>
          <p:nvPr/>
        </p:nvGrpSpPr>
        <p:grpSpPr>
          <a:xfrm>
            <a:off x="0" y="2438280"/>
            <a:ext cx="9009000" cy="1052640"/>
            <a:chOff x="0" y="2438280"/>
            <a:chExt cx="9009000" cy="1052640"/>
          </a:xfrm>
        </p:grpSpPr>
        <p:grpSp>
          <p:nvGrpSpPr>
            <p:cNvPr id="56" name=""/>
            <p:cNvGrpSpPr/>
            <p:nvPr/>
          </p:nvGrpSpPr>
          <p:grpSpPr>
            <a:xfrm>
              <a:off x="290520" y="2546280"/>
              <a:ext cx="711360" cy="474840"/>
              <a:chOff x="290520" y="2546280"/>
              <a:chExt cx="711360" cy="474840"/>
            </a:xfrm>
          </p:grpSpPr>
          <p:sp>
            <p:nvSpPr>
              <p:cNvPr id="57"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59" name=""/>
            <p:cNvGrpSpPr/>
            <p:nvPr/>
          </p:nvGrpSpPr>
          <p:grpSpPr>
            <a:xfrm>
              <a:off x="414360" y="2968560"/>
              <a:ext cx="737640" cy="474840"/>
              <a:chOff x="414360" y="2968560"/>
              <a:chExt cx="737640" cy="474840"/>
            </a:xfrm>
          </p:grpSpPr>
          <p:sp>
            <p:nvSpPr>
              <p:cNvPr id="60"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2"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Times New Roman"/>
              </a:endParaRPr>
            </a:p>
          </p:txBody>
        </p:sp>
      </p:grpSp>
      <p:sp>
        <p:nvSpPr>
          <p:cNvPr id="65"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66" name="PlaceHolder 2"/>
          <p:cNvSpPr>
            <a:spLocks noGrp="1"/>
          </p:cNvSpPr>
          <p:nvPr>
            <p:ph type="dt" idx="11"/>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26E593-7D35-4E70-AB51-4F683DDB5A08}" type="datetime">
              <a:rPr b="0" lang="en-US" sz="1400" strike="noStrike" u="none">
                <a:solidFill>
                  <a:srgbClr val="1c1c1c"/>
                </a:solidFill>
                <a:effectLst/>
                <a:uFillTx/>
                <a:latin typeface="Tahoma"/>
              </a:rPr>
              <a:t>09/27/25</a:t>
            </a:fld>
            <a:endParaRPr b="0" lang="en-US" sz="1400" strike="noStrike" u="none">
              <a:solidFill>
                <a:srgbClr val="000000"/>
              </a:solidFill>
              <a:effectLst/>
              <a:uFillTx/>
              <a:latin typeface="Times New Roman"/>
            </a:endParaRPr>
          </a:p>
        </p:txBody>
      </p:sp>
      <p:sp>
        <p:nvSpPr>
          <p:cNvPr id="67" name="PlaceHolder 3"/>
          <p:cNvSpPr>
            <a:spLocks noGrp="1"/>
          </p:cNvSpPr>
          <p:nvPr>
            <p:ph type="ftr" idx="12"/>
          </p:nvPr>
        </p:nvSpPr>
        <p:spPr>
          <a:xfrm>
            <a:off x="3428640" y="624852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68" name="PlaceHolder 4"/>
          <p:cNvSpPr>
            <a:spLocks noGrp="1"/>
          </p:cNvSpPr>
          <p:nvPr>
            <p:ph type="sldNum" idx="13"/>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04ED1D2-2A33-477A-9DA6-76D0D9B15A89}" type="slidenum">
              <a:rPr b="0" lang="en-US" sz="1400" strike="noStrike" u="none">
                <a:solidFill>
                  <a:srgbClr val="1c1c1c"/>
                </a:solidFill>
                <a:effectLst/>
                <a:uFillTx/>
                <a:latin typeface="Tahoma"/>
              </a:rPr>
              <a:t>&lt;number&gt;</a:t>
            </a:fld>
            <a:endParaRPr b="0" lang="en-US" sz="1400" strike="noStrike" u="none">
              <a:solidFill>
                <a:srgbClr val="000000"/>
              </a:solidFill>
              <a:effectLst/>
              <a:uFillTx/>
              <a:latin typeface="Times New Roman"/>
            </a:endParaRPr>
          </a:p>
        </p:txBody>
      </p:sp>
      <p:sp>
        <p:nvSpPr>
          <p:cNvPr id="6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Second Outline Level</a:t>
            </a:r>
            <a:endParaRPr b="0" lang="en-US" sz="1800" strike="noStrike" u="none">
              <a:solidFill>
                <a:srgbClr val="000000"/>
              </a:solidFill>
              <a:effectLst/>
              <a:uFillTx/>
              <a:latin typeface="Tahoma"/>
            </a:endParaRPr>
          </a:p>
          <a:p>
            <a:pPr lvl="2" marL="914400" algn="ctr">
              <a:spcBef>
                <a:spcPts val="349"/>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Third Outline Level</a:t>
            </a:r>
            <a:endParaRPr b="0" lang="en-US" sz="1400" strike="noStrike" u="none">
              <a:solidFill>
                <a:srgbClr val="000000"/>
              </a:solidFill>
              <a:effectLst/>
              <a:uFillTx/>
              <a:latin typeface="Tahoma"/>
            </a:endParaRPr>
          </a:p>
          <a:p>
            <a:pPr lvl="3" marL="1371600" algn="ctr">
              <a:spcBef>
                <a:spcPts val="34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Fourth Outline Level</a:t>
            </a:r>
            <a:endParaRPr b="0" lang="en-US" sz="1400" strike="noStrike" u="none">
              <a:solidFill>
                <a:srgbClr val="000000"/>
              </a:solidFill>
              <a:effectLst/>
              <a:uFillTx/>
              <a:latin typeface="Tahoma"/>
            </a:endParaRPr>
          </a:p>
          <a:p>
            <a:pPr lvl="4" marL="1828800" algn="ctr">
              <a:spcBef>
                <a:spcPts val="34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Fifth Outline Level</a:t>
            </a:r>
            <a:endParaRPr b="0" lang="en-US" sz="1400" strike="noStrike" u="none">
              <a:solidFill>
                <a:srgbClr val="000000"/>
              </a:solidFill>
              <a:effectLst/>
              <a:uFillTx/>
              <a:latin typeface="Tahoma"/>
            </a:endParaRPr>
          </a:p>
          <a:p>
            <a:pPr lvl="5"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Sixth Outline Level</a:t>
            </a:r>
            <a:endParaRPr b="0" lang="en-US" sz="1400" strike="noStrike" u="none">
              <a:solidFill>
                <a:srgbClr val="000000"/>
              </a:solidFill>
              <a:effectLst/>
              <a:uFillTx/>
              <a:latin typeface="Tahoma"/>
            </a:endParaRPr>
          </a:p>
          <a:p>
            <a:pPr lvl="6"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Seventh Outline Level</a:t>
            </a:r>
            <a:endParaRPr b="0" lang="en-US" sz="14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2.wmf"/><Relationship Id="rId3" Type="http://schemas.openxmlformats.org/officeDocument/2006/relationships/oleObject" Target="../embeddings/oleObject2.bin"/><Relationship Id="rId4" Type="http://schemas.openxmlformats.org/officeDocument/2006/relationships/image" Target="../media/image13.wmf"/><Relationship Id="rId5" Type="http://schemas.openxmlformats.org/officeDocument/2006/relationships/slideLayout" Target="../slideLayouts/slideLayout5.xml"/><Relationship Id="rId6"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wmf"/><Relationship Id="rId3" Type="http://schemas.openxmlformats.org/officeDocument/2006/relationships/oleObject" Target="../embeddings/oleObject2.bin"/><Relationship Id="rId4" Type="http://schemas.openxmlformats.org/officeDocument/2006/relationships/image" Target="../media/image15.wmf"/><Relationship Id="rId5" Type="http://schemas.openxmlformats.org/officeDocument/2006/relationships/oleObject" Target="../embeddings/oleObject3.bin"/><Relationship Id="rId6" Type="http://schemas.openxmlformats.org/officeDocument/2006/relationships/image" Target="../media/image16.wmf"/><Relationship Id="rId7" Type="http://schemas.openxmlformats.org/officeDocument/2006/relationships/oleObject" Target="../embeddings/oleObject4.bin"/><Relationship Id="rId8" Type="http://schemas.openxmlformats.org/officeDocument/2006/relationships/image" Target="../media/image17.wmf"/><Relationship Id="rId9" Type="http://schemas.openxmlformats.org/officeDocument/2006/relationships/slideLayout" Target="../slideLayouts/slideLayout5.xml"/><Relationship Id="rId10"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wmf"/><Relationship Id="rId3" Type="http://schemas.openxmlformats.org/officeDocument/2006/relationships/oleObject" Target="../embeddings/oleObject2.bin"/><Relationship Id="rId4" Type="http://schemas.openxmlformats.org/officeDocument/2006/relationships/image" Target="../media/image19.wmf"/><Relationship Id="rId5" Type="http://schemas.openxmlformats.org/officeDocument/2006/relationships/oleObject" Target="../embeddings/oleObject3.bin"/><Relationship Id="rId6" Type="http://schemas.openxmlformats.org/officeDocument/2006/relationships/image" Target="../media/image20.wmf"/><Relationship Id="rId7" Type="http://schemas.openxmlformats.org/officeDocument/2006/relationships/slideLayout" Target="../slideLayouts/slideLayout4.xml"/><Relationship Id="rId8"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oleObject" Target="../embeddings/oleObject1.bin"/><Relationship Id="rId3" Type="http://schemas.openxmlformats.org/officeDocument/2006/relationships/image" Target="../media/image22.wmf"/><Relationship Id="rId4"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3.png"/><Relationship Id="rId3" Type="http://schemas.openxmlformats.org/officeDocument/2006/relationships/oleObject" Target="../embeddings/oleObject2.bin"/><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oleObject" Target="../embeddings/oleObject3.bin"/><Relationship Id="rId7" Type="http://schemas.openxmlformats.org/officeDocument/2006/relationships/image" Target="../media/image26.png"/><Relationship Id="rId8" Type="http://schemas.openxmlformats.org/officeDocument/2006/relationships/oleObject" Target="../embeddings/oleObject4.bin"/><Relationship Id="rId9" Type="http://schemas.openxmlformats.org/officeDocument/2006/relationships/image" Target="../media/image27.png"/><Relationship Id="rId10" Type="http://schemas.openxmlformats.org/officeDocument/2006/relationships/oleObject" Target="../embeddings/oleObject5.bin"/><Relationship Id="rId11" Type="http://schemas.openxmlformats.org/officeDocument/2006/relationships/image" Target="../media/image28.png"/><Relationship Id="rId12"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9.wmf"/><Relationship Id="rId3" Type="http://schemas.openxmlformats.org/officeDocument/2006/relationships/oleObject" Target="../embeddings/oleObject2.bin"/><Relationship Id="rId4" Type="http://schemas.openxmlformats.org/officeDocument/2006/relationships/image" Target="../media/image30.wmf"/><Relationship Id="rId5"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31.wmf"/><Relationship Id="rId2" Type="http://schemas.openxmlformats.org/officeDocument/2006/relationships/image" Target="../media/image32.wmf"/><Relationship Id="rId3" Type="http://schemas.openxmlformats.org/officeDocument/2006/relationships/image" Target="../media/image31.wmf"/><Relationship Id="rId4" Type="http://schemas.openxmlformats.org/officeDocument/2006/relationships/image" Target="../media/image32.wmf"/><Relationship Id="rId5" Type="http://schemas.openxmlformats.org/officeDocument/2006/relationships/image" Target="../media/image31.wmf"/><Relationship Id="rId6" Type="http://schemas.openxmlformats.org/officeDocument/2006/relationships/image" Target="../media/image32.wmf"/><Relationship Id="rId7" Type="http://schemas.openxmlformats.org/officeDocument/2006/relationships/image" Target="../media/image31.wmf"/><Relationship Id="rId8" Type="http://schemas.openxmlformats.org/officeDocument/2006/relationships/image" Target="../media/image32.wmf"/><Relationship Id="rId9" Type="http://schemas.openxmlformats.org/officeDocument/2006/relationships/image" Target="../media/image31.wmf"/><Relationship Id="rId10" Type="http://schemas.openxmlformats.org/officeDocument/2006/relationships/image" Target="../media/image32.wmf"/><Relationship Id="rId11" Type="http://schemas.openxmlformats.org/officeDocument/2006/relationships/image" Target="../media/image32.wmf"/><Relationship Id="rId12"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image" Target="../media/image33.png"/><Relationship Id="rId2"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3.png"/><Relationship Id="rId3" Type="http://schemas.openxmlformats.org/officeDocument/2006/relationships/oleObject" Target="../embeddings/oleObject2.bin"/><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oleObject" Target="../embeddings/oleObject3.bin"/><Relationship Id="rId7" Type="http://schemas.openxmlformats.org/officeDocument/2006/relationships/image" Target="../media/image26.png"/><Relationship Id="rId8" Type="http://schemas.openxmlformats.org/officeDocument/2006/relationships/oleObject" Target="../embeddings/oleObject4.bin"/><Relationship Id="rId9" Type="http://schemas.openxmlformats.org/officeDocument/2006/relationships/image" Target="../media/image27.png"/><Relationship Id="rId10" Type="http://schemas.openxmlformats.org/officeDocument/2006/relationships/oleObject" Target="../embeddings/oleObject5.bin"/><Relationship Id="rId11" Type="http://schemas.openxmlformats.org/officeDocument/2006/relationships/image" Target="../media/image28.png"/><Relationship Id="rId12"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4.wmf"/><Relationship Id="rId3" Type="http://schemas.openxmlformats.org/officeDocument/2006/relationships/oleObject" Target="../embeddings/oleObject2.bin"/><Relationship Id="rId4" Type="http://schemas.openxmlformats.org/officeDocument/2006/relationships/image" Target="../media/image35.wmf"/><Relationship Id="rId5" Type="http://schemas.openxmlformats.org/officeDocument/2006/relationships/slideLayout" Target="../slideLayouts/slideLayout4.xml"/><Relationship Id="rId6"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oleObject" Target="../embeddings/oleObject2.bin"/><Relationship Id="rId4" Type="http://schemas.openxmlformats.org/officeDocument/2006/relationships/image" Target="../media/image4.wmf"/><Relationship Id="rId5" Type="http://schemas.openxmlformats.org/officeDocument/2006/relationships/oleObject" Target="../embeddings/oleObject3.bin"/><Relationship Id="rId6" Type="http://schemas.openxmlformats.org/officeDocument/2006/relationships/image" Target="../media/image5.wmf"/><Relationship Id="rId7" Type="http://schemas.openxmlformats.org/officeDocument/2006/relationships/oleObject" Target="../embeddings/oleObject4.bin"/><Relationship Id="rId8" Type="http://schemas.openxmlformats.org/officeDocument/2006/relationships/image" Target="../media/image6.wmf"/><Relationship Id="rId9"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4.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oleObject" Target="../embeddings/oleObject3.bin"/><Relationship Id="rId6" Type="http://schemas.openxmlformats.org/officeDocument/2006/relationships/image" Target="../media/image11.wmf"/><Relationship Id="rId7" Type="http://schemas.openxmlformats.org/officeDocument/2006/relationships/slideLayout" Target="../slideLayouts/slideLayout5.xml"/><Relationship Id="rId8"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99"/>
                </a:solidFill>
                <a:effectLst/>
                <a:uFillTx/>
                <a:latin typeface="Tahoma"/>
              </a:rPr>
              <a:t>Enron’s PRC</a:t>
            </a:r>
            <a:endParaRPr b="0" lang="en-US" sz="3200" strike="noStrike" u="none">
              <a:solidFill>
                <a:srgbClr val="333399"/>
              </a:solidFill>
              <a:effectLst/>
              <a:uFillTx/>
              <a:latin typeface="Tahoma"/>
            </a:endParaRPr>
          </a:p>
        </p:txBody>
      </p:sp>
      <p:sp>
        <p:nvSpPr>
          <p:cNvPr id="78" name="PlaceHolder 2"/>
          <p:cNvSpPr>
            <a:spLocks noGrp="1"/>
          </p:cNvSpPr>
          <p:nvPr>
            <p:ph type="subTitle"/>
          </p:nvPr>
        </p:nvSpPr>
        <p:spPr>
          <a:xfrm>
            <a:off x="1371240" y="3886200"/>
            <a:ext cx="6705720" cy="1752480"/>
          </a:xfrm>
          <a:prstGeom prst="rect">
            <a:avLst/>
          </a:prstGeom>
          <a:noFill/>
          <a:ln w="0">
            <a:noFill/>
          </a:ln>
        </p:spPr>
        <p:txBody>
          <a:bodyPr lIns="90000" rIns="90000" tIns="46800" bIns="46800" anchor="t">
            <a:noAutofit/>
          </a:bodyPr>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Determination of Success and Suitability of Enron’s </a:t>
            </a:r>
            <a:endParaRPr b="0" lang="en-US" sz="1400" strike="noStrike" u="none">
              <a:solidFill>
                <a:srgbClr val="000000"/>
              </a:solidFill>
              <a:effectLst/>
              <a:uFillTx/>
              <a:latin typeface="Tahoma"/>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Performance Review process</a:t>
            </a:r>
            <a:endParaRPr b="0" lang="en-US" sz="14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June 11, 2001</a:t>
            </a:r>
            <a:endParaRPr b="0" lang="en-US" sz="2000" strike="noStrike" u="none">
              <a:solidFill>
                <a:srgbClr val="000000"/>
              </a:solidFill>
              <a:effectLst/>
              <a:uFillTx/>
              <a:latin typeface="Tahoma"/>
            </a:endParaRPr>
          </a:p>
        </p:txBody>
      </p:sp>
      <p:sp>
        <p:nvSpPr>
          <p:cNvPr id="79"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Times New Roman"/>
            </a:endParaRPr>
          </a:p>
        </p:txBody>
      </p:sp>
      <p:grpSp>
        <p:nvGrpSpPr>
          <p:cNvPr id="80" name=""/>
          <p:cNvGrpSpPr/>
          <p:nvPr/>
        </p:nvGrpSpPr>
        <p:grpSpPr>
          <a:xfrm>
            <a:off x="304920" y="5791320"/>
            <a:ext cx="685800" cy="649080"/>
            <a:chOff x="304920" y="5791320"/>
            <a:chExt cx="685800" cy="649080"/>
          </a:xfrm>
        </p:grpSpPr>
        <p:grpSp>
          <p:nvGrpSpPr>
            <p:cNvPr id="81" name=""/>
            <p:cNvGrpSpPr/>
            <p:nvPr/>
          </p:nvGrpSpPr>
          <p:grpSpPr>
            <a:xfrm>
              <a:off x="304920" y="6031080"/>
              <a:ext cx="685800" cy="409320"/>
              <a:chOff x="304920" y="6031080"/>
              <a:chExt cx="685800" cy="409320"/>
            </a:xfrm>
          </p:grpSpPr>
          <p:sp>
            <p:nvSpPr>
              <p:cNvPr id="82"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86"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7"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1"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pic>
        <p:nvPicPr>
          <p:cNvPr id="93" name="new%20logo" descr=""/>
          <p:cNvPicPr/>
          <p:nvPr/>
        </p:nvPicPr>
        <p:blipFill>
          <a:blip r:embed="rId1"/>
          <a:stretch/>
        </p:blipFill>
        <p:spPr>
          <a:xfrm>
            <a:off x="7848720" y="6095880"/>
            <a:ext cx="1143000" cy="554040"/>
          </a:xfrm>
          <a:prstGeom prst="rect">
            <a:avLst/>
          </a:prstGeom>
          <a:noFill/>
          <a:ln w="0">
            <a:noFill/>
          </a:ln>
        </p:spPr>
      </p:pic>
      <p:sp>
        <p:nvSpPr>
          <p:cNvPr id="94" name=""/>
          <p:cNvSpPr/>
          <p:nvPr/>
        </p:nvSpPr>
        <p:spPr>
          <a:xfrm>
            <a:off x="6934320" y="380880"/>
            <a:ext cx="18288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ff0000"/>
                </a:solidFill>
                <a:effectLst/>
                <a:uFillTx/>
                <a:latin typeface="Tahoma"/>
              </a:rPr>
              <a:t>DRAFT</a:t>
            </a:r>
            <a:endParaRPr b="0" lang="en-US" sz="3200" strike="noStrike" u="none">
              <a:solidFill>
                <a:srgbClr val="000000"/>
              </a:solidFill>
              <a:effectLst/>
              <a:uFillTx/>
              <a:latin typeface="Times New Roman"/>
            </a:endParaRPr>
          </a:p>
        </p:txBody>
      </p:sp>
      <p:sp>
        <p:nvSpPr>
          <p:cNvPr id="95" name=""/>
          <p:cNvSpPr/>
          <p:nvPr/>
        </p:nvSpPr>
        <p:spPr>
          <a:xfrm>
            <a:off x="2950200" y="640080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6" name=""/>
          <p:cNvGraphicFramePr/>
          <p:nvPr/>
        </p:nvGraphicFramePr>
        <p:xfrm>
          <a:off x="1003320" y="1143000"/>
          <a:ext cx="3263760" cy="2514600"/>
        </p:xfrm>
        <a:graphic>
          <a:graphicData uri="http://schemas.openxmlformats.org/presentationml/2006/ole">
            <p:oleObj r:id="rId1" spid="">
              <p:embed/>
              <p:pic>
                <p:nvPicPr>
                  <p:cNvPr id="147" name="" descr=""/>
                  <p:cNvPicPr/>
                  <p:nvPr/>
                </p:nvPicPr>
                <p:blipFill>
                  <a:blip r:embed="rId2"/>
                  <a:stretch/>
                </p:blipFill>
                <p:spPr>
                  <a:xfrm>
                    <a:off x="1003320" y="1143000"/>
                    <a:ext cx="3263760" cy="2514600"/>
                  </a:xfrm>
                  <a:prstGeom prst="rect">
                    <a:avLst/>
                  </a:prstGeom>
                  <a:noFill/>
                  <a:ln w="0">
                    <a:noFill/>
                  </a:ln>
                </p:spPr>
              </p:pic>
            </p:oleObj>
          </a:graphicData>
        </a:graphic>
      </p:graphicFrame>
      <p:graphicFrame>
        <p:nvGraphicFramePr>
          <p:cNvPr id="148" name=""/>
          <p:cNvGraphicFramePr/>
          <p:nvPr/>
        </p:nvGraphicFramePr>
        <p:xfrm>
          <a:off x="914400" y="3581280"/>
          <a:ext cx="3425760" cy="2590920"/>
        </p:xfrm>
        <a:graphic>
          <a:graphicData uri="http://schemas.openxmlformats.org/presentationml/2006/ole">
            <p:oleObj r:id="rId3" spid="">
              <p:embed/>
              <p:pic>
                <p:nvPicPr>
                  <p:cNvPr id="149" name="" descr=""/>
                  <p:cNvPicPr/>
                  <p:nvPr/>
                </p:nvPicPr>
                <p:blipFill>
                  <a:blip r:embed="rId4"/>
                  <a:stretch/>
                </p:blipFill>
                <p:spPr>
                  <a:xfrm>
                    <a:off x="914400" y="3581280"/>
                    <a:ext cx="3425760" cy="2590920"/>
                  </a:xfrm>
                  <a:prstGeom prst="rect">
                    <a:avLst/>
                  </a:prstGeom>
                  <a:noFill/>
                  <a:ln w="0">
                    <a:noFill/>
                  </a:ln>
                </p:spPr>
              </p:pic>
            </p:oleObj>
          </a:graphicData>
        </a:graphic>
      </p:graphicFrame>
      <p:sp>
        <p:nvSpPr>
          <p:cNvPr id="150" name=""/>
          <p:cNvSpPr/>
          <p:nvPr/>
        </p:nvSpPr>
        <p:spPr>
          <a:xfrm>
            <a:off x="7543800" y="3276720"/>
            <a:ext cx="1447920" cy="958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Contribution Loss Scale*</a:t>
            </a:r>
            <a:endParaRPr b="0" lang="en-US" sz="600" strike="noStrike" u="none">
              <a:solidFill>
                <a:srgbClr val="000000"/>
              </a:solidFill>
              <a:effectLst/>
              <a:uFillTx/>
              <a:latin typeface="Times New Roman"/>
            </a:endParaRPr>
          </a:p>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sng">
                <a:solidFill>
                  <a:srgbClr val="000000"/>
                </a:solidFill>
                <a:effectLst/>
                <a:uFillTx/>
                <a:latin typeface="Arial"/>
              </a:rPr>
              <a:t>PRC Rating</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sng">
                <a:solidFill>
                  <a:srgbClr val="000000"/>
                </a:solidFill>
                <a:effectLst/>
                <a:uFillTx/>
                <a:latin typeface="Arial"/>
              </a:rPr>
              <a:t>Weight</a:t>
            </a:r>
            <a:endParaRPr b="0" lang="en-US" sz="600" strike="noStrike" u="none">
              <a:solidFill>
                <a:srgbClr val="000000"/>
              </a:solidFill>
              <a:effectLst/>
              <a:uFillTx/>
              <a:latin typeface="Times New Roman"/>
            </a:endParaRPr>
          </a:p>
          <a:p>
            <a:pPr>
              <a:lnSpc>
                <a:spcPct val="80000"/>
              </a:lnSpc>
              <a:spcBef>
                <a:spcPts val="18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1 - Superior</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3</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2 - Excellent</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2.5</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3 - Strong</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2</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0 - No Rating</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1</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4 - Satisfactory</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1</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5 - Needs Improvement</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-2</a:t>
            </a:r>
            <a:endParaRPr b="0" lang="en-US" sz="600" strike="noStrike" u="none">
              <a:solidFill>
                <a:srgbClr val="000000"/>
              </a:solidFill>
              <a:effectLst/>
              <a:uFillTx/>
              <a:latin typeface="Times New Roman"/>
            </a:endParaRPr>
          </a:p>
          <a:p>
            <a:pPr>
              <a:lnSpc>
                <a:spcPct val="70000"/>
              </a:lnSpc>
              <a:spcBef>
                <a:spcPts val="1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6 - Issues</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-3</a:t>
            </a:r>
            <a:endParaRPr b="0" lang="en-US" sz="600" strike="noStrike" u="none">
              <a:solidFill>
                <a:srgbClr val="000000"/>
              </a:solidFill>
              <a:effectLst/>
              <a:uFillTx/>
              <a:latin typeface="Times New Roman"/>
            </a:endParaRPr>
          </a:p>
        </p:txBody>
      </p:sp>
      <p:sp>
        <p:nvSpPr>
          <p:cNvPr id="151" name=""/>
          <p:cNvSpPr/>
          <p:nvPr/>
        </p:nvSpPr>
        <p:spPr>
          <a:xfrm>
            <a:off x="4648320" y="1835280"/>
            <a:ext cx="2743200" cy="1744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0080"/>
                </a:solidFill>
                <a:effectLst/>
                <a:uFillTx/>
                <a:latin typeface="Arial"/>
              </a:rPr>
              <a:t>2001 YTD Voluntary Separations</a:t>
            </a:r>
            <a:endParaRPr b="0" lang="en-US" sz="800" strike="noStrike" u="none">
              <a:solidFill>
                <a:srgbClr val="000000"/>
              </a:solidFill>
              <a:effectLst/>
              <a:uFillTx/>
              <a:latin typeface="Times New Roman"/>
            </a:endParaRPr>
          </a:p>
          <a:p>
            <a:pPr>
              <a:lnSpc>
                <a:spcPct val="10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Contribution</a:t>
            </a:r>
            <a:r>
              <a:rPr b="1" lang="en-US" sz="600" strike="noStrike" u="sng">
                <a:solidFill>
                  <a:srgbClr val="800080"/>
                </a:solidFill>
                <a:effectLst/>
                <a:uFillTx/>
                <a:latin typeface="Arial"/>
              </a:rPr>
              <a:t> </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sng">
                <a:solidFill>
                  <a:srgbClr val="800080"/>
                </a:solidFill>
                <a:effectLst/>
                <a:uFillTx/>
                <a:latin typeface="Arial"/>
              </a:rPr>
              <a:t>Date</a:t>
            </a:r>
            <a:r>
              <a:rPr b="1" lang="en-US" sz="600" strike="noStrike" u="none">
                <a:solidFill>
                  <a:srgbClr val="800080"/>
                </a:solidFill>
                <a:effectLst/>
                <a:uFillTx/>
                <a:latin typeface="Arial"/>
              </a:rPr>
              <a:t>	</a:t>
            </a:r>
            <a:r>
              <a:rPr b="1" lang="en-US" sz="600" strike="noStrike" u="sng">
                <a:solidFill>
                  <a:srgbClr val="800080"/>
                </a:solidFill>
                <a:effectLst/>
                <a:uFillTx/>
                <a:latin typeface="Arial"/>
              </a:rPr>
              <a:t>Separation Rate</a:t>
            </a:r>
            <a:r>
              <a:rPr b="1" lang="en-US" sz="600" strike="noStrike" u="none">
                <a:solidFill>
                  <a:srgbClr val="800080"/>
                </a:solidFill>
                <a:effectLst/>
                <a:uFillTx/>
                <a:latin typeface="Arial"/>
              </a:rPr>
              <a:t>	</a:t>
            </a:r>
            <a:r>
              <a:rPr b="1" lang="en-US" sz="600" strike="noStrike" u="sng">
                <a:solidFill>
                  <a:srgbClr val="800080"/>
                </a:solidFill>
                <a:effectLst/>
                <a:uFillTx/>
                <a:latin typeface="Arial"/>
              </a:rPr>
              <a:t>Loss</a:t>
            </a:r>
            <a:r>
              <a:rPr b="1" lang="en-US" sz="600" strike="noStrike" u="none">
                <a:solidFill>
                  <a:srgbClr val="800080"/>
                </a:solidFill>
                <a:effectLst/>
                <a:uFillTx/>
                <a:latin typeface="Arial"/>
              </a:rPr>
              <a:t>	</a:t>
            </a:r>
            <a:r>
              <a:rPr b="1" lang="en-US" sz="600" strike="noStrike" u="sng">
                <a:solidFill>
                  <a:srgbClr val="800080"/>
                </a:solidFill>
                <a:effectLst/>
                <a:uFillTx/>
                <a:latin typeface="Arial"/>
              </a:rPr>
              <a:t>Total</a:t>
            </a:r>
            <a:endParaRPr b="0" lang="en-US" sz="600" strike="noStrike" u="none">
              <a:solidFill>
                <a:srgbClr val="000000"/>
              </a:solidFill>
              <a:effectLst/>
              <a:uFillTx/>
              <a:latin typeface="Times New Roman"/>
            </a:endParaRPr>
          </a:p>
          <a:p>
            <a:pPr>
              <a:lnSpc>
                <a:spcPct val="10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i="1" lang="en-US" sz="600" strike="noStrike" u="none">
                <a:solidFill>
                  <a:srgbClr val="800080"/>
                </a:solidFill>
                <a:effectLst/>
                <a:uFillTx/>
                <a:latin typeface="Arial"/>
              </a:rPr>
              <a:t>Quarter 1</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9.3%</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8.0%</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419</a:t>
            </a:r>
            <a:endParaRPr b="0" lang="en-US" sz="600" strike="noStrike" u="none">
              <a:solidFill>
                <a:srgbClr val="000000"/>
              </a:solidFill>
              <a:effectLst/>
              <a:uFillTx/>
              <a:latin typeface="Times New Roman"/>
            </a:endParaRPr>
          </a:p>
          <a:p>
            <a:pPr>
              <a:lnSpc>
                <a:spcPct val="10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i="1" lang="en-US" sz="600" strike="noStrike" u="none">
                <a:solidFill>
                  <a:srgbClr val="800080"/>
                </a:solidFill>
                <a:effectLst/>
                <a:uFillTx/>
                <a:latin typeface="Arial"/>
              </a:rPr>
              <a:t>Quarter 2</a:t>
            </a:r>
            <a:endParaRPr b="0" lang="en-US" sz="600" strike="noStrike" u="none">
              <a:solidFill>
                <a:srgbClr val="000000"/>
              </a:solidFill>
              <a:effectLst/>
              <a:uFillTx/>
              <a:latin typeface="Times New Roman"/>
            </a:endParaRPr>
          </a:p>
          <a:p>
            <a:pPr>
              <a:lnSpc>
                <a:spcPct val="7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Apr 2-Apr 8</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8.2%</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4.1%</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29</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Apr 9-Apr 15</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8.2%</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12.1%</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32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Apr 16-Apr 22</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6.2%</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6.9%</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22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Apr 23-Apr 29</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4.5%</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6.0%</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16</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Apr 30-May 6</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14.8%</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6.0%</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53</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May 7-May 13</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3.9%</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5.6%</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14</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May 14-May 20</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sng">
                <a:solidFill>
                  <a:srgbClr val="800080"/>
                </a:solidFill>
                <a:effectLst/>
                <a:uFillTx/>
                <a:latin typeface="Arial"/>
              </a:rPr>
              <a:t>9.8%</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sng">
                <a:solidFill>
                  <a:srgbClr val="800080"/>
                </a:solidFill>
                <a:effectLst/>
                <a:uFillTx/>
                <a:latin typeface="Arial"/>
              </a:rPr>
              <a:t>14.4%</a:t>
            </a:r>
            <a:r>
              <a:rPr b="0" lang="en-US" sz="600" strike="noStrike" u="none">
                <a:solidFill>
                  <a:srgbClr val="800080"/>
                </a:solidFill>
                <a:effectLst/>
                <a:uFillTx/>
                <a:latin typeface="Arial"/>
              </a:rPr>
              <a:t>	</a:t>
            </a:r>
            <a:r>
              <a:rPr b="0" lang="en-US" sz="600" strike="noStrike" u="sng">
                <a:solidFill>
                  <a:srgbClr val="800080"/>
                </a:solidFill>
                <a:effectLst/>
                <a:uFillTx/>
                <a:latin typeface="Arial"/>
              </a:rPr>
              <a:t>35</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800080"/>
                </a:solidFill>
                <a:effectLst/>
                <a:uFillTx/>
                <a:latin typeface="Arial"/>
              </a:rPr>
              <a:t>     Subtotal</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7.8%</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8.9%</a:t>
            </a:r>
            <a:r>
              <a:rPr b="0" lang="en-US" sz="600" strike="noStrike" u="none">
                <a:solidFill>
                  <a:srgbClr val="800080"/>
                </a:solidFill>
                <a:effectLst/>
                <a:uFillTx/>
                <a:latin typeface="Arial"/>
              </a:rPr>
              <a:t>	</a:t>
            </a:r>
            <a:r>
              <a:rPr b="0" lang="en-US" sz="600" strike="noStrike" u="none">
                <a:solidFill>
                  <a:srgbClr val="800080"/>
                </a:solidFill>
                <a:effectLst/>
                <a:uFillTx/>
                <a:latin typeface="Arial"/>
              </a:rPr>
              <a:t>201</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800080"/>
                </a:solidFill>
                <a:effectLst/>
                <a:uFillTx/>
                <a:latin typeface="Arial"/>
              </a:rPr>
              <a:t>YTD</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8.8%</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8.3%</a:t>
            </a:r>
            <a:r>
              <a:rPr b="1" lang="en-US" sz="600" strike="noStrike" u="none">
                <a:solidFill>
                  <a:srgbClr val="800080"/>
                </a:solidFill>
                <a:effectLst/>
                <a:uFillTx/>
                <a:latin typeface="Arial"/>
              </a:rPr>
              <a:t>	</a:t>
            </a:r>
            <a:r>
              <a:rPr b="1" lang="en-US" sz="600" strike="noStrike" u="none">
                <a:solidFill>
                  <a:srgbClr val="800080"/>
                </a:solidFill>
                <a:effectLst/>
                <a:uFillTx/>
                <a:latin typeface="Arial"/>
              </a:rPr>
              <a:t>620</a:t>
            </a:r>
            <a:endParaRPr b="0" lang="en-US" sz="600" strike="noStrike" u="none">
              <a:solidFill>
                <a:srgbClr val="000000"/>
              </a:solidFill>
              <a:effectLst/>
              <a:uFillTx/>
              <a:latin typeface="Times New Roman"/>
            </a:endParaRPr>
          </a:p>
        </p:txBody>
      </p:sp>
      <p:sp>
        <p:nvSpPr>
          <p:cNvPr id="152" name=""/>
          <p:cNvSpPr/>
          <p:nvPr/>
        </p:nvSpPr>
        <p:spPr>
          <a:xfrm>
            <a:off x="4572000" y="1852560"/>
            <a:ext cx="2666880" cy="1676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7315200" y="1523880"/>
            <a:ext cx="1905120" cy="153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Arial"/>
              </a:rPr>
              <a:t>Contribution loss rate is lower than both voluntary and involuntary separations, indicating that Enron is losing poor vs. good performers. </a:t>
            </a:r>
            <a:endParaRPr b="0" lang="en-US" sz="700" strike="noStrike" u="none">
              <a:solidFill>
                <a:srgbClr val="000000"/>
              </a:solidFill>
              <a:effectLst/>
              <a:uFillTx/>
              <a:latin typeface="Times New Roman"/>
            </a:endParaRPr>
          </a:p>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Arial"/>
              </a:rPr>
              <a:t>However, it should be noted the gap between contribution loss and separation rate is narrowing.  In fact, </a:t>
            </a:r>
            <a:r>
              <a:rPr b="0" lang="en-US" sz="700" strike="noStrike" u="none">
                <a:solidFill>
                  <a:srgbClr val="0000ff"/>
                </a:solidFill>
                <a:effectLst/>
                <a:uFillTx/>
                <a:latin typeface="Arial"/>
              </a:rPr>
              <a:t>voluntary</a:t>
            </a:r>
            <a:r>
              <a:rPr b="0" lang="en-US" sz="700" strike="noStrike" u="none">
                <a:solidFill>
                  <a:srgbClr val="000000"/>
                </a:solidFill>
                <a:effectLst/>
                <a:uFillTx/>
                <a:latin typeface="Arial"/>
              </a:rPr>
              <a:t> </a:t>
            </a:r>
            <a:r>
              <a:rPr b="0" lang="en-US" sz="700" strike="noStrike" u="none">
                <a:solidFill>
                  <a:srgbClr val="0000ff"/>
                </a:solidFill>
                <a:effectLst/>
                <a:uFillTx/>
                <a:latin typeface="Arial"/>
              </a:rPr>
              <a:t>contribution loss exceeded the separation rate during the weeks of 2/5, 2/19, 2/26, 3/12, 3/19, 3/26</a:t>
            </a:r>
            <a:r>
              <a:rPr b="0" lang="en-US" sz="700" strike="noStrike" u="none">
                <a:solidFill>
                  <a:srgbClr val="000000"/>
                </a:solidFill>
                <a:effectLst/>
                <a:uFillTx/>
                <a:latin typeface="Arial"/>
              </a:rPr>
              <a:t>, </a:t>
            </a:r>
            <a:r>
              <a:rPr b="0" lang="en-US" sz="700" strike="noStrike" u="none">
                <a:solidFill>
                  <a:srgbClr val="0000ff"/>
                </a:solidFill>
                <a:effectLst/>
                <a:uFillTx/>
                <a:latin typeface="Arial"/>
              </a:rPr>
              <a:t>4/9, 4/16, 4/23, 5/7 and 5/14, </a:t>
            </a:r>
            <a:r>
              <a:rPr b="0" lang="en-US" sz="700" strike="noStrike" u="none">
                <a:solidFill>
                  <a:srgbClr val="000000"/>
                </a:solidFill>
                <a:effectLst/>
                <a:uFillTx/>
                <a:latin typeface="Arial"/>
              </a:rPr>
              <a:t>indicating Enron lost slightly more good performers than poor performers during this time.</a:t>
            </a:r>
            <a:endParaRPr b="0" lang="en-US" sz="700" strike="noStrike" u="none">
              <a:solidFill>
                <a:srgbClr val="000000"/>
              </a:solidFill>
              <a:effectLst/>
              <a:uFillTx/>
              <a:latin typeface="Times New Roman"/>
            </a:endParaRPr>
          </a:p>
        </p:txBody>
      </p:sp>
      <p:sp>
        <p:nvSpPr>
          <p:cNvPr id="154" name=""/>
          <p:cNvSpPr/>
          <p:nvPr/>
        </p:nvSpPr>
        <p:spPr>
          <a:xfrm>
            <a:off x="4572000" y="3581280"/>
            <a:ext cx="2819520" cy="1723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6699ff"/>
                </a:solidFill>
                <a:effectLst/>
                <a:uFillTx/>
                <a:latin typeface="Arial"/>
              </a:rPr>
              <a:t>2001 YTD Involuntary Separations</a:t>
            </a:r>
            <a:endParaRPr b="0" lang="en-US" sz="800" strike="noStrike" u="none">
              <a:solidFill>
                <a:srgbClr val="000000"/>
              </a:solidFill>
              <a:effectLst/>
              <a:uFillTx/>
              <a:latin typeface="Times New Roman"/>
            </a:endParaRPr>
          </a:p>
          <a:p>
            <a:pPr>
              <a:lnSpc>
                <a:spcPct val="10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Contribution </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600" strike="noStrike" u="sng">
                <a:solidFill>
                  <a:srgbClr val="6699ff"/>
                </a:solidFill>
                <a:effectLst/>
                <a:uFillTx/>
                <a:latin typeface="Arial"/>
              </a:rPr>
              <a:t>Date</a:t>
            </a:r>
            <a:r>
              <a:rPr b="1" lang="en-US" sz="600" strike="noStrike" u="none">
                <a:solidFill>
                  <a:srgbClr val="6699ff"/>
                </a:solidFill>
                <a:effectLst/>
                <a:uFillTx/>
                <a:latin typeface="Arial"/>
              </a:rPr>
              <a:t>	</a:t>
            </a:r>
            <a:r>
              <a:rPr b="1" lang="en-US" sz="600" strike="noStrike" u="sng">
                <a:solidFill>
                  <a:srgbClr val="6699ff"/>
                </a:solidFill>
                <a:effectLst/>
                <a:uFillTx/>
                <a:latin typeface="Arial"/>
              </a:rPr>
              <a:t>Separation Rate</a:t>
            </a:r>
            <a:r>
              <a:rPr b="1" lang="en-US" sz="600" strike="noStrike" u="none">
                <a:solidFill>
                  <a:srgbClr val="6699ff"/>
                </a:solidFill>
                <a:effectLst/>
                <a:uFillTx/>
                <a:latin typeface="Arial"/>
              </a:rPr>
              <a:t>	</a:t>
            </a:r>
            <a:r>
              <a:rPr b="1" lang="en-US" sz="600" strike="noStrike" u="sng">
                <a:solidFill>
                  <a:srgbClr val="6699ff"/>
                </a:solidFill>
                <a:effectLst/>
                <a:uFillTx/>
                <a:latin typeface="Arial"/>
              </a:rPr>
              <a:t>Loss</a:t>
            </a:r>
            <a:r>
              <a:rPr b="1" lang="en-US" sz="600" strike="noStrike" u="none">
                <a:solidFill>
                  <a:srgbClr val="6699ff"/>
                </a:solidFill>
                <a:effectLst/>
                <a:uFillTx/>
                <a:latin typeface="Arial"/>
              </a:rPr>
              <a:t>	</a:t>
            </a:r>
            <a:r>
              <a:rPr b="1" lang="en-US" sz="600" strike="noStrike" u="sng">
                <a:solidFill>
                  <a:srgbClr val="6699ff"/>
                </a:solidFill>
                <a:effectLst/>
                <a:uFillTx/>
                <a:latin typeface="Arial"/>
              </a:rPr>
              <a:t>Total</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i="1" lang="en-US" sz="600" strike="noStrike" u="none">
                <a:solidFill>
                  <a:srgbClr val="6699ff"/>
                </a:solidFill>
                <a:effectLst/>
                <a:uFillTx/>
                <a:latin typeface="Arial"/>
              </a:rPr>
              <a:t>Quarter 1</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10.5%</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3.3%</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482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7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i="1" lang="en-US" sz="600" strike="noStrike" u="none">
                <a:solidFill>
                  <a:srgbClr val="6699ff"/>
                </a:solidFill>
                <a:effectLst/>
                <a:uFillTx/>
                <a:latin typeface="Arial"/>
              </a:rPr>
              <a:t>Quarter 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Apr 2-Apr 8</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3.4%</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11.0%</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Apr 9-Apr 15</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0.8%</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4.2%</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38</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Apr 16-Apr 22</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0.8%</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0.0%</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3</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Apr 23-Apr 29</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2.8%</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-0.1%</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10</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Apr 30-May 6</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11.8%</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-0.1%</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42</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May 7-May 13</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18.4%</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26.0%</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66</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May 14-May 20</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sng">
                <a:solidFill>
                  <a:srgbClr val="6699ff"/>
                </a:solidFill>
                <a:effectLst/>
                <a:uFillTx/>
                <a:latin typeface="Arial"/>
              </a:rPr>
              <a:t>12.3%</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sng">
                <a:solidFill>
                  <a:srgbClr val="6699ff"/>
                </a:solidFill>
                <a:effectLst/>
                <a:uFillTx/>
                <a:latin typeface="Arial"/>
              </a:rPr>
              <a:t>20.7%</a:t>
            </a:r>
            <a:r>
              <a:rPr b="0" lang="en-US" sz="600" strike="noStrike" u="none">
                <a:solidFill>
                  <a:srgbClr val="6699ff"/>
                </a:solidFill>
                <a:effectLst/>
                <a:uFillTx/>
                <a:latin typeface="Arial"/>
              </a:rPr>
              <a:t>	</a:t>
            </a:r>
            <a:r>
              <a:rPr b="0" lang="en-US" sz="600" strike="noStrike" u="sng">
                <a:solidFill>
                  <a:srgbClr val="6699ff"/>
                </a:solidFill>
                <a:effectLst/>
                <a:uFillTx/>
                <a:latin typeface="Arial"/>
              </a:rPr>
              <a:t>44</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6699ff"/>
                </a:solidFill>
                <a:effectLst/>
                <a:uFillTx/>
                <a:latin typeface="Arial"/>
              </a:rPr>
              <a:t>     Subtotal</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8.4%</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9.4%</a:t>
            </a:r>
            <a:r>
              <a:rPr b="0" lang="en-US" sz="600" strike="noStrike" u="none">
                <a:solidFill>
                  <a:srgbClr val="6699ff"/>
                </a:solidFill>
                <a:effectLst/>
                <a:uFillTx/>
                <a:latin typeface="Arial"/>
              </a:rPr>
              <a:t>	</a:t>
            </a:r>
            <a:r>
              <a:rPr b="0" lang="en-US" sz="600" strike="noStrike" u="none">
                <a:solidFill>
                  <a:srgbClr val="6699ff"/>
                </a:solidFill>
                <a:effectLst/>
                <a:uFillTx/>
                <a:latin typeface="Arial"/>
              </a:rPr>
              <a:t>215</a:t>
            </a: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100000"/>
              </a:lnSpc>
              <a:spcBef>
                <a:spcPts val="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6699ff"/>
                </a:solidFill>
                <a:effectLst/>
                <a:uFillTx/>
                <a:latin typeface="Arial"/>
              </a:rPr>
              <a:t>YTD</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9.9%</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 5.2%</a:t>
            </a:r>
            <a:r>
              <a:rPr b="1" lang="en-US" sz="600" strike="noStrike" u="none">
                <a:solidFill>
                  <a:srgbClr val="6699ff"/>
                </a:solidFill>
                <a:effectLst/>
                <a:uFillTx/>
                <a:latin typeface="Arial"/>
              </a:rPr>
              <a:t>	</a:t>
            </a:r>
            <a:r>
              <a:rPr b="1" lang="en-US" sz="600" strike="noStrike" u="none">
                <a:solidFill>
                  <a:srgbClr val="6699ff"/>
                </a:solidFill>
                <a:effectLst/>
                <a:uFillTx/>
                <a:latin typeface="Arial"/>
              </a:rPr>
              <a:t>697</a:t>
            </a:r>
            <a:endParaRPr b="0" lang="en-US" sz="600" strike="noStrike" u="none">
              <a:solidFill>
                <a:srgbClr val="000000"/>
              </a:solidFill>
              <a:effectLst/>
              <a:uFillTx/>
              <a:latin typeface="Times New Roman"/>
            </a:endParaRPr>
          </a:p>
        </p:txBody>
      </p:sp>
      <p:sp>
        <p:nvSpPr>
          <p:cNvPr id="155" name=""/>
          <p:cNvSpPr/>
          <p:nvPr/>
        </p:nvSpPr>
        <p:spPr>
          <a:xfrm>
            <a:off x="4572000" y="3581280"/>
            <a:ext cx="2666880" cy="16765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Contribution Loss</a:t>
            </a:r>
            <a:endParaRPr b="0" lang="en-US" sz="2800" strike="noStrike" u="none">
              <a:solidFill>
                <a:srgbClr val="333399"/>
              </a:solidFill>
              <a:effectLst/>
              <a:uFillTx/>
              <a:latin typeface="Tahoma"/>
            </a:endParaRPr>
          </a:p>
        </p:txBody>
      </p:sp>
      <p:sp>
        <p:nvSpPr>
          <p:cNvPr id="157" name=""/>
          <p:cNvSpPr/>
          <p:nvPr/>
        </p:nvSpPr>
        <p:spPr>
          <a:xfrm>
            <a:off x="4937040" y="5440320"/>
            <a:ext cx="184320" cy="184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8" name=""/>
          <p:cNvSpPr/>
          <p:nvPr/>
        </p:nvSpPr>
        <p:spPr>
          <a:xfrm flipV="1">
            <a:off x="2093760" y="182880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flipV="1">
            <a:off x="2103480" y="435924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1865160" y="1596960"/>
            <a:ext cx="47340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Bonuses </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Paid</a:t>
            </a:r>
            <a:endParaRPr b="0" lang="en-US" sz="600" strike="noStrike" u="none">
              <a:solidFill>
                <a:srgbClr val="000000"/>
              </a:solidFill>
              <a:effectLst/>
              <a:uFillTx/>
              <a:latin typeface="Times New Roman"/>
            </a:endParaRPr>
          </a:p>
        </p:txBody>
      </p:sp>
      <p:sp>
        <p:nvSpPr>
          <p:cNvPr id="161" name=""/>
          <p:cNvSpPr/>
          <p:nvPr/>
        </p:nvSpPr>
        <p:spPr>
          <a:xfrm>
            <a:off x="1874880" y="4098960"/>
            <a:ext cx="4730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Bonuses </a:t>
            </a:r>
            <a:endParaRPr b="0" lang="en-US" sz="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Paid</a:t>
            </a:r>
            <a:endParaRPr b="0" lang="en-US" sz="600" strike="noStrike" u="none">
              <a:solidFill>
                <a:srgbClr val="000000"/>
              </a:solidFill>
              <a:effectLst/>
              <a:uFillTx/>
              <a:latin typeface="Times New Roman"/>
            </a:endParaRPr>
          </a:p>
        </p:txBody>
      </p:sp>
      <p:sp>
        <p:nvSpPr>
          <p:cNvPr id="162" name=""/>
          <p:cNvSpPr/>
          <p:nvPr/>
        </p:nvSpPr>
        <p:spPr>
          <a:xfrm>
            <a:off x="7456320" y="4203720"/>
            <a:ext cx="160812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*A new Contribution Loss Scale is being</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developed to accommodate the new PRC</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rating scale.</a:t>
            </a:r>
            <a:endParaRPr b="0" lang="en-US" sz="600" strike="noStrike" u="none">
              <a:solidFill>
                <a:srgbClr val="000000"/>
              </a:solidFill>
              <a:effectLst/>
              <a:uFillTx/>
              <a:latin typeface="Times New Roman"/>
            </a:endParaRPr>
          </a:p>
        </p:txBody>
      </p:sp>
      <p:sp>
        <p:nvSpPr>
          <p:cNvPr id="163" name=""/>
          <p:cNvSpPr/>
          <p:nvPr/>
        </p:nvSpPr>
        <p:spPr>
          <a:xfrm>
            <a:off x="4572000" y="5415120"/>
            <a:ext cx="2819520" cy="996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2001 YTD Commercial Separations</a:t>
            </a:r>
            <a:endParaRPr b="0" lang="en-US" sz="800" strike="noStrike" u="none">
              <a:solidFill>
                <a:srgbClr val="000000"/>
              </a:solidFill>
              <a:effectLst/>
              <a:uFillTx/>
              <a:latin typeface="Times New Roman"/>
            </a:endParaRPr>
          </a:p>
          <a:p>
            <a:pPr>
              <a:lnSpc>
                <a:spcPct val="10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a:t>
            </a:r>
            <a:r>
              <a:rPr b="1" lang="en-US" sz="600" strike="noStrike" u="none">
                <a:solidFill>
                  <a:srgbClr val="000000"/>
                </a:solidFill>
                <a:effectLst/>
                <a:uFillTx/>
                <a:latin typeface="Arial"/>
              </a:rPr>
              <a:t>	</a:t>
            </a:r>
            <a:r>
              <a:rPr b="1" lang="en-US" sz="600" strike="noStrike" u="none">
                <a:solidFill>
                  <a:srgbClr val="000000"/>
                </a:solidFill>
                <a:effectLst/>
                <a:uFillTx/>
                <a:latin typeface="Arial"/>
              </a:rPr>
              <a:t>	</a:t>
            </a:r>
            <a:r>
              <a:rPr b="1" lang="en-US" sz="600" strike="noStrike" u="none">
                <a:solidFill>
                  <a:srgbClr val="000000"/>
                </a:solidFill>
                <a:effectLst/>
                <a:uFillTx/>
                <a:latin typeface="Arial"/>
              </a:rPr>
              <a:t>	</a:t>
            </a:r>
            <a:r>
              <a:rPr b="1" lang="en-US" sz="600" strike="noStrike" u="none">
                <a:solidFill>
                  <a:srgbClr val="000000"/>
                </a:solidFill>
                <a:effectLst/>
                <a:uFillTx/>
                <a:latin typeface="Arial"/>
              </a:rPr>
              <a:t>	</a:t>
            </a:r>
            <a:r>
              <a:rPr b="1" lang="en-US" sz="600" strike="noStrike" u="none">
                <a:solidFill>
                  <a:srgbClr val="000000"/>
                </a:solidFill>
                <a:effectLst/>
                <a:uFillTx/>
                <a:latin typeface="Arial"/>
              </a:rPr>
              <a:t>Contribution </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Arial"/>
              </a:rPr>
              <a:t>	</a:t>
            </a:r>
            <a:r>
              <a:rPr b="1" lang="en-US" sz="600" strike="noStrike" u="sng">
                <a:solidFill>
                  <a:srgbClr val="000000"/>
                </a:solidFill>
                <a:effectLst/>
                <a:uFillTx/>
                <a:latin typeface="Arial"/>
              </a:rPr>
              <a:t>Separation Rate</a:t>
            </a:r>
            <a:r>
              <a:rPr b="1" lang="en-US" sz="600" strike="noStrike" u="none">
                <a:solidFill>
                  <a:srgbClr val="000000"/>
                </a:solidFill>
                <a:effectLst/>
                <a:uFillTx/>
                <a:latin typeface="Arial"/>
              </a:rPr>
              <a:t>	</a:t>
            </a:r>
            <a:r>
              <a:rPr b="1" lang="en-US" sz="600" strike="noStrike" u="sng">
                <a:solidFill>
                  <a:srgbClr val="000000"/>
                </a:solidFill>
                <a:effectLst/>
                <a:uFillTx/>
                <a:latin typeface="Arial"/>
              </a:rPr>
              <a:t>Loss</a:t>
            </a:r>
            <a:r>
              <a:rPr b="1" lang="en-US" sz="600" strike="noStrike" u="none">
                <a:solidFill>
                  <a:srgbClr val="000000"/>
                </a:solidFill>
                <a:effectLst/>
                <a:uFillTx/>
                <a:latin typeface="Arial"/>
              </a:rPr>
              <a:t>	</a:t>
            </a:r>
            <a:r>
              <a:rPr b="1" lang="en-US" sz="600" strike="noStrike" u="sng">
                <a:solidFill>
                  <a:srgbClr val="000000"/>
                </a:solidFill>
                <a:effectLst/>
                <a:uFillTx/>
                <a:latin typeface="Arial"/>
              </a:rPr>
              <a:t>Total</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Involuntary</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1.8%</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0.4%</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127</a:t>
            </a:r>
            <a:endParaRPr b="0" lang="en-US" sz="600" strike="noStrike" u="none">
              <a:solidFill>
                <a:srgbClr val="000000"/>
              </a:solidFill>
              <a:effectLst/>
              <a:uFillTx/>
              <a:latin typeface="Times New Roman"/>
            </a:endParaRPr>
          </a:p>
          <a:p>
            <a:pPr>
              <a:lnSpc>
                <a:spcPct val="5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Voluntary</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sng">
                <a:solidFill>
                  <a:srgbClr val="000000"/>
                </a:solidFill>
                <a:effectLst/>
                <a:uFillTx/>
                <a:latin typeface="Arial"/>
              </a:rPr>
              <a:t>1.3%</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sng">
                <a:solidFill>
                  <a:srgbClr val="000000"/>
                </a:solidFill>
                <a:effectLst/>
                <a:uFillTx/>
                <a:latin typeface="Arial"/>
              </a:rPr>
              <a:t>1.9%</a:t>
            </a:r>
            <a:r>
              <a:rPr b="0" lang="en-US" sz="600" strike="noStrike" u="none">
                <a:solidFill>
                  <a:srgbClr val="000000"/>
                </a:solidFill>
                <a:effectLst/>
                <a:uFillTx/>
                <a:latin typeface="Arial"/>
              </a:rPr>
              <a:t>	</a:t>
            </a:r>
            <a:r>
              <a:rPr b="0" lang="en-US" sz="600" strike="noStrike" u="sng">
                <a:solidFill>
                  <a:srgbClr val="000000"/>
                </a:solidFill>
                <a:effectLst/>
                <a:uFillTx/>
                <a:latin typeface="Arial"/>
              </a:rPr>
              <a:t>95</a:t>
            </a:r>
            <a:endParaRPr b="0" lang="en-US" sz="600" strike="noStrike" u="none">
              <a:solidFill>
                <a:srgbClr val="000000"/>
              </a:solidFill>
              <a:effectLst/>
              <a:uFillTx/>
              <a:latin typeface="Times New Roman"/>
            </a:endParaRPr>
          </a:p>
          <a:p>
            <a:pPr>
              <a:lnSpc>
                <a:spcPct val="8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Total</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3.1%</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2.3%</a:t>
            </a:r>
            <a:r>
              <a:rPr b="0" lang="en-US" sz="600" strike="noStrike" u="none">
                <a:solidFill>
                  <a:srgbClr val="000000"/>
                </a:solidFill>
                <a:effectLst/>
                <a:uFillTx/>
                <a:latin typeface="Arial"/>
              </a:rPr>
              <a:t>	</a:t>
            </a:r>
            <a:r>
              <a:rPr b="0" lang="en-US" sz="600" strike="noStrike" u="none">
                <a:solidFill>
                  <a:srgbClr val="000000"/>
                </a:solidFill>
                <a:effectLst/>
                <a:uFillTx/>
                <a:latin typeface="Arial"/>
              </a:rPr>
              <a:t>222</a:t>
            </a:r>
            <a:endParaRPr b="0" lang="en-US" sz="600" strike="noStrike" u="none">
              <a:solidFill>
                <a:srgbClr val="000000"/>
              </a:solidFill>
              <a:effectLst/>
              <a:uFillTx/>
              <a:latin typeface="Times New Roman"/>
            </a:endParaRPr>
          </a:p>
          <a:p>
            <a:pPr>
              <a:lnSpc>
                <a:spcPct val="8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80000"/>
              </a:lnSpc>
              <a:spcBef>
                <a:spcPts val="374"/>
              </a:spcBef>
              <a:tabLst>
                <a:tab algn="l" pos="0"/>
                <a:tab algn="l" pos="749160"/>
                <a:tab algn="l" pos="800280"/>
                <a:tab algn="l" pos="977760"/>
                <a:tab algn="l" pos="1257480"/>
                <a:tab algn="l" pos="1549440"/>
                <a:tab algn="l" pos="222552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164" name=""/>
          <p:cNvSpPr/>
          <p:nvPr/>
        </p:nvSpPr>
        <p:spPr>
          <a:xfrm>
            <a:off x="4572000" y="5410080"/>
            <a:ext cx="26668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5555880" y="6172200"/>
            <a:ext cx="1612080" cy="551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In the past 60 days, 58% of voluntary</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commercial separations were rated Strong</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or above. 79% of commercial employees </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separating in the past 30 days were rated</a:t>
            </a:r>
            <a:endParaRPr b="0" lang="en-US" sz="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Strong or above.</a:t>
            </a:r>
            <a:endParaRPr b="0" lang="en-US" sz="600" strike="noStrike" u="none">
              <a:solidFill>
                <a:srgbClr val="000000"/>
              </a:solidFill>
              <a:effectLst/>
              <a:uFillTx/>
              <a:latin typeface="Times New Roman"/>
            </a:endParaRPr>
          </a:p>
        </p:txBody>
      </p:sp>
      <p:sp>
        <p:nvSpPr>
          <p:cNvPr id="166" name=""/>
          <p:cNvSpPr/>
          <p:nvPr/>
        </p:nvSpPr>
        <p:spPr>
          <a:xfrm>
            <a:off x="7375680" y="4678200"/>
            <a:ext cx="1692000" cy="1694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2001 Commercial Separations</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sng">
                <a:solidFill>
                  <a:srgbClr val="000000"/>
                </a:solidFill>
                <a:effectLst/>
                <a:uFillTx/>
                <a:latin typeface="Tahoma"/>
              </a:rPr>
              <a:t>Job Function</a:t>
            </a:r>
            <a:r>
              <a:rPr b="0" lang="en-US" sz="600" strike="noStrike" u="none">
                <a:solidFill>
                  <a:srgbClr val="000000"/>
                </a:solidFill>
                <a:effectLst/>
                <a:uFillTx/>
                <a:latin typeface="Tahoma"/>
              </a:rPr>
              <a:t>	</a:t>
            </a:r>
            <a:r>
              <a:rPr b="0" lang="en-US" sz="600" strike="noStrike" u="sng">
                <a:solidFill>
                  <a:srgbClr val="000000"/>
                </a:solidFill>
                <a:effectLst/>
                <a:uFillTx/>
                <a:latin typeface="Tahoma"/>
              </a:rPr>
              <a:t>Involuntary</a:t>
            </a:r>
            <a:r>
              <a:rPr b="0" lang="en-US" sz="600" strike="noStrike" u="none">
                <a:solidFill>
                  <a:srgbClr val="000000"/>
                </a:solidFill>
                <a:effectLst/>
                <a:uFillTx/>
                <a:latin typeface="Tahoma"/>
              </a:rPr>
              <a:t>	</a:t>
            </a:r>
            <a:r>
              <a:rPr b="0" lang="en-US" sz="600" strike="noStrike" u="sng">
                <a:solidFill>
                  <a:srgbClr val="000000"/>
                </a:solidFill>
                <a:effectLst/>
                <a:uFillTx/>
                <a:latin typeface="Tahoma"/>
              </a:rPr>
              <a:t>Voluntary</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Acct Mgmt</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5</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Anal/Assoc</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12</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30</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Asset Devel</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13</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4</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Corp Devel</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4</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2</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E-Commerce</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3</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2</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Finance</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4</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5</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Operations</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0</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Origination</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62</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28</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Risk Mgmt</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6</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Structuring</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15</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5</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Trading</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6</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12</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Underwriting</a:t>
            </a:r>
            <a:r>
              <a:rPr b="0" lang="en-US" sz="600" strike="noStrike" u="none">
                <a:solidFill>
                  <a:srgbClr val="000000"/>
                </a:solidFill>
                <a:effectLst/>
                <a:uFillTx/>
                <a:latin typeface="Tahoma"/>
              </a:rPr>
              <a:t>	</a:t>
            </a:r>
            <a:r>
              <a:rPr b="0" lang="en-US" sz="600" strike="noStrike" u="sng">
                <a:solidFill>
                  <a:srgbClr val="000000"/>
                </a:solidFill>
                <a:effectLst/>
                <a:uFillTx/>
                <a:latin typeface="Tahoma"/>
              </a:rPr>
              <a:t>1</a:t>
            </a:r>
            <a:r>
              <a:rPr b="0" lang="en-US" sz="600" strike="noStrike" u="none">
                <a:solidFill>
                  <a:srgbClr val="000000"/>
                </a:solidFill>
                <a:effectLst/>
                <a:uFillTx/>
                <a:latin typeface="Tahoma"/>
              </a:rPr>
              <a:t>	</a:t>
            </a:r>
            <a:r>
              <a:rPr b="0" lang="en-US" sz="600" strike="noStrike" u="sng">
                <a:solidFill>
                  <a:srgbClr val="000000"/>
                </a:solidFill>
                <a:effectLst/>
                <a:uFillTx/>
                <a:latin typeface="Tahoma"/>
              </a:rPr>
              <a:t>0</a:t>
            </a:r>
            <a:endParaRPr b="0" lang="en-US" sz="600" strike="noStrike" u="none">
              <a:solidFill>
                <a:srgbClr val="000000"/>
              </a:solidFill>
              <a:effectLst/>
              <a:uFillTx/>
              <a:latin typeface="Times New Roman"/>
            </a:endParaRPr>
          </a:p>
          <a:p>
            <a:pPr>
              <a:lnSpc>
                <a:spcPct val="15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Total</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127</a:t>
            </a:r>
            <a:r>
              <a:rPr b="0" lang="en-US" sz="600" strike="noStrike" u="none">
                <a:solidFill>
                  <a:srgbClr val="000000"/>
                </a:solidFill>
                <a:effectLst/>
                <a:uFillTx/>
                <a:latin typeface="Tahoma"/>
              </a:rPr>
              <a:t>	</a:t>
            </a:r>
            <a:r>
              <a:rPr b="0" lang="en-US" sz="600" strike="noStrike" u="none">
                <a:solidFill>
                  <a:srgbClr val="000000"/>
                </a:solidFill>
                <a:effectLst/>
                <a:uFillTx/>
                <a:latin typeface="Tahoma"/>
              </a:rPr>
              <a:t>95</a:t>
            </a:r>
            <a:endParaRPr b="0" lang="en-US" sz="600" strike="noStrike" u="none">
              <a:solidFill>
                <a:srgbClr val="000000"/>
              </a:solidFill>
              <a:effectLst/>
              <a:uFillTx/>
              <a:latin typeface="Times New Roman"/>
            </a:endParaRPr>
          </a:p>
          <a:p>
            <a:pPr>
              <a:lnSpc>
                <a:spcPct val="100000"/>
              </a:lnSpc>
              <a:tabLst>
                <a:tab algn="l" pos="0"/>
                <a:tab algn="l" pos="520560"/>
                <a:tab algn="l" pos="11430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000000"/>
              </a:solidFill>
              <a:effectLst/>
              <a:uFillTx/>
              <a:latin typeface="Times New Roman"/>
            </a:endParaRPr>
          </a:p>
        </p:txBody>
      </p:sp>
      <p:sp>
        <p:nvSpPr>
          <p:cNvPr id="167" name=""/>
          <p:cNvSpPr/>
          <p:nvPr/>
        </p:nvSpPr>
        <p:spPr>
          <a:xfrm>
            <a:off x="7375680" y="4648320"/>
            <a:ext cx="1676160" cy="1676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4540320" y="1181160"/>
            <a:ext cx="2743200" cy="548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3333cc"/>
                </a:solidFill>
                <a:effectLst/>
                <a:uFillTx/>
                <a:latin typeface="Arial"/>
              </a:rPr>
              <a:t>2001 YTD Total Separations</a:t>
            </a:r>
            <a:endParaRPr b="0" lang="en-US" sz="800" strike="noStrike" u="none">
              <a:solidFill>
                <a:srgbClr val="000000"/>
              </a:solidFill>
              <a:effectLst/>
              <a:uFillTx/>
              <a:latin typeface="Times New Roman"/>
            </a:endParaRPr>
          </a:p>
          <a:p>
            <a:pPr algn="ctr">
              <a:lnSpc>
                <a:spcPct val="10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3333cc"/>
                </a:solidFill>
                <a:effectLst/>
                <a:uFillTx/>
                <a:latin typeface="Arial"/>
              </a:rPr>
              <a:t>                        Contribution</a:t>
            </a:r>
            <a:r>
              <a:rPr b="1" lang="en-US" sz="600" strike="noStrike" u="sng">
                <a:solidFill>
                  <a:srgbClr val="3333cc"/>
                </a:solidFill>
                <a:effectLst/>
                <a:uFillTx/>
                <a:latin typeface="Arial"/>
              </a:rPr>
              <a:t> </a:t>
            </a:r>
            <a:endParaRPr b="0" lang="en-US" sz="600" strike="noStrike" u="none">
              <a:solidFill>
                <a:srgbClr val="000000"/>
              </a:solidFill>
              <a:effectLst/>
              <a:uFillTx/>
              <a:latin typeface="Times New Roman"/>
            </a:endParaRPr>
          </a:p>
          <a:p>
            <a:pPr algn="ctr">
              <a:lnSpc>
                <a:spcPct val="50000"/>
              </a:lnSpc>
              <a:spcBef>
                <a:spcPts val="3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sng">
                <a:solidFill>
                  <a:srgbClr val="3333cc"/>
                </a:solidFill>
                <a:effectLst/>
                <a:uFillTx/>
                <a:latin typeface="Arial"/>
              </a:rPr>
              <a:t>Separation Rate</a:t>
            </a:r>
            <a:r>
              <a:rPr b="1" lang="en-US" sz="600" strike="noStrike" u="none">
                <a:solidFill>
                  <a:srgbClr val="3333cc"/>
                </a:solidFill>
                <a:effectLst/>
                <a:uFillTx/>
                <a:latin typeface="Arial"/>
              </a:rPr>
              <a:t>	</a:t>
            </a:r>
            <a:r>
              <a:rPr b="1" lang="en-US" sz="600" strike="noStrike" u="sng">
                <a:solidFill>
                  <a:srgbClr val="3333cc"/>
                </a:solidFill>
                <a:effectLst/>
                <a:uFillTx/>
                <a:latin typeface="Arial"/>
              </a:rPr>
              <a:t>Loss</a:t>
            </a:r>
            <a:r>
              <a:rPr b="1" lang="en-US" sz="600" strike="noStrike" u="none">
                <a:solidFill>
                  <a:srgbClr val="3333cc"/>
                </a:solidFill>
                <a:effectLst/>
                <a:uFillTx/>
                <a:latin typeface="Arial"/>
              </a:rPr>
              <a:t>	</a:t>
            </a:r>
            <a:r>
              <a:rPr b="1" lang="en-US" sz="600" strike="noStrike" u="none">
                <a:solidFill>
                  <a:srgbClr val="3333cc"/>
                </a:solidFill>
                <a:effectLst/>
                <a:uFillTx/>
                <a:latin typeface="Arial"/>
              </a:rPr>
              <a:t>	</a:t>
            </a:r>
            <a:r>
              <a:rPr b="1" lang="en-US" sz="600" strike="noStrike" u="sng">
                <a:solidFill>
                  <a:srgbClr val="3333cc"/>
                </a:solidFill>
                <a:effectLst/>
                <a:uFillTx/>
                <a:latin typeface="Arial"/>
              </a:rPr>
              <a:t>Total</a:t>
            </a:r>
            <a:endParaRPr b="0" lang="en-US" sz="600" strike="noStrike" u="none">
              <a:solidFill>
                <a:srgbClr val="000000"/>
              </a:solidFill>
              <a:effectLst/>
              <a:uFillTx/>
              <a:latin typeface="Times New Roman"/>
            </a:endParaRPr>
          </a:p>
          <a:p>
            <a:pPr algn="ctr">
              <a:lnSpc>
                <a:spcPct val="100000"/>
              </a:lnSpc>
              <a:spcBef>
                <a:spcPts val="74"/>
              </a:spcBef>
              <a:tabLst>
                <a:tab algn="l" pos="0"/>
                <a:tab algn="l" pos="749160"/>
                <a:tab algn="l" pos="800280"/>
                <a:tab algn="l" pos="977760"/>
                <a:tab algn="l" pos="1257480"/>
                <a:tab algn="l" pos="1541520"/>
                <a:tab algn="l" pos="217332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3333cc"/>
                </a:solidFill>
                <a:effectLst/>
                <a:uFillTx/>
                <a:latin typeface="Arial"/>
              </a:rPr>
              <a:t>18.7%</a:t>
            </a:r>
            <a:r>
              <a:rPr b="1" lang="en-US" sz="600" strike="noStrike" u="none">
                <a:solidFill>
                  <a:srgbClr val="3333cc"/>
                </a:solidFill>
                <a:effectLst/>
                <a:uFillTx/>
                <a:latin typeface="Arial"/>
              </a:rPr>
              <a:t>	</a:t>
            </a:r>
            <a:r>
              <a:rPr b="1" lang="en-US" sz="600" strike="noStrike" u="none">
                <a:solidFill>
                  <a:srgbClr val="3333cc"/>
                </a:solidFill>
                <a:effectLst/>
                <a:uFillTx/>
                <a:latin typeface="Arial"/>
              </a:rPr>
              <a:t>13.5%</a:t>
            </a:r>
            <a:r>
              <a:rPr b="1" lang="en-US" sz="600" strike="noStrike" u="none">
                <a:solidFill>
                  <a:srgbClr val="3333cc"/>
                </a:solidFill>
                <a:effectLst/>
                <a:uFillTx/>
                <a:latin typeface="Arial"/>
              </a:rPr>
              <a:t>	</a:t>
            </a:r>
            <a:r>
              <a:rPr b="1" lang="en-US" sz="600" strike="noStrike" u="none">
                <a:solidFill>
                  <a:srgbClr val="3333cc"/>
                </a:solidFill>
                <a:effectLst/>
                <a:uFillTx/>
                <a:latin typeface="Arial"/>
              </a:rPr>
              <a:t>	</a:t>
            </a:r>
            <a:r>
              <a:rPr b="1" lang="en-US" sz="600" strike="noStrike" u="none">
                <a:solidFill>
                  <a:srgbClr val="3333cc"/>
                </a:solidFill>
                <a:effectLst/>
                <a:uFillTx/>
                <a:latin typeface="Arial"/>
              </a:rPr>
              <a:t>1,317</a:t>
            </a:r>
            <a:endParaRPr b="0" lang="en-US" sz="600" strike="noStrike" u="none">
              <a:solidFill>
                <a:srgbClr val="000000"/>
              </a:solidFill>
              <a:effectLst/>
              <a:uFillTx/>
              <a:latin typeface="Times New Roman"/>
            </a:endParaRPr>
          </a:p>
        </p:txBody>
      </p:sp>
      <p:sp>
        <p:nvSpPr>
          <p:cNvPr id="169" name=""/>
          <p:cNvSpPr/>
          <p:nvPr/>
        </p:nvSpPr>
        <p:spPr>
          <a:xfrm>
            <a:off x="4572000" y="1219320"/>
            <a:ext cx="266688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1584360" y="6278400"/>
            <a:ext cx="183960" cy="184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1" name=""/>
          <p:cNvSpPr/>
          <p:nvPr/>
        </p:nvSpPr>
        <p:spPr>
          <a:xfrm>
            <a:off x="1023120" y="6114960"/>
            <a:ext cx="3243240" cy="2005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3333cc"/>
                </a:solidFill>
                <a:effectLst/>
                <a:uFillTx/>
                <a:latin typeface="Tahoma"/>
              </a:rPr>
              <a:t>Net:  The contribution loss data shows that the company is retaining top talent</a:t>
            </a:r>
            <a:r>
              <a:rPr b="0" lang="en-US" sz="600" strike="noStrike" u="none">
                <a:solidFill>
                  <a:srgbClr val="000000"/>
                </a:solidFill>
                <a:effectLst/>
                <a:uFillTx/>
                <a:latin typeface="Tahoma"/>
              </a:rPr>
              <a:t>.</a:t>
            </a:r>
            <a:endParaRPr b="0" lang="en-US" sz="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30E858A-1FFE-4308-A2E2-F1FB55984208}"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2001 YTD Separations by Job Function</a:t>
            </a:r>
            <a:br>
              <a:rPr sz="2800"/>
            </a:br>
            <a:r>
              <a:rPr b="0" lang="en-US" sz="2800" strike="noStrike" u="none">
                <a:solidFill>
                  <a:srgbClr val="333399"/>
                </a:solidFill>
                <a:effectLst/>
                <a:uFillTx/>
                <a:latin typeface="Tahoma"/>
              </a:rPr>
              <a:t>and Job Group with PRC Ratings</a:t>
            </a:r>
            <a:endParaRPr b="0" lang="en-US" sz="2800" strike="noStrike" u="none">
              <a:solidFill>
                <a:srgbClr val="333399"/>
              </a:solidFill>
              <a:effectLst/>
              <a:uFillTx/>
              <a:latin typeface="Tahoma"/>
            </a:endParaRPr>
          </a:p>
        </p:txBody>
      </p:sp>
      <p:sp>
        <p:nvSpPr>
          <p:cNvPr id="173" name=""/>
          <p:cNvSpPr/>
          <p:nvPr/>
        </p:nvSpPr>
        <p:spPr>
          <a:xfrm>
            <a:off x="1219320" y="6477120"/>
            <a:ext cx="739116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Note:  Job Function excludes 24 involuntary and 34 voluntary N/A job functions; Job Group excludes 55 involuntary and 90 voluntary N/A job groups.</a:t>
            </a:r>
            <a:endParaRPr b="0" lang="en-US" sz="600" strike="noStrike" u="none">
              <a:solidFill>
                <a:srgbClr val="000000"/>
              </a:solidFill>
              <a:effectLst/>
              <a:uFillTx/>
              <a:latin typeface="Times New Roman"/>
            </a:endParaRPr>
          </a:p>
        </p:txBody>
      </p:sp>
      <p:graphicFrame>
        <p:nvGraphicFramePr>
          <p:cNvPr id="174" name=""/>
          <p:cNvGraphicFramePr/>
          <p:nvPr/>
        </p:nvGraphicFramePr>
        <p:xfrm>
          <a:off x="762120" y="1162080"/>
          <a:ext cx="3733560" cy="2657520"/>
        </p:xfrm>
        <a:graphic>
          <a:graphicData uri="http://schemas.openxmlformats.org/presentationml/2006/ole">
            <p:oleObj r:id="rId1" spid="">
              <p:embed/>
              <p:pic>
                <p:nvPicPr>
                  <p:cNvPr id="175" name="" descr=""/>
                  <p:cNvPicPr/>
                  <p:nvPr/>
                </p:nvPicPr>
                <p:blipFill>
                  <a:blip r:embed="rId2"/>
                  <a:stretch/>
                </p:blipFill>
                <p:spPr>
                  <a:xfrm>
                    <a:off x="762120" y="1162080"/>
                    <a:ext cx="3733560" cy="2657520"/>
                  </a:xfrm>
                  <a:prstGeom prst="rect">
                    <a:avLst/>
                  </a:prstGeom>
                  <a:noFill/>
                  <a:ln w="0">
                    <a:noFill/>
                  </a:ln>
                </p:spPr>
              </p:pic>
            </p:oleObj>
          </a:graphicData>
        </a:graphic>
      </p:graphicFrame>
      <p:graphicFrame>
        <p:nvGraphicFramePr>
          <p:cNvPr id="176" name=""/>
          <p:cNvGraphicFramePr/>
          <p:nvPr/>
        </p:nvGraphicFramePr>
        <p:xfrm>
          <a:off x="317520" y="3740040"/>
          <a:ext cx="4254480" cy="2660760"/>
        </p:xfrm>
        <a:graphic>
          <a:graphicData uri="http://schemas.openxmlformats.org/presentationml/2006/ole">
            <p:oleObj r:id="rId3" spid="">
              <p:embed/>
              <p:pic>
                <p:nvPicPr>
                  <p:cNvPr id="177" name="" descr=""/>
                  <p:cNvPicPr/>
                  <p:nvPr/>
                </p:nvPicPr>
                <p:blipFill>
                  <a:blip r:embed="rId4"/>
                  <a:stretch/>
                </p:blipFill>
                <p:spPr>
                  <a:xfrm>
                    <a:off x="317520" y="3740040"/>
                    <a:ext cx="4254480" cy="2660760"/>
                  </a:xfrm>
                  <a:prstGeom prst="rect">
                    <a:avLst/>
                  </a:prstGeom>
                  <a:noFill/>
                  <a:ln w="0">
                    <a:noFill/>
                  </a:ln>
                </p:spPr>
              </p:pic>
            </p:oleObj>
          </a:graphicData>
        </a:graphic>
      </p:graphicFrame>
      <p:graphicFrame>
        <p:nvGraphicFramePr>
          <p:cNvPr id="178" name=""/>
          <p:cNvGraphicFramePr/>
          <p:nvPr/>
        </p:nvGraphicFramePr>
        <p:xfrm>
          <a:off x="4800600" y="1143000"/>
          <a:ext cx="3749760" cy="2676600"/>
        </p:xfrm>
        <a:graphic>
          <a:graphicData uri="http://schemas.openxmlformats.org/presentationml/2006/ole">
            <p:oleObj r:id="rId5" spid="">
              <p:embed/>
              <p:pic>
                <p:nvPicPr>
                  <p:cNvPr id="179" name="" descr=""/>
                  <p:cNvPicPr/>
                  <p:nvPr/>
                </p:nvPicPr>
                <p:blipFill>
                  <a:blip r:embed="rId6"/>
                  <a:stretch/>
                </p:blipFill>
                <p:spPr>
                  <a:xfrm>
                    <a:off x="4800600" y="1143000"/>
                    <a:ext cx="3749760" cy="2676600"/>
                  </a:xfrm>
                  <a:prstGeom prst="rect">
                    <a:avLst/>
                  </a:prstGeom>
                  <a:noFill/>
                  <a:ln w="0">
                    <a:noFill/>
                  </a:ln>
                </p:spPr>
              </p:pic>
            </p:oleObj>
          </a:graphicData>
        </a:graphic>
      </p:graphicFrame>
      <p:graphicFrame>
        <p:nvGraphicFramePr>
          <p:cNvPr id="180" name=""/>
          <p:cNvGraphicFramePr/>
          <p:nvPr/>
        </p:nvGraphicFramePr>
        <p:xfrm>
          <a:off x="4495680" y="3809880"/>
          <a:ext cx="4114800" cy="2568600"/>
        </p:xfrm>
        <a:graphic>
          <a:graphicData uri="http://schemas.openxmlformats.org/presentationml/2006/ole">
            <p:oleObj r:id="rId7" spid="">
              <p:embed/>
              <p:pic>
                <p:nvPicPr>
                  <p:cNvPr id="181" name="" descr=""/>
                  <p:cNvPicPr/>
                  <p:nvPr/>
                </p:nvPicPr>
                <p:blipFill>
                  <a:blip r:embed="rId8"/>
                  <a:stretch/>
                </p:blipFill>
                <p:spPr>
                  <a:xfrm>
                    <a:off x="4495680" y="3809880"/>
                    <a:ext cx="4114800" cy="2568600"/>
                  </a:xfrm>
                  <a:prstGeom prst="rect">
                    <a:avLst/>
                  </a:prstGeom>
                  <a:noFill/>
                  <a:ln w="0">
                    <a:noFill/>
                  </a:ln>
                </p:spPr>
              </p:pic>
            </p:oleObj>
          </a:graphicData>
        </a:graphic>
      </p:graphicFrame>
      <p:sp>
        <p:nvSpPr>
          <p:cNvPr id="3" name="PlaceHolder 2"/>
          <p:cNvSpPr>
            <a:spLocks noGrp="1"/>
          </p:cNvSpPr>
          <p:nvPr>
            <p:ph type="sldNum" idx="2"/>
          </p:nvPr>
        </p:nvSpPr>
        <p:spPr/>
        <p:txBody>
          <a:bodyPr/>
          <a:p>
            <a:fld id="{4EC2F111-8727-4467-B38B-276331AB8E4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2"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Compound Annual Growth Rate:</a:t>
            </a:r>
            <a:br>
              <a:rPr sz="2800"/>
            </a:br>
            <a:r>
              <a:rPr b="0" lang="en-US" sz="2800" strike="noStrike" u="none">
                <a:solidFill>
                  <a:srgbClr val="333399"/>
                </a:solidFill>
                <a:effectLst/>
                <a:uFillTx/>
                <a:latin typeface="Tahoma"/>
              </a:rPr>
              <a:t>Correlation between Pay vs. Earnings</a:t>
            </a:r>
            <a:endParaRPr b="0" lang="en-US" sz="2800" strike="noStrike" u="none">
              <a:solidFill>
                <a:srgbClr val="333399"/>
              </a:solidFill>
              <a:effectLst/>
              <a:uFillTx/>
              <a:latin typeface="Tahoma"/>
            </a:endParaRPr>
          </a:p>
        </p:txBody>
      </p:sp>
      <p:sp>
        <p:nvSpPr>
          <p:cNvPr id="183" name=""/>
          <p:cNvSpPr/>
          <p:nvPr/>
        </p:nvSpPr>
        <p:spPr>
          <a:xfrm>
            <a:off x="5715000" y="1371600"/>
            <a:ext cx="2971800" cy="6426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New Business Growth and Profitability is Highest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Among Participating PRC Units</a:t>
            </a:r>
            <a:endParaRPr b="0" lang="en-US" sz="1200" strike="noStrike" u="none">
              <a:solidFill>
                <a:srgbClr val="000000"/>
              </a:solidFill>
              <a:effectLst/>
              <a:uFillTx/>
              <a:latin typeface="Times New Roman"/>
            </a:endParaRPr>
          </a:p>
        </p:txBody>
      </p:sp>
      <p:sp>
        <p:nvSpPr>
          <p:cNvPr id="184" name=""/>
          <p:cNvSpPr/>
          <p:nvPr/>
        </p:nvSpPr>
        <p:spPr>
          <a:xfrm>
            <a:off x="1327320" y="5807160"/>
            <a:ext cx="3471120" cy="369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Xx or xx% of employees earned $500K or greater bonuses of</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Which xx or xx% were from PRC participating units.</a:t>
            </a:r>
            <a:endParaRPr b="0" lang="en-US" sz="900" strike="noStrike" u="none">
              <a:solidFill>
                <a:srgbClr val="000000"/>
              </a:solidFill>
              <a:effectLst/>
              <a:uFillTx/>
              <a:latin typeface="Times New Roman"/>
            </a:endParaRPr>
          </a:p>
        </p:txBody>
      </p:sp>
      <p:sp>
        <p:nvSpPr>
          <p:cNvPr id="185" name=""/>
          <p:cNvSpPr/>
          <p:nvPr/>
        </p:nvSpPr>
        <p:spPr>
          <a:xfrm>
            <a:off x="1066680" y="6324480"/>
            <a:ext cx="2894040" cy="459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Note:  Earnings represent EBIT</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EES earnings were -$81M in 1999 and $58M in 2000 </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Corp reported negative earnings in all years</a:t>
            </a:r>
            <a:endParaRPr b="0" lang="en-US" sz="800" strike="noStrike" u="none">
              <a:solidFill>
                <a:srgbClr val="000000"/>
              </a:solidFill>
              <a:effectLst/>
              <a:uFillTx/>
              <a:latin typeface="Times New Roman"/>
            </a:endParaRPr>
          </a:p>
        </p:txBody>
      </p:sp>
      <p:graphicFrame>
        <p:nvGraphicFramePr>
          <p:cNvPr id="186" name=""/>
          <p:cNvGraphicFramePr/>
          <p:nvPr/>
        </p:nvGraphicFramePr>
        <p:xfrm>
          <a:off x="76320" y="1371600"/>
          <a:ext cx="2590560" cy="1695600"/>
        </p:xfrm>
        <a:graphic>
          <a:graphicData uri="http://schemas.openxmlformats.org/presentationml/2006/ole">
            <p:oleObj r:id="rId1" spid="">
              <p:embed/>
              <p:pic>
                <p:nvPicPr>
                  <p:cNvPr id="187" name="" descr=""/>
                  <p:cNvPicPr/>
                  <p:nvPr/>
                </p:nvPicPr>
                <p:blipFill>
                  <a:blip r:embed="rId2"/>
                  <a:stretch/>
                </p:blipFill>
                <p:spPr>
                  <a:xfrm>
                    <a:off x="76320" y="1371600"/>
                    <a:ext cx="2590560" cy="1695600"/>
                  </a:xfrm>
                  <a:prstGeom prst="rect">
                    <a:avLst/>
                  </a:prstGeom>
                  <a:noFill/>
                  <a:ln w="0">
                    <a:noFill/>
                  </a:ln>
                </p:spPr>
              </p:pic>
            </p:oleObj>
          </a:graphicData>
        </a:graphic>
      </p:graphicFrame>
      <p:graphicFrame>
        <p:nvGraphicFramePr>
          <p:cNvPr id="188" name=""/>
          <p:cNvGraphicFramePr/>
          <p:nvPr/>
        </p:nvGraphicFramePr>
        <p:xfrm>
          <a:off x="2590920" y="1371600"/>
          <a:ext cx="2590560" cy="1714680"/>
        </p:xfrm>
        <a:graphic>
          <a:graphicData uri="http://schemas.openxmlformats.org/presentationml/2006/ole">
            <p:oleObj r:id="rId3" spid="">
              <p:embed/>
              <p:pic>
                <p:nvPicPr>
                  <p:cNvPr id="189" name="" descr=""/>
                  <p:cNvPicPr/>
                  <p:nvPr/>
                </p:nvPicPr>
                <p:blipFill>
                  <a:blip r:embed="rId4"/>
                  <a:stretch/>
                </p:blipFill>
                <p:spPr>
                  <a:xfrm>
                    <a:off x="2590920" y="1371600"/>
                    <a:ext cx="2590560" cy="1714680"/>
                  </a:xfrm>
                  <a:prstGeom prst="rect">
                    <a:avLst/>
                  </a:prstGeom>
                  <a:noFill/>
                  <a:ln w="0">
                    <a:noFill/>
                  </a:ln>
                </p:spPr>
              </p:pic>
            </p:oleObj>
          </a:graphicData>
        </a:graphic>
      </p:graphicFrame>
      <p:sp>
        <p:nvSpPr>
          <p:cNvPr id="190" name=""/>
          <p:cNvSpPr/>
          <p:nvPr/>
        </p:nvSpPr>
        <p:spPr>
          <a:xfrm>
            <a:off x="4967280" y="5881680"/>
            <a:ext cx="1181160" cy="206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 name=""/>
          <p:cNvSpPr/>
          <p:nvPr/>
        </p:nvSpPr>
        <p:spPr>
          <a:xfrm>
            <a:off x="6103080" y="5867280"/>
            <a:ext cx="2009520" cy="1069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 Lighter shading indicates a developing market</a:t>
            </a:r>
            <a:endParaRPr b="0" lang="en-US" sz="700" strike="noStrike" u="none">
              <a:solidFill>
                <a:srgbClr val="000000"/>
              </a:solidFill>
              <a:effectLst/>
              <a:uFillTx/>
              <a:latin typeface="Times New Roman"/>
            </a:endParaRPr>
          </a:p>
        </p:txBody>
      </p:sp>
      <p:sp>
        <p:nvSpPr>
          <p:cNvPr id="192" name=""/>
          <p:cNvSpPr/>
          <p:nvPr/>
        </p:nvSpPr>
        <p:spPr>
          <a:xfrm>
            <a:off x="52466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5212080" y="5637240"/>
            <a:ext cx="254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1985</a:t>
            </a:r>
            <a:endParaRPr b="0" lang="en-US" sz="900" strike="noStrike" u="none">
              <a:solidFill>
                <a:srgbClr val="000000"/>
              </a:solidFill>
              <a:effectLst/>
              <a:uFillTx/>
              <a:latin typeface="Times New Roman"/>
            </a:endParaRPr>
          </a:p>
        </p:txBody>
      </p:sp>
      <p:sp>
        <p:nvSpPr>
          <p:cNvPr id="194" name=""/>
          <p:cNvSpPr/>
          <p:nvPr/>
        </p:nvSpPr>
        <p:spPr>
          <a:xfrm>
            <a:off x="6326280" y="5630760"/>
            <a:ext cx="15372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7405560" y="5630760"/>
            <a:ext cx="15264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848520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8450640" y="5637240"/>
            <a:ext cx="254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2000</a:t>
            </a:r>
            <a:endParaRPr b="0" lang="en-US" sz="900" strike="noStrike" u="none">
              <a:solidFill>
                <a:srgbClr val="000000"/>
              </a:solidFill>
              <a:effectLst/>
              <a:uFillTx/>
              <a:latin typeface="Times New Roman"/>
            </a:endParaRPr>
          </a:p>
        </p:txBody>
      </p:sp>
      <p:sp>
        <p:nvSpPr>
          <p:cNvPr id="198" name=""/>
          <p:cNvSpPr/>
          <p:nvPr/>
        </p:nvSpPr>
        <p:spPr>
          <a:xfrm>
            <a:off x="6541920" y="5630760"/>
            <a:ext cx="15264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6507360" y="5637240"/>
            <a:ext cx="254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1991</a:t>
            </a:r>
            <a:endParaRPr b="0" lang="en-US" sz="900" strike="noStrike" u="none">
              <a:solidFill>
                <a:srgbClr val="000000"/>
              </a:solidFill>
              <a:effectLst/>
              <a:uFillTx/>
              <a:latin typeface="Times New Roman"/>
            </a:endParaRPr>
          </a:p>
        </p:txBody>
      </p:sp>
      <p:sp>
        <p:nvSpPr>
          <p:cNvPr id="200" name=""/>
          <p:cNvSpPr/>
          <p:nvPr/>
        </p:nvSpPr>
        <p:spPr>
          <a:xfrm>
            <a:off x="675792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6973920" y="5630760"/>
            <a:ext cx="1522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718812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7620120" y="5630760"/>
            <a:ext cx="15372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7585560" y="5637240"/>
            <a:ext cx="254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1996</a:t>
            </a:r>
            <a:endParaRPr b="0" lang="en-US" sz="900" strike="noStrike" u="none">
              <a:solidFill>
                <a:srgbClr val="000000"/>
              </a:solidFill>
              <a:effectLst/>
              <a:uFillTx/>
              <a:latin typeface="Times New Roman"/>
            </a:endParaRPr>
          </a:p>
        </p:txBody>
      </p:sp>
      <p:sp>
        <p:nvSpPr>
          <p:cNvPr id="205" name=""/>
          <p:cNvSpPr/>
          <p:nvPr/>
        </p:nvSpPr>
        <p:spPr>
          <a:xfrm>
            <a:off x="7837560" y="5630760"/>
            <a:ext cx="1522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8053560" y="5630760"/>
            <a:ext cx="1522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826920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54608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56768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58928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6108840" y="5630760"/>
            <a:ext cx="152280" cy="136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8124840" y="2968560"/>
            <a:ext cx="598320" cy="1461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 name=""/>
          <p:cNvSpPr/>
          <p:nvPr/>
        </p:nvSpPr>
        <p:spPr>
          <a:xfrm>
            <a:off x="6975360" y="2954160"/>
            <a:ext cx="104616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6247800" y="2971800"/>
            <a:ext cx="1728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Australian Power &amp; Gas</a:t>
            </a:r>
            <a:endParaRPr b="0" lang="en-US" sz="1200" strike="noStrike" u="none">
              <a:solidFill>
                <a:srgbClr val="000000"/>
              </a:solidFill>
              <a:effectLst/>
              <a:uFillTx/>
              <a:latin typeface="Times New Roman"/>
            </a:endParaRPr>
          </a:p>
        </p:txBody>
      </p:sp>
      <p:sp>
        <p:nvSpPr>
          <p:cNvPr id="215" name=""/>
          <p:cNvSpPr/>
          <p:nvPr/>
        </p:nvSpPr>
        <p:spPr>
          <a:xfrm>
            <a:off x="8339040" y="2751120"/>
            <a:ext cx="389160" cy="1443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7807320" y="2730600"/>
            <a:ext cx="47304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7239600" y="2743200"/>
            <a:ext cx="77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Bandwidth</a:t>
            </a:r>
            <a:endParaRPr b="0" lang="en-US" sz="1200" strike="noStrike" u="none">
              <a:solidFill>
                <a:srgbClr val="000000"/>
              </a:solidFill>
              <a:effectLst/>
              <a:uFillTx/>
              <a:latin typeface="Times New Roman"/>
            </a:endParaRPr>
          </a:p>
        </p:txBody>
      </p:sp>
      <p:sp>
        <p:nvSpPr>
          <p:cNvPr id="218" name=""/>
          <p:cNvSpPr/>
          <p:nvPr/>
        </p:nvSpPr>
        <p:spPr>
          <a:xfrm>
            <a:off x="8585280" y="2519280"/>
            <a:ext cx="142920" cy="144720"/>
          </a:xfrm>
          <a:prstGeom prst="rect">
            <a:avLst/>
          </a:prstGeom>
          <a:solidFill>
            <a:srgbClr val="ff000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8251920" y="2508120"/>
            <a:ext cx="28872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7695000" y="2514600"/>
            <a:ext cx="475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Metals</a:t>
            </a:r>
            <a:endParaRPr b="0" lang="en-US" sz="1200" strike="noStrike" u="none">
              <a:solidFill>
                <a:srgbClr val="000000"/>
              </a:solidFill>
              <a:effectLst/>
              <a:uFillTx/>
              <a:latin typeface="Times New Roman"/>
            </a:endParaRPr>
          </a:p>
        </p:txBody>
      </p:sp>
      <p:sp>
        <p:nvSpPr>
          <p:cNvPr id="221" name=""/>
          <p:cNvSpPr/>
          <p:nvPr/>
        </p:nvSpPr>
        <p:spPr>
          <a:xfrm>
            <a:off x="5268960" y="5450040"/>
            <a:ext cx="3348000" cy="14580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4876920" y="5398920"/>
            <a:ext cx="318960" cy="277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4876920" y="5181480"/>
            <a:ext cx="609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Natural</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a:t>
            </a:r>
            <a:endParaRPr b="0" lang="en-US" sz="1200" strike="noStrike" u="none">
              <a:solidFill>
                <a:srgbClr val="000000"/>
              </a:solidFill>
              <a:effectLst/>
              <a:uFillTx/>
              <a:latin typeface="Times New Roman"/>
            </a:endParaRPr>
          </a:p>
        </p:txBody>
      </p:sp>
      <p:sp>
        <p:nvSpPr>
          <p:cNvPr id="224" name=""/>
          <p:cNvSpPr/>
          <p:nvPr/>
        </p:nvSpPr>
        <p:spPr>
          <a:xfrm>
            <a:off x="6399360" y="5450040"/>
            <a:ext cx="2330280" cy="14580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 name=""/>
          <p:cNvSpPr/>
          <p:nvPr/>
        </p:nvSpPr>
        <p:spPr>
          <a:xfrm>
            <a:off x="7257960" y="4992840"/>
            <a:ext cx="1359000" cy="14580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6777000" y="4973760"/>
            <a:ext cx="44280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 name=""/>
          <p:cNvSpPr/>
          <p:nvPr/>
        </p:nvSpPr>
        <p:spPr>
          <a:xfrm>
            <a:off x="6323400" y="4952880"/>
            <a:ext cx="729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Electricity</a:t>
            </a:r>
            <a:endParaRPr b="0" lang="en-US" sz="1200" strike="noStrike" u="none">
              <a:solidFill>
                <a:srgbClr val="000000"/>
              </a:solidFill>
              <a:effectLst/>
              <a:uFillTx/>
              <a:latin typeface="Times New Roman"/>
            </a:endParaRPr>
          </a:p>
        </p:txBody>
      </p:sp>
      <p:sp>
        <p:nvSpPr>
          <p:cNvPr id="228" name=""/>
          <p:cNvSpPr/>
          <p:nvPr/>
        </p:nvSpPr>
        <p:spPr>
          <a:xfrm>
            <a:off x="7697880" y="4992840"/>
            <a:ext cx="1031760" cy="14580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 name=""/>
          <p:cNvSpPr/>
          <p:nvPr/>
        </p:nvSpPr>
        <p:spPr>
          <a:xfrm>
            <a:off x="7478640" y="4765680"/>
            <a:ext cx="1138320" cy="1429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6675480" y="4749840"/>
            <a:ext cx="728640" cy="185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 name=""/>
          <p:cNvSpPr/>
          <p:nvPr/>
        </p:nvSpPr>
        <p:spPr>
          <a:xfrm>
            <a:off x="6171480" y="4724280"/>
            <a:ext cx="1203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UK Power &amp; Gas</a:t>
            </a:r>
            <a:endParaRPr b="0" lang="en-US" sz="1200" strike="noStrike" u="none">
              <a:solidFill>
                <a:srgbClr val="000000"/>
              </a:solidFill>
              <a:effectLst/>
              <a:uFillTx/>
              <a:latin typeface="Times New Roman"/>
            </a:endParaRPr>
          </a:p>
        </p:txBody>
      </p:sp>
      <p:sp>
        <p:nvSpPr>
          <p:cNvPr id="232" name=""/>
          <p:cNvSpPr/>
          <p:nvPr/>
        </p:nvSpPr>
        <p:spPr>
          <a:xfrm>
            <a:off x="7697880" y="4765680"/>
            <a:ext cx="1035000" cy="1429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7478640" y="4543560"/>
            <a:ext cx="1138320" cy="144360"/>
          </a:xfrm>
          <a:prstGeom prst="rect">
            <a:avLst/>
          </a:prstGeom>
          <a:solidFill>
            <a:srgbClr val="70bc1f"/>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5978520" y="4524480"/>
            <a:ext cx="139392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a:off x="5411160" y="4495680"/>
            <a:ext cx="203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Financials </a:t>
            </a:r>
            <a:r>
              <a:rPr b="1" lang="en-US" sz="1000" strike="noStrike" u="none">
                <a:solidFill>
                  <a:srgbClr val="000000"/>
                </a:solidFill>
                <a:effectLst/>
                <a:uFillTx/>
                <a:latin typeface="Arial"/>
              </a:rPr>
              <a:t>(interest rate, equity)</a:t>
            </a:r>
            <a:endParaRPr b="0" lang="en-US" sz="1000" strike="noStrike" u="none">
              <a:solidFill>
                <a:srgbClr val="000000"/>
              </a:solidFill>
              <a:effectLst/>
              <a:uFillTx/>
              <a:latin typeface="Times New Roman"/>
            </a:endParaRPr>
          </a:p>
        </p:txBody>
      </p:sp>
      <p:sp>
        <p:nvSpPr>
          <p:cNvPr id="236" name=""/>
          <p:cNvSpPr/>
          <p:nvPr/>
        </p:nvSpPr>
        <p:spPr>
          <a:xfrm>
            <a:off x="7542360" y="4543560"/>
            <a:ext cx="1184040" cy="144360"/>
          </a:xfrm>
          <a:prstGeom prst="rect">
            <a:avLst/>
          </a:prstGeom>
          <a:solidFill>
            <a:srgbClr val="00824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7527960" y="4321080"/>
            <a:ext cx="1089000" cy="144720"/>
          </a:xfrm>
          <a:prstGeom prst="rect">
            <a:avLst/>
          </a:prstGeom>
          <a:solidFill>
            <a:srgbClr val="47bad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7021440" y="4300560"/>
            <a:ext cx="46188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6248160" y="4343400"/>
            <a:ext cx="762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Emissions</a:t>
            </a:r>
            <a:endParaRPr b="0" lang="en-US" sz="1200" strike="noStrike" u="none">
              <a:solidFill>
                <a:srgbClr val="000000"/>
              </a:solidFill>
              <a:effectLst/>
              <a:uFillTx/>
              <a:latin typeface="Times New Roman"/>
            </a:endParaRPr>
          </a:p>
        </p:txBody>
      </p:sp>
      <p:sp>
        <p:nvSpPr>
          <p:cNvPr id="240" name=""/>
          <p:cNvSpPr/>
          <p:nvPr/>
        </p:nvSpPr>
        <p:spPr>
          <a:xfrm>
            <a:off x="7756560" y="4321080"/>
            <a:ext cx="971640" cy="14472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7689960" y="4097160"/>
            <a:ext cx="927000" cy="1447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7300800" y="4076640"/>
            <a:ext cx="34920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6323760" y="4114800"/>
            <a:ext cx="576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Plastics</a:t>
            </a:r>
            <a:endParaRPr b="0" lang="en-US" sz="1200" strike="noStrike" u="none">
              <a:solidFill>
                <a:srgbClr val="000000"/>
              </a:solidFill>
              <a:effectLst/>
              <a:uFillTx/>
              <a:latin typeface="Times New Roman"/>
            </a:endParaRPr>
          </a:p>
        </p:txBody>
      </p:sp>
      <p:sp>
        <p:nvSpPr>
          <p:cNvPr id="244" name=""/>
          <p:cNvSpPr/>
          <p:nvPr/>
        </p:nvSpPr>
        <p:spPr>
          <a:xfrm>
            <a:off x="7907400" y="4097160"/>
            <a:ext cx="823680" cy="1447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7693200" y="3867120"/>
            <a:ext cx="923760" cy="14616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6407280" y="3852720"/>
            <a:ext cx="119052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5562720" y="3886200"/>
            <a:ext cx="1965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Scandinavian Power &amp; Gas</a:t>
            </a:r>
            <a:endParaRPr b="0" lang="en-US" sz="1200" strike="noStrike" u="none">
              <a:solidFill>
                <a:srgbClr val="000000"/>
              </a:solidFill>
              <a:effectLst/>
              <a:uFillTx/>
              <a:latin typeface="Times New Roman"/>
            </a:endParaRPr>
          </a:p>
        </p:txBody>
      </p:sp>
      <p:sp>
        <p:nvSpPr>
          <p:cNvPr id="248" name=""/>
          <p:cNvSpPr/>
          <p:nvPr/>
        </p:nvSpPr>
        <p:spPr>
          <a:xfrm>
            <a:off x="7761240" y="3867120"/>
            <a:ext cx="969840" cy="1461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7907400" y="3645000"/>
            <a:ext cx="709560" cy="145800"/>
          </a:xfrm>
          <a:prstGeom prst="rect">
            <a:avLst/>
          </a:prstGeom>
          <a:solidFill>
            <a:srgbClr val="47bad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7505640" y="3627360"/>
            <a:ext cx="36504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 name=""/>
          <p:cNvSpPr/>
          <p:nvPr/>
        </p:nvSpPr>
        <p:spPr>
          <a:xfrm>
            <a:off x="6780960" y="3657600"/>
            <a:ext cx="601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Weather</a:t>
            </a:r>
            <a:endParaRPr b="0" lang="en-US" sz="1200" strike="noStrike" u="none">
              <a:solidFill>
                <a:srgbClr val="000000"/>
              </a:solidFill>
              <a:effectLst/>
              <a:uFillTx/>
              <a:latin typeface="Times New Roman"/>
            </a:endParaRPr>
          </a:p>
        </p:txBody>
      </p:sp>
      <p:sp>
        <p:nvSpPr>
          <p:cNvPr id="252" name=""/>
          <p:cNvSpPr/>
          <p:nvPr/>
        </p:nvSpPr>
        <p:spPr>
          <a:xfrm>
            <a:off x="8129520" y="3645000"/>
            <a:ext cx="596880" cy="14580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 name=""/>
          <p:cNvSpPr/>
          <p:nvPr/>
        </p:nvSpPr>
        <p:spPr>
          <a:xfrm>
            <a:off x="7907400" y="3414600"/>
            <a:ext cx="709560" cy="1447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7666200" y="3403440"/>
            <a:ext cx="19980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6934320" y="3429000"/>
            <a:ext cx="76176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Coal</a:t>
            </a:r>
            <a:endParaRPr b="0" lang="en-US" sz="1200" strike="noStrike" u="none">
              <a:solidFill>
                <a:srgbClr val="000000"/>
              </a:solidFill>
              <a:effectLst/>
              <a:uFillTx/>
              <a:latin typeface="Times New Roman"/>
            </a:endParaRPr>
          </a:p>
        </p:txBody>
      </p:sp>
      <p:sp>
        <p:nvSpPr>
          <p:cNvPr id="256" name=""/>
          <p:cNvSpPr/>
          <p:nvPr/>
        </p:nvSpPr>
        <p:spPr>
          <a:xfrm>
            <a:off x="8129520" y="3414600"/>
            <a:ext cx="596880" cy="1447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 name=""/>
          <p:cNvSpPr/>
          <p:nvPr/>
        </p:nvSpPr>
        <p:spPr>
          <a:xfrm>
            <a:off x="7950240" y="3192480"/>
            <a:ext cx="666720" cy="14436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7307280" y="3179880"/>
            <a:ext cx="57636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a:off x="6858000" y="3200400"/>
            <a:ext cx="949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Pulp &amp; Paper</a:t>
            </a:r>
            <a:endParaRPr b="0" lang="en-US" sz="1200" strike="noStrike" u="none">
              <a:solidFill>
                <a:srgbClr val="000000"/>
              </a:solidFill>
              <a:effectLst/>
              <a:uFillTx/>
              <a:latin typeface="Times New Roman"/>
            </a:endParaRPr>
          </a:p>
        </p:txBody>
      </p:sp>
      <p:sp>
        <p:nvSpPr>
          <p:cNvPr id="260" name=""/>
          <p:cNvSpPr/>
          <p:nvPr/>
        </p:nvSpPr>
        <p:spPr>
          <a:xfrm>
            <a:off x="8129520" y="3192480"/>
            <a:ext cx="596880" cy="1443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7047000" y="5208480"/>
            <a:ext cx="1569960" cy="146160"/>
          </a:xfrm>
          <a:prstGeom prst="rect">
            <a:avLst/>
          </a:prstGeom>
          <a:solidFill>
            <a:srgbClr val="70bc1f"/>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7264440" y="5208480"/>
            <a:ext cx="1463760" cy="146160"/>
          </a:xfrm>
          <a:prstGeom prst="rect">
            <a:avLst/>
          </a:prstGeom>
          <a:solidFill>
            <a:srgbClr val="00824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6523200" y="5195880"/>
            <a:ext cx="48096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6170760" y="5181480"/>
            <a:ext cx="797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Currencies</a:t>
            </a:r>
            <a:endParaRPr b="0" lang="en-US" sz="1200" strike="noStrike" u="none">
              <a:solidFill>
                <a:srgbClr val="000000"/>
              </a:solidFill>
              <a:effectLst/>
              <a:uFillTx/>
              <a:latin typeface="Times New Roman"/>
            </a:endParaRPr>
          </a:p>
        </p:txBody>
      </p:sp>
      <p:sp>
        <p:nvSpPr>
          <p:cNvPr id="265" name=""/>
          <p:cNvSpPr/>
          <p:nvPr/>
        </p:nvSpPr>
        <p:spPr>
          <a:xfrm>
            <a:off x="8582040" y="2330280"/>
            <a:ext cx="147600" cy="14616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8265960" y="2316240"/>
            <a:ext cx="26676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8610480" y="2133720"/>
            <a:ext cx="69840" cy="14580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8210520" y="2133720"/>
            <a:ext cx="31428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8680320" y="562608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4967280" y="5881680"/>
            <a:ext cx="1181160" cy="214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6172200" y="6019920"/>
            <a:ext cx="2057400" cy="106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000000"/>
                </a:solidFill>
                <a:effectLst/>
                <a:uFillTx/>
                <a:latin typeface="Arial"/>
              </a:rPr>
              <a:t>Darker shading indicates a mature market</a:t>
            </a:r>
            <a:endParaRPr b="0" lang="en-US" sz="700" strike="noStrike" u="none">
              <a:solidFill>
                <a:srgbClr val="000000"/>
              </a:solidFill>
              <a:effectLst/>
              <a:uFillTx/>
              <a:latin typeface="Times New Roman"/>
            </a:endParaRPr>
          </a:p>
        </p:txBody>
      </p:sp>
      <p:sp>
        <p:nvSpPr>
          <p:cNvPr id="272" name=""/>
          <p:cNvSpPr/>
          <p:nvPr/>
        </p:nvSpPr>
        <p:spPr>
          <a:xfrm>
            <a:off x="52466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848520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6541920" y="5630760"/>
            <a:ext cx="15264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6507360" y="5637240"/>
            <a:ext cx="254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1991</a:t>
            </a:r>
            <a:endParaRPr b="0" lang="en-US" sz="900" strike="noStrike" u="none">
              <a:solidFill>
                <a:srgbClr val="000000"/>
              </a:solidFill>
              <a:effectLst/>
              <a:uFillTx/>
              <a:latin typeface="Times New Roman"/>
            </a:endParaRPr>
          </a:p>
        </p:txBody>
      </p:sp>
      <p:sp>
        <p:nvSpPr>
          <p:cNvPr id="276" name=""/>
          <p:cNvSpPr/>
          <p:nvPr/>
        </p:nvSpPr>
        <p:spPr>
          <a:xfrm>
            <a:off x="675792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 name=""/>
          <p:cNvSpPr/>
          <p:nvPr/>
        </p:nvSpPr>
        <p:spPr>
          <a:xfrm>
            <a:off x="6973920" y="5630760"/>
            <a:ext cx="1522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718812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a:off x="7837560" y="5630760"/>
            <a:ext cx="1522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0" name=""/>
          <p:cNvSpPr/>
          <p:nvPr/>
        </p:nvSpPr>
        <p:spPr>
          <a:xfrm>
            <a:off x="826920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5892840" y="5630760"/>
            <a:ext cx="154080" cy="138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a:off x="8124840" y="2968560"/>
            <a:ext cx="598320" cy="1461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6975360" y="2954160"/>
            <a:ext cx="104616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a:off x="8339040" y="2751120"/>
            <a:ext cx="389160" cy="1443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a:off x="7086600" y="2743200"/>
            <a:ext cx="47304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8585280" y="2519280"/>
            <a:ext cx="142920" cy="144720"/>
          </a:xfrm>
          <a:prstGeom prst="rect">
            <a:avLst/>
          </a:prstGeom>
          <a:solidFill>
            <a:srgbClr val="ff000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5268960" y="5450040"/>
            <a:ext cx="3348000" cy="14580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a:off x="4876920" y="5398920"/>
            <a:ext cx="318960" cy="277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6399360" y="5450040"/>
            <a:ext cx="2330280" cy="14580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a:off x="7257960" y="4992840"/>
            <a:ext cx="1359000" cy="14580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 name=""/>
          <p:cNvSpPr/>
          <p:nvPr/>
        </p:nvSpPr>
        <p:spPr>
          <a:xfrm>
            <a:off x="6777000" y="4973760"/>
            <a:ext cx="44280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 name=""/>
          <p:cNvSpPr/>
          <p:nvPr/>
        </p:nvSpPr>
        <p:spPr>
          <a:xfrm>
            <a:off x="7697880" y="4992840"/>
            <a:ext cx="1031760" cy="14580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 name=""/>
          <p:cNvSpPr/>
          <p:nvPr/>
        </p:nvSpPr>
        <p:spPr>
          <a:xfrm>
            <a:off x="7478640" y="4765680"/>
            <a:ext cx="1138320" cy="1429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a:off x="6675480" y="4749840"/>
            <a:ext cx="728640" cy="185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7697880" y="4765680"/>
            <a:ext cx="1035000" cy="1429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7478640" y="4543560"/>
            <a:ext cx="1138320" cy="144360"/>
          </a:xfrm>
          <a:prstGeom prst="rect">
            <a:avLst/>
          </a:prstGeom>
          <a:solidFill>
            <a:srgbClr val="70bc1f"/>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a:off x="5978520" y="4524480"/>
            <a:ext cx="139392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 name=""/>
          <p:cNvSpPr/>
          <p:nvPr/>
        </p:nvSpPr>
        <p:spPr>
          <a:xfrm>
            <a:off x="7542360" y="4543560"/>
            <a:ext cx="1184040" cy="144360"/>
          </a:xfrm>
          <a:prstGeom prst="rect">
            <a:avLst/>
          </a:prstGeom>
          <a:solidFill>
            <a:srgbClr val="00824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7527960" y="4321080"/>
            <a:ext cx="1089000" cy="144720"/>
          </a:xfrm>
          <a:prstGeom prst="rect">
            <a:avLst/>
          </a:prstGeom>
          <a:solidFill>
            <a:srgbClr val="47bad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a:off x="7021440" y="4300560"/>
            <a:ext cx="46188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7756560" y="4321080"/>
            <a:ext cx="971640" cy="14472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7689960" y="4097160"/>
            <a:ext cx="927000" cy="1447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 name=""/>
          <p:cNvSpPr/>
          <p:nvPr/>
        </p:nvSpPr>
        <p:spPr>
          <a:xfrm>
            <a:off x="7300800" y="4076640"/>
            <a:ext cx="34920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 name=""/>
          <p:cNvSpPr/>
          <p:nvPr/>
        </p:nvSpPr>
        <p:spPr>
          <a:xfrm>
            <a:off x="7907400" y="4097160"/>
            <a:ext cx="823680" cy="1447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7693200" y="3867120"/>
            <a:ext cx="923760" cy="14616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a:off x="6400800" y="3886200"/>
            <a:ext cx="119052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 name=""/>
          <p:cNvSpPr/>
          <p:nvPr/>
        </p:nvSpPr>
        <p:spPr>
          <a:xfrm>
            <a:off x="7761240" y="3867120"/>
            <a:ext cx="969840" cy="1461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a:off x="7907400" y="3645000"/>
            <a:ext cx="709560" cy="145800"/>
          </a:xfrm>
          <a:prstGeom prst="rect">
            <a:avLst/>
          </a:prstGeom>
          <a:solidFill>
            <a:srgbClr val="47bad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7505640" y="3627360"/>
            <a:ext cx="36504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8129520" y="3645000"/>
            <a:ext cx="596880" cy="14580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7907400" y="3414600"/>
            <a:ext cx="709560" cy="14472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6934320" y="3429000"/>
            <a:ext cx="19980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8129520" y="3414600"/>
            <a:ext cx="596880" cy="14472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7950240" y="3192480"/>
            <a:ext cx="666720" cy="144360"/>
          </a:xfrm>
          <a:prstGeom prst="rect">
            <a:avLst/>
          </a:prstGeom>
          <a:solidFill>
            <a:srgbClr val="fe660d"/>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7307280" y="3179880"/>
            <a:ext cx="57636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8129520" y="3192480"/>
            <a:ext cx="596880" cy="144360"/>
          </a:xfrm>
          <a:prstGeom prst="rect">
            <a:avLst/>
          </a:prstGeom>
          <a:solidFill>
            <a:srgbClr val="fe000c"/>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7047000" y="5208480"/>
            <a:ext cx="1569960" cy="146160"/>
          </a:xfrm>
          <a:prstGeom prst="rect">
            <a:avLst/>
          </a:prstGeom>
          <a:solidFill>
            <a:srgbClr val="70bc1f"/>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 name=""/>
          <p:cNvSpPr/>
          <p:nvPr/>
        </p:nvSpPr>
        <p:spPr>
          <a:xfrm>
            <a:off x="7264440" y="5208480"/>
            <a:ext cx="1463760" cy="146160"/>
          </a:xfrm>
          <a:prstGeom prst="rect">
            <a:avLst/>
          </a:prstGeom>
          <a:solidFill>
            <a:srgbClr val="008240"/>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6523200" y="5195880"/>
            <a:ext cx="480960" cy="18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8582040" y="2330280"/>
            <a:ext cx="147600" cy="146160"/>
          </a:xfrm>
          <a:prstGeom prst="rect">
            <a:avLst/>
          </a:prstGeom>
          <a:solidFill>
            <a:srgbClr val="095ba6"/>
          </a:solid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1" name=""/>
          <p:cNvSpPr/>
          <p:nvPr/>
        </p:nvSpPr>
        <p:spPr>
          <a:xfrm>
            <a:off x="8265960" y="2316240"/>
            <a:ext cx="266760" cy="183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2" name=""/>
          <p:cNvSpPr/>
          <p:nvPr/>
        </p:nvSpPr>
        <p:spPr>
          <a:xfrm>
            <a:off x="7695720" y="236232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Credit</a:t>
            </a:r>
            <a:endParaRPr b="0" lang="en-US" sz="1200" strike="noStrike" u="none">
              <a:solidFill>
                <a:srgbClr val="000000"/>
              </a:solidFill>
              <a:effectLst/>
              <a:uFillTx/>
              <a:latin typeface="Times New Roman"/>
            </a:endParaRPr>
          </a:p>
        </p:txBody>
      </p:sp>
      <p:sp>
        <p:nvSpPr>
          <p:cNvPr id="323" name=""/>
          <p:cNvSpPr/>
          <p:nvPr/>
        </p:nvSpPr>
        <p:spPr>
          <a:xfrm>
            <a:off x="7696080" y="213372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Freight</a:t>
            </a:r>
            <a:endParaRPr b="0" lang="en-US" sz="1200" strike="noStrike" u="none">
              <a:solidFill>
                <a:srgbClr val="000000"/>
              </a:solidFill>
              <a:effectLst/>
              <a:uFillTx/>
              <a:latin typeface="Times New Roman"/>
            </a:endParaRPr>
          </a:p>
        </p:txBody>
      </p:sp>
      <p:graphicFrame>
        <p:nvGraphicFramePr>
          <p:cNvPr id="324" name=""/>
          <p:cNvGraphicFramePr/>
          <p:nvPr/>
        </p:nvGraphicFramePr>
        <p:xfrm>
          <a:off x="685800" y="3171960"/>
          <a:ext cx="4038480" cy="2543040"/>
        </p:xfrm>
        <a:graphic>
          <a:graphicData uri="http://schemas.openxmlformats.org/presentationml/2006/ole">
            <p:oleObj r:id="rId5" spid="">
              <p:embed/>
              <p:pic>
                <p:nvPicPr>
                  <p:cNvPr id="325" name="" descr=""/>
                  <p:cNvPicPr/>
                  <p:nvPr/>
                </p:nvPicPr>
                <p:blipFill>
                  <a:blip r:embed="rId6"/>
                  <a:stretch/>
                </p:blipFill>
                <p:spPr>
                  <a:xfrm>
                    <a:off x="685800" y="3171960"/>
                    <a:ext cx="4038480" cy="2543040"/>
                  </a:xfrm>
                  <a:prstGeom prst="rect">
                    <a:avLst/>
                  </a:prstGeom>
                  <a:noFill/>
                  <a:ln w="0">
                    <a:noFill/>
                  </a:ln>
                </p:spPr>
              </p:pic>
            </p:oleObj>
          </a:graphicData>
        </a:graphic>
      </p:graphicFrame>
      <p:sp>
        <p:nvSpPr>
          <p:cNvPr id="3" name="PlaceHolder 2"/>
          <p:cNvSpPr>
            <a:spLocks noGrp="1"/>
          </p:cNvSpPr>
          <p:nvPr>
            <p:ph type="sldNum" idx="2"/>
          </p:nvPr>
        </p:nvSpPr>
        <p:spPr/>
        <p:txBody>
          <a:bodyPr/>
          <a:p>
            <a:fld id="{BFFA9CD4-FD34-48F4-B571-86449E5E758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6"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Income Contribution from PRC Companies</a:t>
            </a:r>
            <a:endParaRPr b="0" lang="en-US" sz="2800" strike="noStrike" u="none">
              <a:solidFill>
                <a:srgbClr val="333399"/>
              </a:solidFill>
              <a:effectLst/>
              <a:uFillTx/>
              <a:latin typeface="Tahoma"/>
            </a:endParaRPr>
          </a:p>
        </p:txBody>
      </p:sp>
      <p:pic>
        <p:nvPicPr>
          <p:cNvPr id="327" name="" descr=""/>
          <p:cNvPicPr/>
          <p:nvPr/>
        </p:nvPicPr>
        <p:blipFill>
          <a:blip r:embed="rId1"/>
          <a:stretch/>
        </p:blipFill>
        <p:spPr>
          <a:xfrm>
            <a:off x="3962520" y="1523880"/>
            <a:ext cx="4876560" cy="3657600"/>
          </a:xfrm>
          <a:prstGeom prst="rect">
            <a:avLst/>
          </a:prstGeom>
          <a:noFill/>
          <a:ln w="0">
            <a:noFill/>
          </a:ln>
        </p:spPr>
      </p:pic>
      <p:sp>
        <p:nvSpPr>
          <p:cNvPr id="328" name=""/>
          <p:cNvSpPr/>
          <p:nvPr/>
        </p:nvSpPr>
        <p:spPr>
          <a:xfrm>
            <a:off x="685800" y="1600200"/>
            <a:ext cx="266688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ahoma"/>
              </a:rPr>
              <a:t>PRC Participation</a:t>
            </a:r>
            <a:endParaRPr b="0" lang="en-US" sz="1600" strike="noStrike" u="none">
              <a:solidFill>
                <a:srgbClr val="000000"/>
              </a:solidFill>
              <a:effectLst/>
              <a:uFillTx/>
              <a:latin typeface="Times New Roman"/>
            </a:endParaRPr>
          </a:p>
        </p:txBody>
      </p:sp>
      <p:sp>
        <p:nvSpPr>
          <p:cNvPr id="329" name=""/>
          <p:cNvSpPr/>
          <p:nvPr/>
        </p:nvSpPr>
        <p:spPr>
          <a:xfrm>
            <a:off x="1447920" y="5486400"/>
            <a:ext cx="6019560" cy="6858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“Eighty percent of our net income comes from businesses that didn’t exist 10 years ago – and we expect to start just as many revolutions in the next decade.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…Jeff Skilling</a:t>
            </a:r>
            <a:endParaRPr b="0" lang="en-US" sz="1000" strike="noStrike" u="none">
              <a:solidFill>
                <a:srgbClr val="000000"/>
              </a:solidFill>
              <a:effectLst/>
              <a:uFillTx/>
              <a:latin typeface="Times New Roman"/>
            </a:endParaRPr>
          </a:p>
        </p:txBody>
      </p:sp>
      <p:graphicFrame>
        <p:nvGraphicFramePr>
          <p:cNvPr id="330" name=""/>
          <p:cNvGraphicFramePr/>
          <p:nvPr/>
        </p:nvGraphicFramePr>
        <p:xfrm>
          <a:off x="304920" y="2209680"/>
          <a:ext cx="3429000" cy="2662200"/>
        </p:xfrm>
        <a:graphic>
          <a:graphicData uri="http://schemas.openxmlformats.org/presentationml/2006/ole">
            <p:oleObj r:id="rId2" spid="">
              <p:embed/>
              <p:pic>
                <p:nvPicPr>
                  <p:cNvPr id="331" name="" descr=""/>
                  <p:cNvPicPr/>
                  <p:nvPr/>
                </p:nvPicPr>
                <p:blipFill>
                  <a:blip r:embed="rId3"/>
                  <a:stretch/>
                </p:blipFill>
                <p:spPr>
                  <a:xfrm>
                    <a:off x="304920" y="2209680"/>
                    <a:ext cx="3429000" cy="2662200"/>
                  </a:xfrm>
                  <a:prstGeom prst="rect">
                    <a:avLst/>
                  </a:prstGeom>
                  <a:noFill/>
                  <a:ln w="0">
                    <a:noFill/>
                  </a:ln>
                </p:spPr>
              </p:pic>
            </p:oleObj>
          </a:graphicData>
        </a:graphic>
      </p:graphicFrame>
      <p:sp>
        <p:nvSpPr>
          <p:cNvPr id="3" name="PlaceHolder 2"/>
          <p:cNvSpPr>
            <a:spLocks noGrp="1"/>
          </p:cNvSpPr>
          <p:nvPr>
            <p:ph type="sldNum" idx="2"/>
          </p:nvPr>
        </p:nvSpPr>
        <p:spPr/>
        <p:txBody>
          <a:bodyPr/>
          <a:p>
            <a:fld id="{25AF7F2E-D75F-4B92-859D-49EEC368948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Employee Feedback Comparisons</a:t>
            </a:r>
            <a:endParaRPr b="0" lang="en-US" sz="2800" strike="noStrike" u="none">
              <a:solidFill>
                <a:srgbClr val="333399"/>
              </a:solidFill>
              <a:effectLst/>
              <a:uFillTx/>
              <a:latin typeface="Tahoma"/>
            </a:endParaRPr>
          </a:p>
        </p:txBody>
      </p:sp>
      <p:sp>
        <p:nvSpPr>
          <p:cNvPr id="333" name=""/>
          <p:cNvSpPr/>
          <p:nvPr/>
        </p:nvSpPr>
        <p:spPr>
          <a:xfrm>
            <a:off x="0" y="1828800"/>
            <a:ext cx="4572000" cy="45720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00"/>
              </a:spcBef>
              <a:buClr>
                <a:srgbClr val="3333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99"/>
                </a:solidFill>
                <a:effectLst/>
                <a:uFillTx/>
                <a:latin typeface="Tahoma"/>
              </a:rPr>
              <a:t>Employees from Traditional PRC units rate their units </a:t>
            </a:r>
            <a:r>
              <a:rPr b="1" lang="en-US" sz="1200" strike="noStrike" u="none">
                <a:solidFill>
                  <a:srgbClr val="ff0000"/>
                </a:solidFill>
                <a:effectLst/>
                <a:uFillTx/>
                <a:latin typeface="Tahoma"/>
              </a:rPr>
              <a:t>more favorably</a:t>
            </a:r>
            <a:r>
              <a:rPr b="1" lang="en-US" sz="1200" strike="noStrike" u="none">
                <a:solidFill>
                  <a:srgbClr val="333399"/>
                </a:solidFill>
                <a:effectLst/>
                <a:uFillTx/>
                <a:latin typeface="Tahoma"/>
              </a:rPr>
              <a:t> than Traditional non-PRC units in the following areas: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Is a well-managed operating company.</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Employees feel free to voice opinions openly in operating company.</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Encouraged to challenge procedures/ policies.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Can believe information from top management.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Supervisor deals fairly with everyone.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Operating Company acts on suggestions of employees.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Would recommend Operating Company as a good place to work.</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Feel commitment to Operating Company as more than a place to work.</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Expected amount of work is reasonable.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Overall, satisfied with benefits.</a:t>
            </a:r>
            <a:endParaRPr b="0" lang="en-US" sz="1200" strike="noStrike" u="none">
              <a:solidFill>
                <a:srgbClr val="000000"/>
              </a:solidFill>
              <a:effectLst/>
              <a:uFillTx/>
              <a:latin typeface="Times New Roman"/>
            </a:endParaRPr>
          </a:p>
        </p:txBody>
      </p:sp>
      <p:sp>
        <p:nvSpPr>
          <p:cNvPr id="334" name=""/>
          <p:cNvSpPr/>
          <p:nvPr/>
        </p:nvSpPr>
        <p:spPr>
          <a:xfrm>
            <a:off x="4572000" y="2057400"/>
            <a:ext cx="4419720" cy="21337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00"/>
              </a:spcBef>
              <a:buClr>
                <a:srgbClr val="3333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99"/>
                </a:solidFill>
                <a:effectLst/>
                <a:uFillTx/>
                <a:latin typeface="Tahoma"/>
              </a:rPr>
              <a:t>Employees from Traditional PRC units rate their units </a:t>
            </a:r>
            <a:r>
              <a:rPr b="1" lang="en-US" sz="1200" strike="noStrike" u="none">
                <a:solidFill>
                  <a:srgbClr val="ff0000"/>
                </a:solidFill>
                <a:effectLst/>
                <a:uFillTx/>
                <a:latin typeface="Tahoma"/>
              </a:rPr>
              <a:t>consistently</a:t>
            </a:r>
            <a:r>
              <a:rPr b="1" lang="en-US" sz="1200" strike="noStrike" u="none">
                <a:solidFill>
                  <a:srgbClr val="333399"/>
                </a:solidFill>
                <a:effectLst/>
                <a:uFillTx/>
                <a:latin typeface="Tahoma"/>
              </a:rPr>
              <a:t> with Traditional non-PRC units in these areas: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Supervisor gives regular feedback on performance.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Supervisor encourages teamwork.</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Decisions in Operating Company are well communicated.</a:t>
            </a:r>
            <a:endParaRPr b="0" lang="en-US" sz="1200" strike="noStrike" u="none">
              <a:solidFill>
                <a:srgbClr val="000000"/>
              </a:solidFill>
              <a:effectLst/>
              <a:uFillTx/>
              <a:latin typeface="Times New Roman"/>
            </a:endParaRPr>
          </a:p>
        </p:txBody>
      </p:sp>
      <p:sp>
        <p:nvSpPr>
          <p:cNvPr id="335" name=""/>
          <p:cNvSpPr/>
          <p:nvPr/>
        </p:nvSpPr>
        <p:spPr>
          <a:xfrm>
            <a:off x="4572000" y="4191120"/>
            <a:ext cx="4724280" cy="236196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00"/>
              </a:spcBef>
              <a:buClr>
                <a:srgbClr val="3333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99"/>
                </a:solidFill>
                <a:effectLst/>
                <a:uFillTx/>
                <a:latin typeface="Tahoma"/>
              </a:rPr>
              <a:t>Employees from Traditional PRC units rate their unit </a:t>
            </a:r>
            <a:r>
              <a:rPr b="1" lang="en-US" sz="1200" strike="noStrike" u="none">
                <a:solidFill>
                  <a:srgbClr val="ff0000"/>
                </a:solidFill>
                <a:effectLst/>
                <a:uFillTx/>
                <a:latin typeface="Tahoma"/>
              </a:rPr>
              <a:t>less favorably</a:t>
            </a:r>
            <a:r>
              <a:rPr b="1" lang="en-US" sz="1200" strike="noStrike" u="none">
                <a:solidFill>
                  <a:srgbClr val="333399"/>
                </a:solidFill>
                <a:effectLst/>
                <a:uFillTx/>
                <a:latin typeface="Tahoma"/>
              </a:rPr>
              <a:t> than Traditional non-PRC units in these areas:</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People treated with respect and dignity.</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Paid fairly compared with other employees outside Enron.</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Overall satisfied with pay.</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ff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Good communications across department lines.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8D60038F-0640-4E2C-B583-BF71AFBA4831}"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6" name="PlaceHolder 1"/>
          <p:cNvSpPr>
            <a:spLocks noGrp="1"/>
          </p:cNvSpPr>
          <p:nvPr>
            <p:ph type="title"/>
          </p:nvPr>
        </p:nvSpPr>
        <p:spPr>
          <a:xfrm>
            <a:off x="1371240" y="456840"/>
            <a:ext cx="6248520" cy="6858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Why Companies Use Forced Rankings</a:t>
            </a:r>
            <a:endParaRPr b="0" lang="en-US" sz="2800" strike="noStrike" u="none">
              <a:solidFill>
                <a:srgbClr val="333399"/>
              </a:solidFill>
              <a:effectLst/>
              <a:uFillTx/>
              <a:latin typeface="Tahoma"/>
            </a:endParaRPr>
          </a:p>
        </p:txBody>
      </p:sp>
      <p:sp>
        <p:nvSpPr>
          <p:cNvPr id="337" name=""/>
          <p:cNvSpPr/>
          <p:nvPr/>
        </p:nvSpPr>
        <p:spPr>
          <a:xfrm>
            <a:off x="1828800" y="3886200"/>
            <a:ext cx="670572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Voluntary Employee Buyouts</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Ford has been offering a generous buyout program to salaried workers whom it considers underachievers </a:t>
            </a:r>
            <a:endParaRPr b="0" lang="en-US" sz="1000" strike="noStrike" u="none">
              <a:solidFill>
                <a:srgbClr val="000000"/>
              </a:solidFill>
              <a:effectLst/>
              <a:uFillTx/>
              <a:latin typeface="Times New Roman"/>
            </a:endParaRPr>
          </a:p>
        </p:txBody>
      </p:sp>
      <p:graphicFrame>
        <p:nvGraphicFramePr>
          <p:cNvPr id="338" name=""/>
          <p:cNvGraphicFramePr/>
          <p:nvPr/>
        </p:nvGraphicFramePr>
        <p:xfrm>
          <a:off x="914400" y="4419720"/>
          <a:ext cx="795240" cy="412560"/>
        </p:xfrm>
        <a:graphic>
          <a:graphicData uri="http://schemas.openxmlformats.org/presentationml/2006/ole">
            <p:oleObj r:id="rId1" spid="">
              <p:embed/>
              <p:pic>
                <p:nvPicPr>
                  <p:cNvPr id="339" name="" descr=""/>
                  <p:cNvPicPr/>
                  <p:nvPr/>
                </p:nvPicPr>
                <p:blipFill>
                  <a:blip r:embed="rId2"/>
                  <a:stretch/>
                </p:blipFill>
                <p:spPr>
                  <a:xfrm>
                    <a:off x="914400" y="4419720"/>
                    <a:ext cx="795240" cy="412560"/>
                  </a:xfrm>
                  <a:prstGeom prst="rect">
                    <a:avLst/>
                  </a:prstGeom>
                  <a:noFill/>
                  <a:ln w="0">
                    <a:noFill/>
                  </a:ln>
                </p:spPr>
              </p:pic>
            </p:oleObj>
          </a:graphicData>
        </a:graphic>
      </p:graphicFrame>
      <p:sp>
        <p:nvSpPr>
          <p:cNvPr id="340" name=""/>
          <p:cNvSpPr/>
          <p:nvPr/>
        </p:nvSpPr>
        <p:spPr>
          <a:xfrm>
            <a:off x="1828800" y="2590920"/>
            <a:ext cx="396252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Change Corporate Culture </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F</a:t>
            </a:r>
            <a:r>
              <a:rPr b="0" lang="en-US" sz="1000" strike="noStrike" u="none">
                <a:solidFill>
                  <a:srgbClr val="000000"/>
                </a:solidFill>
                <a:effectLst/>
                <a:uFillTx/>
                <a:latin typeface="Tahoma"/>
              </a:rPr>
              <a:t>rom Entitlement-based  to Performance-based</a:t>
            </a:r>
            <a:r>
              <a:rPr b="1"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p:txBody>
      </p:sp>
      <p:sp>
        <p:nvSpPr>
          <p:cNvPr id="341" name=""/>
          <p:cNvSpPr/>
          <p:nvPr/>
        </p:nvSpPr>
        <p:spPr>
          <a:xfrm>
            <a:off x="1828800" y="3276720"/>
            <a:ext cx="708660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“TopGrading” </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Cisco has had a goal of cutting 5% each year even when it was growing so fast it could not fill positions</a:t>
            </a:r>
            <a:endParaRPr b="0" lang="en-US" sz="1000" strike="noStrike" u="none">
              <a:solidFill>
                <a:srgbClr val="000000"/>
              </a:solidFill>
              <a:effectLst/>
              <a:uFillTx/>
              <a:latin typeface="Times New Roman"/>
            </a:endParaRPr>
          </a:p>
        </p:txBody>
      </p:sp>
      <p:graphicFrame>
        <p:nvGraphicFramePr>
          <p:cNvPr id="342" name=""/>
          <p:cNvGraphicFramePr/>
          <p:nvPr/>
        </p:nvGraphicFramePr>
        <p:xfrm>
          <a:off x="914400" y="3200400"/>
          <a:ext cx="838080" cy="476280"/>
        </p:xfrm>
        <a:graphic>
          <a:graphicData uri="http://schemas.openxmlformats.org/presentationml/2006/ole">
            <p:oleObj r:id="rId3" spid="">
              <p:embed/>
              <p:pic>
                <p:nvPicPr>
                  <p:cNvPr id="343" name="" descr=""/>
                  <p:cNvPicPr/>
                  <p:nvPr/>
                </p:nvPicPr>
                <p:blipFill>
                  <a:blip r:embed="rId4"/>
                  <a:stretch/>
                </p:blipFill>
                <p:spPr>
                  <a:xfrm>
                    <a:off x="914400" y="3200400"/>
                    <a:ext cx="838080" cy="476280"/>
                  </a:xfrm>
                  <a:prstGeom prst="rect">
                    <a:avLst/>
                  </a:prstGeom>
                  <a:noFill/>
                  <a:ln w="0">
                    <a:noFill/>
                  </a:ln>
                </p:spPr>
              </p:pic>
            </p:oleObj>
          </a:graphicData>
        </a:graphic>
      </p:graphicFrame>
      <p:pic>
        <p:nvPicPr>
          <p:cNvPr id="344" name="" descr=""/>
          <p:cNvPicPr/>
          <p:nvPr/>
        </p:nvPicPr>
        <p:blipFill>
          <a:blip r:embed="rId5"/>
          <a:stretch/>
        </p:blipFill>
        <p:spPr>
          <a:xfrm>
            <a:off x="990720" y="2590920"/>
            <a:ext cx="714240" cy="409320"/>
          </a:xfrm>
          <a:prstGeom prst="rect">
            <a:avLst/>
          </a:prstGeom>
          <a:noFill/>
          <a:ln w="0">
            <a:noFill/>
          </a:ln>
        </p:spPr>
      </p:pic>
      <p:graphicFrame>
        <p:nvGraphicFramePr>
          <p:cNvPr id="345" name=""/>
          <p:cNvGraphicFramePr/>
          <p:nvPr/>
        </p:nvGraphicFramePr>
        <p:xfrm>
          <a:off x="990720" y="5105520"/>
          <a:ext cx="695160" cy="414360"/>
        </p:xfrm>
        <a:graphic>
          <a:graphicData uri="http://schemas.openxmlformats.org/presentationml/2006/ole">
            <p:oleObj r:id="rId6" spid="">
              <p:embed/>
              <p:pic>
                <p:nvPicPr>
                  <p:cNvPr id="346" name="" descr=""/>
                  <p:cNvPicPr/>
                  <p:nvPr/>
                </p:nvPicPr>
                <p:blipFill>
                  <a:blip r:embed="rId7"/>
                  <a:stretch/>
                </p:blipFill>
                <p:spPr>
                  <a:xfrm>
                    <a:off x="990720" y="5105520"/>
                    <a:ext cx="695160" cy="414360"/>
                  </a:xfrm>
                  <a:prstGeom prst="rect">
                    <a:avLst/>
                  </a:prstGeom>
                  <a:noFill/>
                  <a:ln w="0">
                    <a:noFill/>
                  </a:ln>
                </p:spPr>
              </p:pic>
            </p:oleObj>
          </a:graphicData>
        </a:graphic>
      </p:graphicFrame>
      <p:graphicFrame>
        <p:nvGraphicFramePr>
          <p:cNvPr id="347" name=""/>
          <p:cNvGraphicFramePr/>
          <p:nvPr/>
        </p:nvGraphicFramePr>
        <p:xfrm>
          <a:off x="914400" y="3886200"/>
          <a:ext cx="844560" cy="341280"/>
        </p:xfrm>
        <a:graphic>
          <a:graphicData uri="http://schemas.openxmlformats.org/presentationml/2006/ole">
            <p:oleObj r:id="rId8" spid="">
              <p:embed/>
              <p:pic>
                <p:nvPicPr>
                  <p:cNvPr id="348" name="" descr=""/>
                  <p:cNvPicPr/>
                  <p:nvPr/>
                </p:nvPicPr>
                <p:blipFill>
                  <a:blip r:embed="rId9"/>
                  <a:stretch/>
                </p:blipFill>
                <p:spPr>
                  <a:xfrm>
                    <a:off x="914400" y="3886200"/>
                    <a:ext cx="844560" cy="341280"/>
                  </a:xfrm>
                  <a:prstGeom prst="rect">
                    <a:avLst/>
                  </a:prstGeom>
                  <a:noFill/>
                  <a:ln w="0">
                    <a:noFill/>
                  </a:ln>
                </p:spPr>
              </p:pic>
            </p:oleObj>
          </a:graphicData>
        </a:graphic>
      </p:graphicFrame>
      <p:sp>
        <p:nvSpPr>
          <p:cNvPr id="349" name=""/>
          <p:cNvSpPr/>
          <p:nvPr/>
        </p:nvSpPr>
        <p:spPr>
          <a:xfrm>
            <a:off x="990720" y="1600200"/>
            <a:ext cx="7391160" cy="76212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noAutofit/>
          </a:bodyPr>
          <a:p>
            <a:pPr lvl="1" marL="743040" indent="-285840" algn="just">
              <a:lnSpc>
                <a:spcPct val="90000"/>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Tahoma"/>
              </a:rPr>
              <a:t>	</a:t>
            </a:r>
            <a:endParaRPr b="0" lang="en-US" sz="400" strike="noStrike" u="none">
              <a:solidFill>
                <a:srgbClr val="000000"/>
              </a:solidFill>
              <a:effectLst/>
              <a:uFillTx/>
              <a:latin typeface="Times New Roman"/>
            </a:endParaRPr>
          </a:p>
          <a:p>
            <a:pPr lvl="1" marL="743040" indent="-28584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 company that bets its future on its people must remove that lower 10 percent, and keep removing it every year -- always raising the bar of performance and increasing the quality of its leadership.”</a:t>
            </a:r>
            <a:endParaRPr b="0" lang="en-US" sz="1000" strike="noStrike" u="none">
              <a:solidFill>
                <a:srgbClr val="000000"/>
              </a:solidFill>
              <a:effectLst/>
              <a:uFillTx/>
              <a:latin typeface="Times New Roman"/>
            </a:endParaRPr>
          </a:p>
          <a:p>
            <a:pPr lvl="1" marL="743040" indent="-28584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 …Jack Welch. CEO, General Electric</a:t>
            </a:r>
            <a:endParaRPr b="0" lang="en-US" sz="1000" strike="noStrike" u="none">
              <a:solidFill>
                <a:srgbClr val="000000"/>
              </a:solidFill>
              <a:effectLst/>
              <a:uFillTx/>
              <a:latin typeface="Times New Roman"/>
            </a:endParaRPr>
          </a:p>
          <a:p>
            <a:pPr marL="343080" indent="-343080" algn="just">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0" name=""/>
          <p:cNvSpPr/>
          <p:nvPr/>
        </p:nvSpPr>
        <p:spPr>
          <a:xfrm>
            <a:off x="1828800" y="5105520"/>
            <a:ext cx="640080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Recruiting</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EDS considers their ranking system a recruiting tool</a:t>
            </a:r>
            <a:endParaRPr b="0" lang="en-US" sz="1000" strike="noStrike" u="none">
              <a:solidFill>
                <a:srgbClr val="000000"/>
              </a:solidFill>
              <a:effectLst/>
              <a:uFillTx/>
              <a:latin typeface="Times New Roman"/>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1" name=""/>
          <p:cNvSpPr/>
          <p:nvPr/>
        </p:nvSpPr>
        <p:spPr>
          <a:xfrm>
            <a:off x="1828800" y="4495680"/>
            <a:ext cx="6172200" cy="38124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Improve Employee Performance</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Sun has recently initiated it “Employee Improvement Program”</a:t>
            </a:r>
            <a:endParaRPr b="0" lang="en-US" sz="1000" strike="noStrike" u="none">
              <a:solidFill>
                <a:srgbClr val="000000"/>
              </a:solidFill>
              <a:effectLst/>
              <a:uFillTx/>
              <a:latin typeface="Times New Roman"/>
            </a:endParaRPr>
          </a:p>
        </p:txBody>
      </p:sp>
      <p:graphicFrame>
        <p:nvGraphicFramePr>
          <p:cNvPr id="352" name=""/>
          <p:cNvGraphicFramePr/>
          <p:nvPr/>
        </p:nvGraphicFramePr>
        <p:xfrm>
          <a:off x="1066680" y="1752480"/>
          <a:ext cx="628920" cy="495360"/>
        </p:xfrm>
        <a:graphic>
          <a:graphicData uri="http://schemas.openxmlformats.org/presentationml/2006/ole">
            <p:oleObj r:id="rId10" spid="">
              <p:embed/>
              <p:pic>
                <p:nvPicPr>
                  <p:cNvPr id="353" name="" descr=""/>
                  <p:cNvPicPr/>
                  <p:nvPr/>
                </p:nvPicPr>
                <p:blipFill>
                  <a:blip r:embed="rId11"/>
                  <a:stretch/>
                </p:blipFill>
                <p:spPr>
                  <a:xfrm>
                    <a:off x="1066680" y="1752480"/>
                    <a:ext cx="628920" cy="495360"/>
                  </a:xfrm>
                  <a:prstGeom prst="rect">
                    <a:avLst/>
                  </a:prstGeom>
                  <a:solidFill>
                    <a:srgbClr val="ffff99"/>
                  </a:solidFill>
                  <a:ln w="9360">
                    <a:solidFill>
                      <a:srgbClr val="000000"/>
                    </a:solidFill>
                    <a:miter/>
                  </a:ln>
                </p:spPr>
              </p:pic>
            </p:oleObj>
          </a:graphicData>
        </a:graphic>
      </p:graphicFrame>
      <p:sp>
        <p:nvSpPr>
          <p:cNvPr id="3" name="PlaceHolder 2"/>
          <p:cNvSpPr>
            <a:spLocks noGrp="1"/>
          </p:cNvSpPr>
          <p:nvPr>
            <p:ph type="sldNum" idx="2"/>
          </p:nvPr>
        </p:nvSpPr>
        <p:spPr/>
        <p:txBody>
          <a:bodyPr/>
          <a:p>
            <a:fld id="{E19D2835-A49F-4988-B8A9-42072B0EF768}"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54" name=""/>
          <p:cNvGraphicFramePr/>
          <p:nvPr/>
        </p:nvGraphicFramePr>
        <p:xfrm>
          <a:off x="838080" y="2057400"/>
          <a:ext cx="3200400" cy="2209680"/>
        </p:xfrm>
        <a:graphic>
          <a:graphicData uri="http://schemas.openxmlformats.org/presentationml/2006/ole">
            <p:oleObj r:id="rId1" spid="">
              <p:embed/>
              <p:pic>
                <p:nvPicPr>
                  <p:cNvPr id="355" name="" descr=""/>
                  <p:cNvPicPr/>
                  <p:nvPr/>
                </p:nvPicPr>
                <p:blipFill>
                  <a:blip r:embed="rId2"/>
                  <a:stretch/>
                </p:blipFill>
                <p:spPr>
                  <a:xfrm>
                    <a:off x="838080" y="2057400"/>
                    <a:ext cx="3200400" cy="2209680"/>
                  </a:xfrm>
                  <a:prstGeom prst="rect">
                    <a:avLst/>
                  </a:prstGeom>
                  <a:noFill/>
                  <a:ln w="0">
                    <a:noFill/>
                  </a:ln>
                </p:spPr>
              </p:pic>
            </p:oleObj>
          </a:graphicData>
        </a:graphic>
      </p:graphicFrame>
      <p:sp>
        <p:nvSpPr>
          <p:cNvPr id="356" name=""/>
          <p:cNvSpPr/>
          <p:nvPr/>
        </p:nvSpPr>
        <p:spPr>
          <a:xfrm>
            <a:off x="762120" y="1447920"/>
            <a:ext cx="36576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Enron’ Preferred Distribution vs. Industry Standards:</a:t>
            </a:r>
            <a:endParaRPr b="0" lang="en-US" sz="1000" strike="noStrike" u="none">
              <a:solidFill>
                <a:srgbClr val="000000"/>
              </a:solidFill>
              <a:effectLst/>
              <a:uFillTx/>
              <a:latin typeface="Times New Roman"/>
            </a:endParaRPr>
          </a:p>
        </p:txBody>
      </p:sp>
      <p:graphicFrame>
        <p:nvGraphicFramePr>
          <p:cNvPr id="357" name=""/>
          <p:cNvGraphicFramePr/>
          <p:nvPr/>
        </p:nvGraphicFramePr>
        <p:xfrm>
          <a:off x="4114800" y="2057400"/>
          <a:ext cx="3200400" cy="2209680"/>
        </p:xfrm>
        <a:graphic>
          <a:graphicData uri="http://schemas.openxmlformats.org/presentationml/2006/ole">
            <p:oleObj r:id="rId3" spid="">
              <p:embed/>
              <p:pic>
                <p:nvPicPr>
                  <p:cNvPr id="358" name="" descr=""/>
                  <p:cNvPicPr/>
                  <p:nvPr/>
                </p:nvPicPr>
                <p:blipFill>
                  <a:blip r:embed="rId4"/>
                  <a:stretch/>
                </p:blipFill>
                <p:spPr>
                  <a:xfrm>
                    <a:off x="4114800" y="2057400"/>
                    <a:ext cx="3200400" cy="2209680"/>
                  </a:xfrm>
                  <a:prstGeom prst="rect">
                    <a:avLst/>
                  </a:prstGeom>
                  <a:noFill/>
                  <a:ln w="0">
                    <a:noFill/>
                  </a:ln>
                </p:spPr>
              </p:pic>
            </p:oleObj>
          </a:graphicData>
        </a:graphic>
      </p:graphicFrame>
      <p:sp>
        <p:nvSpPr>
          <p:cNvPr id="359" name=""/>
          <p:cNvSpPr/>
          <p:nvPr/>
        </p:nvSpPr>
        <p:spPr>
          <a:xfrm>
            <a:off x="1828800" y="1828800"/>
            <a:ext cx="13716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All Employees</a:t>
            </a:r>
            <a:endParaRPr b="0" lang="en-US" sz="1000" strike="noStrike" u="none">
              <a:solidFill>
                <a:srgbClr val="000000"/>
              </a:solidFill>
              <a:effectLst/>
              <a:uFillTx/>
              <a:latin typeface="Times New Roman"/>
            </a:endParaRPr>
          </a:p>
        </p:txBody>
      </p:sp>
      <p:sp>
        <p:nvSpPr>
          <p:cNvPr id="360" name=""/>
          <p:cNvSpPr/>
          <p:nvPr/>
        </p:nvSpPr>
        <p:spPr>
          <a:xfrm>
            <a:off x="5105520" y="1828800"/>
            <a:ext cx="13716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Managerial Only</a:t>
            </a:r>
            <a:endParaRPr b="0" lang="en-US" sz="1000" strike="noStrike" u="none">
              <a:solidFill>
                <a:srgbClr val="000000"/>
              </a:solidFill>
              <a:effectLst/>
              <a:uFillTx/>
              <a:latin typeface="Times New Roman"/>
            </a:endParaRPr>
          </a:p>
        </p:txBody>
      </p:sp>
      <p:sp>
        <p:nvSpPr>
          <p:cNvPr id="361" name="PlaceHolder 1"/>
          <p:cNvSpPr>
            <a:spLocks noGrp="1"/>
          </p:cNvSpPr>
          <p:nvPr>
            <p:ph type="title"/>
          </p:nvPr>
        </p:nvSpPr>
        <p:spPr>
          <a:xfrm>
            <a:off x="1350720" y="152280"/>
            <a:ext cx="7792920" cy="990720"/>
          </a:xfrm>
          <a:prstGeom prst="rect">
            <a:avLst/>
          </a:prstGeom>
          <a:noFill/>
          <a:ln w="0">
            <a:noFill/>
          </a:ln>
        </p:spPr>
        <p:txBody>
          <a:bodyPr lIns="91440" rIns="91440" tIns="45720" bIns="4572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Comparison of Enron’s process </a:t>
            </a:r>
            <a:br>
              <a:rPr sz="2800"/>
            </a:br>
            <a:r>
              <a:rPr b="0" lang="en-US" sz="2800" strike="noStrike" u="none">
                <a:solidFill>
                  <a:srgbClr val="333399"/>
                </a:solidFill>
                <a:effectLst/>
                <a:uFillTx/>
                <a:latin typeface="Tahoma"/>
              </a:rPr>
              <a:t>vs. External Benchmarking</a:t>
            </a:r>
            <a:endParaRPr b="0" lang="en-US" sz="2800" strike="noStrike" u="none">
              <a:solidFill>
                <a:srgbClr val="333399"/>
              </a:solidFill>
              <a:effectLst/>
              <a:uFillTx/>
              <a:latin typeface="Tahoma"/>
            </a:endParaRPr>
          </a:p>
        </p:txBody>
      </p:sp>
      <p:sp>
        <p:nvSpPr>
          <p:cNvPr id="362" name=""/>
          <p:cNvSpPr/>
          <p:nvPr/>
        </p:nvSpPr>
        <p:spPr>
          <a:xfrm>
            <a:off x="1143000" y="4343400"/>
            <a:ext cx="7467480" cy="20574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Industry Benchmarks: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ff0000"/>
                </a:solidFill>
                <a:effectLst/>
                <a:uFillTx/>
                <a:latin typeface="Tahoma"/>
              </a:rPr>
              <a:t>EDS </a:t>
            </a:r>
            <a:r>
              <a:rPr b="1" lang="en-US" sz="800" strike="noStrike" u="none">
                <a:solidFill>
                  <a:srgbClr val="000000"/>
                </a:solidFill>
                <a:effectLst/>
                <a:uFillTx/>
                <a:latin typeface="Tahoma"/>
              </a:rPr>
              <a:t>– Utilizes their ranking system as a recruiting tool, attracting employees who prefer a high potential identification process.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0000ff"/>
                </a:solidFill>
                <a:effectLst/>
                <a:uFillTx/>
                <a:latin typeface="Tahoma"/>
              </a:rPr>
              <a:t>GE</a:t>
            </a:r>
            <a:r>
              <a:rPr b="1" lang="en-US" sz="800" strike="noStrike" u="none">
                <a:solidFill>
                  <a:srgbClr val="000000"/>
                </a:solidFill>
                <a:effectLst/>
                <a:uFillTx/>
                <a:latin typeface="Tahoma"/>
              </a:rPr>
              <a:t> - Utilizes use only three clusters when ranking managerial and professional staff and five for other employees.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ff6600"/>
                </a:solidFill>
                <a:effectLst/>
                <a:uFillTx/>
                <a:latin typeface="Tahoma"/>
              </a:rPr>
              <a:t>Ford</a:t>
            </a:r>
            <a:r>
              <a:rPr b="1" lang="en-US" sz="800" strike="noStrike" u="none">
                <a:solidFill>
                  <a:srgbClr val="000000"/>
                </a:solidFill>
                <a:effectLst/>
                <a:uFillTx/>
                <a:latin typeface="Tahoma"/>
              </a:rPr>
              <a:t> – For bottom category, no raise, bonus, stock option - first year;  If consecutive for two years, placed in other jobs, demotion, or       </a:t>
            </a:r>
            <a:r>
              <a:rPr b="1" lang="en-US" sz="800" strike="noStrike" u="none">
                <a:solidFill>
                  <a:srgbClr val="000000"/>
                </a:solidFill>
                <a:effectLst/>
                <a:uFillTx/>
                <a:latin typeface="Tahoma"/>
              </a:rPr>
              <a:t>	</a:t>
            </a:r>
            <a:r>
              <a:rPr b="1" lang="en-US" sz="800" strike="noStrike" u="none">
                <a:solidFill>
                  <a:srgbClr val="000000"/>
                </a:solidFill>
                <a:effectLst/>
                <a:uFillTx/>
                <a:latin typeface="Tahoma"/>
              </a:rPr>
              <a:t>terminated in second year.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00e4a8"/>
                </a:solidFill>
                <a:effectLst/>
                <a:uFillTx/>
                <a:latin typeface="Tahoma"/>
              </a:rPr>
              <a:t>Cisco</a:t>
            </a:r>
            <a:r>
              <a:rPr b="1" lang="en-US" sz="800" strike="noStrike" u="none">
                <a:solidFill>
                  <a:srgbClr val="000000"/>
                </a:solidFill>
                <a:effectLst/>
                <a:uFillTx/>
                <a:latin typeface="Tahoma"/>
              </a:rPr>
              <a:t> - has had a goal of cutting 5% each year even when it was growing so fast it could not fill positions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800080"/>
                </a:solidFill>
                <a:effectLst/>
                <a:uFillTx/>
                <a:latin typeface="Tahoma"/>
              </a:rPr>
              <a:t>Microsoft </a:t>
            </a:r>
            <a:r>
              <a:rPr b="1" lang="en-US" sz="800" strike="noStrike" u="none">
                <a:solidFill>
                  <a:srgbClr val="000000"/>
                </a:solidFill>
                <a:effectLst/>
                <a:uFillTx/>
                <a:latin typeface="Tahoma"/>
              </a:rPr>
              <a:t>– does not use their ranking process to reduce staff but instead for pay structure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6699ff"/>
                </a:solidFill>
                <a:effectLst/>
                <a:uFillTx/>
                <a:latin typeface="Tahoma"/>
              </a:rPr>
              <a:t>HP</a:t>
            </a:r>
            <a:r>
              <a:rPr b="1" lang="en-US" sz="800" strike="noStrike" u="none">
                <a:solidFill>
                  <a:srgbClr val="000000"/>
                </a:solidFill>
                <a:effectLst/>
                <a:uFillTx/>
                <a:latin typeface="Tahoma"/>
              </a:rPr>
              <a:t>- Re-calibrates it distribution annually based on corporate performance and other factors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t>
            </a:r>
            <a:r>
              <a:rPr b="1" lang="en-US" sz="800" strike="noStrike" u="none">
                <a:solidFill>
                  <a:srgbClr val="663300"/>
                </a:solidFill>
                <a:effectLst/>
                <a:uFillTx/>
                <a:latin typeface="Tahoma"/>
              </a:rPr>
              <a:t>Sun </a:t>
            </a:r>
            <a:r>
              <a:rPr b="1" lang="en-US" sz="800" strike="noStrike" u="none">
                <a:solidFill>
                  <a:srgbClr val="000000"/>
                </a:solidFill>
                <a:effectLst/>
                <a:uFillTx/>
                <a:latin typeface="Tahoma"/>
              </a:rPr>
              <a:t>– Bottom 10% get a one-time chance to resign and take severance; those who choose to stay and remains bottom 10% are fired </a:t>
            </a:r>
            <a:r>
              <a:rPr b="1" lang="en-US" sz="800" strike="noStrike" u="none">
                <a:solidFill>
                  <a:srgbClr val="000000"/>
                </a:solidFill>
                <a:effectLst/>
                <a:uFillTx/>
                <a:latin typeface="Tahoma"/>
              </a:rPr>
              <a:t>	</a:t>
            </a:r>
            <a:r>
              <a:rPr b="1" lang="en-US" sz="800" strike="noStrike" u="none">
                <a:solidFill>
                  <a:srgbClr val="000000"/>
                </a:solidFill>
                <a:effectLst/>
                <a:uFillTx/>
                <a:latin typeface="Tahoma"/>
              </a:rPr>
              <a:t>without severance.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 In forced distribution, companies might not follow a bell curve by aiming to identify more employees as high performers, therefore stressing the positive effects of high performance.  </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 The majority of companies profiled in a Corporate Leadership Council research brief take into account corporate and/or business unit performance when determining the percentage of employees to place in exceptional or unacceptable categories.</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EC434A4-BB90-4018-8D14-E4EC0841D82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3" name="PlaceHolder 1"/>
          <p:cNvSpPr>
            <a:spLocks noGrp="1"/>
          </p:cNvSpPr>
          <p:nvPr>
            <p:ph type="title"/>
          </p:nvPr>
        </p:nvSpPr>
        <p:spPr>
          <a:xfrm>
            <a:off x="1218960" y="456840"/>
            <a:ext cx="5638680" cy="6858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Advantages of PRC Rating System</a:t>
            </a:r>
            <a:endParaRPr b="0" lang="en-US" sz="2800" strike="noStrike" u="none">
              <a:solidFill>
                <a:srgbClr val="333399"/>
              </a:solidFill>
              <a:effectLst/>
              <a:uFillTx/>
              <a:latin typeface="Tahoma"/>
            </a:endParaRPr>
          </a:p>
        </p:txBody>
      </p:sp>
      <p:sp>
        <p:nvSpPr>
          <p:cNvPr id="364" name="PlaceHolder 2"/>
          <p:cNvSpPr>
            <a:spLocks noGrp="1"/>
          </p:cNvSpPr>
          <p:nvPr>
            <p:ph/>
          </p:nvPr>
        </p:nvSpPr>
        <p:spPr>
          <a:xfrm>
            <a:off x="4648320" y="3428640"/>
            <a:ext cx="4495680" cy="3429000"/>
          </a:xfrm>
          <a:prstGeom prst="rect">
            <a:avLst/>
          </a:prstGeom>
          <a:noFill/>
          <a:ln w="0">
            <a:noFill/>
          </a:ln>
        </p:spPr>
        <p:txBody>
          <a:bodyPr lIns="90000" rIns="90000" tIns="46800" bIns="46800" anchor="t">
            <a:normAutofit/>
          </a:bodyPr>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Advantages:</a:t>
            </a:r>
            <a:endParaRPr b="0" lang="en-US" sz="12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Provides multi-data points / opinions which may reduce Performance  </a:t>
            </a:r>
            <a:endParaRPr b="0" lang="en-US" sz="800" strike="noStrike" u="none">
              <a:solidFill>
                <a:srgbClr val="000000"/>
              </a:solidFill>
              <a:effectLst/>
              <a:uFillTx/>
              <a:latin typeface="Tahoma"/>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Appraisal errors and biases. </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Employee’s feel that their opinions count. </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Reduces grade inflation</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Increases self awareness of what others think of us.</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Identifies high performing employees for merit increases and promotions</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Identifies poor performing employees with developmental needs</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Encourages employees to exceed expectations</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Forces managers to have honest and actionable performance discussions</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Promotes accountability</a:t>
            </a:r>
            <a:endParaRPr b="0" lang="en-US" sz="800" strike="noStrike" u="none">
              <a:solidFill>
                <a:srgbClr val="000000"/>
              </a:solidFill>
              <a:effectLst/>
              <a:uFillTx/>
              <a:latin typeface="Tahoma"/>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Disadvantages:</a:t>
            </a:r>
            <a:endParaRPr b="0" lang="en-US" sz="12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Focus on scores may interfere with personal development</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Managers feel that defined distribution curves limits their authority</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Fosters animosity between employees and management</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Makes company vulnerable to law suits due to forced ranking</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Promotes competition, potentially reducing teamwork</a:t>
            </a:r>
            <a:endParaRPr b="0" lang="en-US" sz="800" strike="noStrike" u="none">
              <a:solidFill>
                <a:srgbClr val="000000"/>
              </a:solidFill>
              <a:effectLst/>
              <a:uFillTx/>
              <a:latin typeface="Tahoma"/>
            </a:endParaRPr>
          </a:p>
          <a:p>
            <a:pPr marL="343080" indent="-343080">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Penalizes employees whose managers fail to take performance seriously</a:t>
            </a:r>
            <a:endParaRPr b="0" lang="en-US" sz="800" strike="noStrike" u="none">
              <a:solidFill>
                <a:srgbClr val="000000"/>
              </a:solidFill>
              <a:effectLst/>
              <a:uFillTx/>
              <a:latin typeface="Tahoma"/>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ahoma"/>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ahoma"/>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p:txBody>
      </p:sp>
      <p:sp>
        <p:nvSpPr>
          <p:cNvPr id="365" name=""/>
          <p:cNvSpPr/>
          <p:nvPr/>
        </p:nvSpPr>
        <p:spPr>
          <a:xfrm>
            <a:off x="5486400" y="1676520"/>
            <a:ext cx="1428840" cy="1466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ahoma"/>
              </a:rPr>
              <a:t>PRC</a:t>
            </a:r>
            <a:endParaRPr b="0" lang="en-US" sz="14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PRC Committee</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Employee</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360 Feedback</a:t>
            </a:r>
            <a:endParaRPr b="0" lang="en-US" sz="1000" strike="noStrike" u="none">
              <a:solidFill>
                <a:srgbClr val="000000"/>
              </a:solidFill>
              <a:effectLst/>
              <a:uFillTx/>
              <a:latin typeface="Times New Roman"/>
            </a:endParaRPr>
          </a:p>
        </p:txBody>
      </p:sp>
      <p:pic>
        <p:nvPicPr>
          <p:cNvPr id="366" name="bd00004_" descr=""/>
          <p:cNvPicPr/>
          <p:nvPr/>
        </p:nvPicPr>
        <p:blipFill>
          <a:blip r:embed="rId1"/>
          <a:stretch/>
        </p:blipFill>
        <p:spPr>
          <a:xfrm>
            <a:off x="7126200" y="2255760"/>
            <a:ext cx="203400" cy="507960"/>
          </a:xfrm>
          <a:prstGeom prst="rect">
            <a:avLst/>
          </a:prstGeom>
          <a:noFill/>
          <a:ln w="0">
            <a:noFill/>
          </a:ln>
        </p:spPr>
      </p:pic>
      <p:pic>
        <p:nvPicPr>
          <p:cNvPr id="367" name="bd00002_" descr=""/>
          <p:cNvPicPr/>
          <p:nvPr/>
        </p:nvPicPr>
        <p:blipFill>
          <a:blip r:embed="rId2"/>
          <a:stretch/>
        </p:blipFill>
        <p:spPr>
          <a:xfrm>
            <a:off x="6781680" y="2819520"/>
            <a:ext cx="212760" cy="514080"/>
          </a:xfrm>
          <a:prstGeom prst="rect">
            <a:avLst/>
          </a:prstGeom>
          <a:noFill/>
          <a:ln w="0">
            <a:noFill/>
          </a:ln>
        </p:spPr>
      </p:pic>
      <p:pic>
        <p:nvPicPr>
          <p:cNvPr id="368" name="bd00004_" descr=""/>
          <p:cNvPicPr/>
          <p:nvPr/>
        </p:nvPicPr>
        <p:blipFill>
          <a:blip r:embed="rId3"/>
          <a:stretch/>
        </p:blipFill>
        <p:spPr>
          <a:xfrm>
            <a:off x="7021440" y="2836800"/>
            <a:ext cx="203400" cy="507960"/>
          </a:xfrm>
          <a:prstGeom prst="rect">
            <a:avLst/>
          </a:prstGeom>
          <a:noFill/>
          <a:ln w="0">
            <a:noFill/>
          </a:ln>
        </p:spPr>
      </p:pic>
      <p:pic>
        <p:nvPicPr>
          <p:cNvPr id="369" name="bd00002_" descr=""/>
          <p:cNvPicPr/>
          <p:nvPr/>
        </p:nvPicPr>
        <p:blipFill>
          <a:blip r:embed="rId4"/>
          <a:stretch/>
        </p:blipFill>
        <p:spPr>
          <a:xfrm>
            <a:off x="7284960" y="2836800"/>
            <a:ext cx="212760" cy="514440"/>
          </a:xfrm>
          <a:prstGeom prst="rect">
            <a:avLst/>
          </a:prstGeom>
          <a:noFill/>
          <a:ln w="0">
            <a:noFill/>
          </a:ln>
        </p:spPr>
      </p:pic>
      <p:pic>
        <p:nvPicPr>
          <p:cNvPr id="370" name="bd00004_" descr=""/>
          <p:cNvPicPr/>
          <p:nvPr/>
        </p:nvPicPr>
        <p:blipFill>
          <a:blip r:embed="rId5"/>
          <a:stretch/>
        </p:blipFill>
        <p:spPr>
          <a:xfrm>
            <a:off x="7550280" y="2836800"/>
            <a:ext cx="203040" cy="507960"/>
          </a:xfrm>
          <a:prstGeom prst="rect">
            <a:avLst/>
          </a:prstGeom>
          <a:noFill/>
          <a:ln w="0">
            <a:noFill/>
          </a:ln>
        </p:spPr>
      </p:pic>
      <p:sp>
        <p:nvSpPr>
          <p:cNvPr id="371" name=""/>
          <p:cNvSpPr/>
          <p:nvPr/>
        </p:nvSpPr>
        <p:spPr>
          <a:xfrm flipV="1" rot="15949200">
            <a:off x="7647480" y="2638800"/>
            <a:ext cx="334800" cy="238320"/>
          </a:xfrm>
          <a:custGeom>
            <a:avLst/>
            <a:gdLst>
              <a:gd name="textAreaLeft" fmla="*/ 57600 w 334800"/>
              <a:gd name="textAreaRight" fmla="*/ 229680 w 334800"/>
              <a:gd name="textAreaTop" fmla="*/ 31680 h 238320"/>
              <a:gd name="textAreaBottom" fmla="*/ 206640 h 2383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455" hR="21600" stAng="10800000" swAng="5400000"/>
                <a:lnTo>
                  <a:pt x="11093" y="0"/>
                </a:lnTo>
                <a:arcTo wR="7455" hR="21600" stAng="-5400000" swAng="2144233"/>
                <a:lnTo>
                  <a:pt x="20867" y="12259"/>
                </a:lnTo>
                <a:lnTo>
                  <a:pt x="16728" y="21600"/>
                </a:lnTo>
                <a:lnTo>
                  <a:pt x="11123" y="12259"/>
                </a:lnTo>
                <a:lnTo>
                  <a:pt x="14176" y="12259"/>
                </a:lnTo>
                <a:arcTo wR="7455" hR="21600" stAng="-3255767" swAng="-1846454"/>
                <a:lnTo>
                  <a:pt x="9274" y="653"/>
                </a:lnTo>
                <a:arcTo wR="7455" hR="21600" stAng="-5697780" swAng="-5102220"/>
                <a:close/>
              </a:path>
              <a:path fill="darkenLess" w="21600" h="21600">
                <a:moveTo>
                  <a:pt x="0" y="21600"/>
                </a:moveTo>
                <a:arcTo wR="7455" hR="21600" stAng="10800000" swAng="5400000"/>
                <a:lnTo>
                  <a:pt x="7455" y="0"/>
                </a:lnTo>
                <a:arcTo wR="7455" hR="21600" stAng="-5400000" swAng="297780"/>
                <a:lnTo>
                  <a:pt x="9274" y="653"/>
                </a:lnTo>
                <a:arcTo wR="7455" hR="21600" stAng="-5697780" swAng="-5102220"/>
                <a:close/>
              </a:path>
            </a:pathLst>
          </a:custGeom>
          <a:solidFill>
            <a:srgbClr val="3333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72" name=""/>
          <p:cNvGrpSpPr/>
          <p:nvPr/>
        </p:nvGrpSpPr>
        <p:grpSpPr>
          <a:xfrm>
            <a:off x="6756480" y="1676520"/>
            <a:ext cx="996840" cy="514080"/>
            <a:chOff x="6756480" y="1676520"/>
            <a:chExt cx="996840" cy="514080"/>
          </a:xfrm>
        </p:grpSpPr>
        <p:pic>
          <p:nvPicPr>
            <p:cNvPr id="373" name="bd00002_" descr=""/>
            <p:cNvPicPr/>
            <p:nvPr/>
          </p:nvPicPr>
          <p:blipFill>
            <a:blip r:embed="rId6"/>
            <a:stretch/>
          </p:blipFill>
          <p:spPr>
            <a:xfrm>
              <a:off x="6756480" y="1676520"/>
              <a:ext cx="212400" cy="514080"/>
            </a:xfrm>
            <a:prstGeom prst="rect">
              <a:avLst/>
            </a:prstGeom>
            <a:noFill/>
            <a:ln w="0">
              <a:noFill/>
            </a:ln>
          </p:spPr>
        </p:pic>
        <p:pic>
          <p:nvPicPr>
            <p:cNvPr id="374" name="bd00004_" descr=""/>
            <p:cNvPicPr/>
            <p:nvPr/>
          </p:nvPicPr>
          <p:blipFill>
            <a:blip r:embed="rId7"/>
            <a:stretch/>
          </p:blipFill>
          <p:spPr>
            <a:xfrm>
              <a:off x="7020720" y="1676520"/>
              <a:ext cx="203760" cy="507240"/>
            </a:xfrm>
            <a:prstGeom prst="rect">
              <a:avLst/>
            </a:prstGeom>
            <a:noFill/>
            <a:ln w="0">
              <a:noFill/>
            </a:ln>
          </p:spPr>
        </p:pic>
        <p:pic>
          <p:nvPicPr>
            <p:cNvPr id="375" name="bd00002_" descr=""/>
            <p:cNvPicPr/>
            <p:nvPr/>
          </p:nvPicPr>
          <p:blipFill>
            <a:blip r:embed="rId8"/>
            <a:stretch/>
          </p:blipFill>
          <p:spPr>
            <a:xfrm>
              <a:off x="7284960" y="1676520"/>
              <a:ext cx="212400" cy="514080"/>
            </a:xfrm>
            <a:prstGeom prst="rect">
              <a:avLst/>
            </a:prstGeom>
            <a:noFill/>
            <a:ln w="0">
              <a:noFill/>
            </a:ln>
          </p:spPr>
        </p:pic>
        <p:pic>
          <p:nvPicPr>
            <p:cNvPr id="376" name="bd00004_" descr=""/>
            <p:cNvPicPr/>
            <p:nvPr/>
          </p:nvPicPr>
          <p:blipFill>
            <a:blip r:embed="rId9"/>
            <a:stretch/>
          </p:blipFill>
          <p:spPr>
            <a:xfrm>
              <a:off x="7549560" y="1676520"/>
              <a:ext cx="203760" cy="507240"/>
            </a:xfrm>
            <a:prstGeom prst="rect">
              <a:avLst/>
            </a:prstGeom>
            <a:noFill/>
            <a:ln w="0">
              <a:noFill/>
            </a:ln>
          </p:spPr>
        </p:pic>
      </p:grpSp>
      <p:sp>
        <p:nvSpPr>
          <p:cNvPr id="377" name=""/>
          <p:cNvSpPr/>
          <p:nvPr/>
        </p:nvSpPr>
        <p:spPr>
          <a:xfrm rot="5814000">
            <a:off x="7633800" y="2271600"/>
            <a:ext cx="335160" cy="211320"/>
          </a:xfrm>
          <a:custGeom>
            <a:avLst/>
            <a:gdLst>
              <a:gd name="textAreaLeft" fmla="*/ 61200 w 335160"/>
              <a:gd name="textAreaRight" fmla="*/ 239400 w 335160"/>
              <a:gd name="textAreaTop" fmla="*/ 28080 h 211320"/>
              <a:gd name="textAreaBottom" fmla="*/ 183240 h 2113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919" hR="21600" stAng="10800000" swAng="5400000"/>
                <a:lnTo>
                  <a:pt x="11466" y="0"/>
                </a:lnTo>
                <a:arcTo wR="7919" hR="21600" stAng="-5400000" swAng="2243542"/>
                <a:lnTo>
                  <a:pt x="20821" y="12259"/>
                </a:lnTo>
                <a:lnTo>
                  <a:pt x="17611" y="21600"/>
                </a:lnTo>
                <a:lnTo>
                  <a:pt x="12842" y="12259"/>
                </a:lnTo>
                <a:lnTo>
                  <a:pt x="15058" y="12259"/>
                </a:lnTo>
                <a:arcTo wR="7919" hR="21600" stAng="-3156458" swAng="-1954606"/>
                <a:lnTo>
                  <a:pt x="9692" y="549"/>
                </a:lnTo>
                <a:arcTo wR="7919" hR="21600" stAng="-5688936" swAng="-5111064"/>
                <a:close/>
              </a:path>
              <a:path fill="darkenLess" w="21600" h="21600">
                <a:moveTo>
                  <a:pt x="0" y="21600"/>
                </a:moveTo>
                <a:arcTo wR="7919" hR="21600" stAng="10800000" swAng="5400000"/>
                <a:lnTo>
                  <a:pt x="7919" y="0"/>
                </a:lnTo>
                <a:arcTo wR="7919" hR="21600" stAng="-5400000" swAng="288936"/>
                <a:lnTo>
                  <a:pt x="9692" y="549"/>
                </a:lnTo>
                <a:arcTo wR="7919" hR="21600" stAng="-5688936" swAng="-5111064"/>
                <a:close/>
              </a:path>
            </a:pathLst>
          </a:custGeom>
          <a:solidFill>
            <a:srgbClr val="3333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1066680" y="1676520"/>
            <a:ext cx="1828800" cy="1466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ahoma"/>
              </a:rPr>
              <a:t>Vertical</a:t>
            </a:r>
            <a:endParaRPr b="0" lang="en-US" sz="14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Supervisor</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Employee</a:t>
            </a:r>
            <a:endParaRPr b="0" lang="en-US" sz="1000" strike="noStrike" u="none">
              <a:solidFill>
                <a:srgbClr val="000000"/>
              </a:solidFill>
              <a:effectLst/>
              <a:uFillTx/>
              <a:latin typeface="Times New Roman"/>
            </a:endParaRPr>
          </a:p>
        </p:txBody>
      </p:sp>
      <p:sp>
        <p:nvSpPr>
          <p:cNvPr id="379" name=""/>
          <p:cNvSpPr/>
          <p:nvPr/>
        </p:nvSpPr>
        <p:spPr>
          <a:xfrm>
            <a:off x="380880" y="3429000"/>
            <a:ext cx="4496040" cy="34290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Advantages:</a:t>
            </a:r>
            <a:endParaRPr b="0" lang="en-US" sz="12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Promotes accountability of the supervisor</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Disadvantages:</a:t>
            </a:r>
            <a:endParaRPr b="0" lang="en-US" sz="12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Employees become too focused on supervisor, versus team objectives</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Empowers supervisors with unilaterial decision making</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Employee evaluations may be significantly skewed by one reviewer</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Promotion criteria may not be based on merit but by supervisor comradery</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Because it does not account for peer evaluation, teamwork, leadership and other</a:t>
            </a:r>
            <a:endParaRPr b="0" lang="en-US" sz="800" strike="noStrike" u="none">
              <a:solidFill>
                <a:srgbClr val="000000"/>
              </a:solidFill>
              <a:effectLst/>
              <a:uFillTx/>
              <a:latin typeface="Times New Roman"/>
            </a:endParaRPr>
          </a:p>
          <a:p>
            <a:pPr marL="343080" indent="-34308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critical skills may be not fully evaluated and promoted</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Fosters animosity between employees and management</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Penalizes employees whose managers fail to take performance seriously</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May limit an employee’s career if the supervisor is concerned about job security</a:t>
            </a:r>
            <a:endParaRPr b="0" lang="en-US" sz="800" strike="noStrike" u="none">
              <a:solidFill>
                <a:srgbClr val="000000"/>
              </a:solidFill>
              <a:effectLst/>
              <a:uFillTx/>
              <a:latin typeface="Times New Roman"/>
            </a:endParaRPr>
          </a:p>
          <a:p>
            <a:pPr marL="343080" indent="-343080">
              <a:lnSpc>
                <a:spcPct val="100000"/>
              </a:lnSpc>
              <a:spcBef>
                <a:spcPts val="2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marL="343080" indent="-343080">
              <a:lnSpc>
                <a:spcPct val="10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80" name=""/>
          <p:cNvSpPr/>
          <p:nvPr/>
        </p:nvSpPr>
        <p:spPr>
          <a:xfrm>
            <a:off x="1981080" y="24382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flipV="1" rot="4657200">
            <a:off x="6504480" y="2256840"/>
            <a:ext cx="335160" cy="237960"/>
          </a:xfrm>
          <a:custGeom>
            <a:avLst/>
            <a:gdLst>
              <a:gd name="textAreaLeft" fmla="*/ 57600 w 335160"/>
              <a:gd name="textAreaRight" fmla="*/ 230040 w 335160"/>
              <a:gd name="textAreaTop" fmla="*/ 31680 h 237960"/>
              <a:gd name="textAreaBottom" fmla="*/ 206280 h 2379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455" hR="21600" stAng="10800000" swAng="5400000"/>
                <a:lnTo>
                  <a:pt x="11093" y="0"/>
                </a:lnTo>
                <a:arcTo wR="7455" hR="21600" stAng="-5400000" swAng="2144233"/>
                <a:lnTo>
                  <a:pt x="20867" y="12259"/>
                </a:lnTo>
                <a:lnTo>
                  <a:pt x="16728" y="21600"/>
                </a:lnTo>
                <a:lnTo>
                  <a:pt x="11123" y="12259"/>
                </a:lnTo>
                <a:lnTo>
                  <a:pt x="14176" y="12259"/>
                </a:lnTo>
                <a:arcTo wR="7455" hR="21600" stAng="-3255767" swAng="-1846454"/>
                <a:lnTo>
                  <a:pt x="9274" y="653"/>
                </a:lnTo>
                <a:arcTo wR="7455" hR="21600" stAng="-5697780" swAng="-5102220"/>
                <a:close/>
              </a:path>
              <a:path fill="darkenLess" w="21600" h="21600">
                <a:moveTo>
                  <a:pt x="0" y="21600"/>
                </a:moveTo>
                <a:arcTo wR="7455" hR="21600" stAng="10800000" swAng="5400000"/>
                <a:lnTo>
                  <a:pt x="7455" y="0"/>
                </a:lnTo>
                <a:arcTo wR="7455" hR="21600" stAng="-5400000" swAng="297780"/>
                <a:lnTo>
                  <a:pt x="9274" y="653"/>
                </a:lnTo>
                <a:arcTo wR="7455" hR="21600" stAng="-5697780" swAng="-5102220"/>
                <a:close/>
              </a:path>
            </a:pathLst>
          </a:custGeom>
          <a:solidFill>
            <a:srgbClr val="3333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rot="15617400">
            <a:off x="6491160" y="2652480"/>
            <a:ext cx="334800" cy="211320"/>
          </a:xfrm>
          <a:custGeom>
            <a:avLst/>
            <a:gdLst>
              <a:gd name="textAreaLeft" fmla="*/ 61200 w 334800"/>
              <a:gd name="textAreaRight" fmla="*/ 239040 w 334800"/>
              <a:gd name="textAreaTop" fmla="*/ 28080 h 211320"/>
              <a:gd name="textAreaBottom" fmla="*/ 183240 h 21132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919" hR="21600" stAng="10800000" swAng="5400000"/>
                <a:lnTo>
                  <a:pt x="11466" y="0"/>
                </a:lnTo>
                <a:arcTo wR="7919" hR="21600" stAng="-5400000" swAng="2243542"/>
                <a:lnTo>
                  <a:pt x="20821" y="12259"/>
                </a:lnTo>
                <a:lnTo>
                  <a:pt x="17611" y="21600"/>
                </a:lnTo>
                <a:lnTo>
                  <a:pt x="12842" y="12259"/>
                </a:lnTo>
                <a:lnTo>
                  <a:pt x="15058" y="12259"/>
                </a:lnTo>
                <a:arcTo wR="7919" hR="21600" stAng="-3156458" swAng="-1954606"/>
                <a:lnTo>
                  <a:pt x="9692" y="549"/>
                </a:lnTo>
                <a:arcTo wR="7919" hR="21600" stAng="-5688936" swAng="-5111064"/>
                <a:close/>
              </a:path>
              <a:path fill="darkenLess" w="21600" h="21600">
                <a:moveTo>
                  <a:pt x="0" y="21600"/>
                </a:moveTo>
                <a:arcTo wR="7919" hR="21600" stAng="10800000" swAng="5400000"/>
                <a:lnTo>
                  <a:pt x="7919" y="0"/>
                </a:lnTo>
                <a:arcTo wR="7919" hR="21600" stAng="-5400000" swAng="288936"/>
                <a:lnTo>
                  <a:pt x="9692" y="549"/>
                </a:lnTo>
                <a:arcTo wR="7919" hR="21600" stAng="-5688936" swAng="-5111064"/>
                <a:close/>
              </a:path>
            </a:pathLst>
          </a:custGeom>
          <a:solidFill>
            <a:srgbClr val="3333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383" name="bd00002_" descr=""/>
          <p:cNvPicPr/>
          <p:nvPr/>
        </p:nvPicPr>
        <p:blipFill>
          <a:blip r:embed="rId10"/>
          <a:stretch/>
        </p:blipFill>
        <p:spPr>
          <a:xfrm>
            <a:off x="2362320" y="2057400"/>
            <a:ext cx="212760" cy="514440"/>
          </a:xfrm>
          <a:prstGeom prst="rect">
            <a:avLst/>
          </a:prstGeom>
          <a:noFill/>
          <a:ln w="0">
            <a:noFill/>
          </a:ln>
        </p:spPr>
      </p:pic>
      <p:pic>
        <p:nvPicPr>
          <p:cNvPr id="384" name="bd00002_" descr=""/>
          <p:cNvPicPr/>
          <p:nvPr/>
        </p:nvPicPr>
        <p:blipFill>
          <a:blip r:embed="rId11"/>
          <a:stretch/>
        </p:blipFill>
        <p:spPr>
          <a:xfrm>
            <a:off x="2362320" y="2743200"/>
            <a:ext cx="212760" cy="514440"/>
          </a:xfrm>
          <a:prstGeom prst="rect">
            <a:avLst/>
          </a:prstGeom>
          <a:noFill/>
          <a:ln w="0">
            <a:noFill/>
          </a:ln>
        </p:spPr>
      </p:pic>
      <p:sp>
        <p:nvSpPr>
          <p:cNvPr id="4" name="PlaceHolder 3"/>
          <p:cNvSpPr>
            <a:spLocks noGrp="1"/>
          </p:cNvSpPr>
          <p:nvPr>
            <p:ph type="sldNum" idx="2"/>
          </p:nvPr>
        </p:nvSpPr>
        <p:spPr/>
        <p:txBody>
          <a:bodyPr/>
          <a:p>
            <a:fld id="{3FB3DD9A-3036-4287-A6A3-CFEAEDC8A81F}"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5" name="PlaceHolder 1"/>
          <p:cNvSpPr>
            <a:spLocks noGrp="1"/>
          </p:cNvSpPr>
          <p:nvPr>
            <p:ph type="title"/>
          </p:nvPr>
        </p:nvSpPr>
        <p:spPr>
          <a:xfrm>
            <a:off x="1218960" y="533160"/>
            <a:ext cx="7792920" cy="6094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Risk Mitigation</a:t>
            </a:r>
            <a:endParaRPr b="0" lang="en-US" sz="2800" strike="noStrike" u="none">
              <a:solidFill>
                <a:srgbClr val="333399"/>
              </a:solidFill>
              <a:effectLst/>
              <a:uFillTx/>
              <a:latin typeface="Tahoma"/>
            </a:endParaRPr>
          </a:p>
        </p:txBody>
      </p:sp>
      <p:sp>
        <p:nvSpPr>
          <p:cNvPr id="386" name=""/>
          <p:cNvSpPr/>
          <p:nvPr/>
        </p:nvSpPr>
        <p:spPr>
          <a:xfrm>
            <a:off x="4514400" y="6480"/>
            <a:ext cx="1677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Tahoma"/>
              </a:rPr>
              <a:t>Norm has revised</a:t>
            </a:r>
            <a:endParaRPr b="0" lang="en-US" sz="1400" strike="noStrike" u="none">
              <a:solidFill>
                <a:srgbClr val="000000"/>
              </a:solidFill>
              <a:effectLst/>
              <a:uFillTx/>
              <a:latin typeface="Times New Roman"/>
            </a:endParaRPr>
          </a:p>
        </p:txBody>
      </p:sp>
      <p:sp>
        <p:nvSpPr>
          <p:cNvPr id="387" name=""/>
          <p:cNvSpPr/>
          <p:nvPr/>
        </p:nvSpPr>
        <p:spPr>
          <a:xfrm>
            <a:off x="914400" y="1676520"/>
            <a:ext cx="7238880" cy="374652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Risk Mitigation Factors:</a:t>
            </a:r>
            <a:endParaRPr b="0" lang="en-US" sz="1400" strike="noStrike" u="none">
              <a:solidFill>
                <a:srgbClr val="000000"/>
              </a:solidFill>
              <a:effectLst/>
              <a:uFillTx/>
              <a:latin typeface="Times New Roman"/>
            </a:endParaRPr>
          </a:p>
          <a:p>
            <a:pPr lvl="1" marL="45720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lvl="1" marL="457200">
              <a:lnSpc>
                <a:spcPct val="100000"/>
              </a:lnSpc>
              <a:spcBef>
                <a:spcPts val="75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Elimination of Subjective Criteria</a:t>
            </a:r>
            <a:endParaRPr b="0" lang="en-US" sz="1200" strike="noStrike" u="none">
              <a:solidFill>
                <a:srgbClr val="000000"/>
              </a:solidFill>
              <a:effectLst/>
              <a:uFillTx/>
              <a:latin typeface="Times New Roman"/>
            </a:endParaRPr>
          </a:p>
          <a:p>
            <a:pPr lvl="1" marL="45720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Microsoft, Ford and Conoco have been subject to lawsuits based on discrimination.  A claim used to support these allegations is that forced rankings are based on a lack of subjective criteria. </a:t>
            </a:r>
            <a:r>
              <a:rPr b="1" lang="en-US" sz="1200" strike="noStrike" u="none">
                <a:solidFill>
                  <a:srgbClr val="000000"/>
                </a:solidFill>
                <a:effectLst/>
                <a:uFillTx/>
                <a:latin typeface="Tahoma"/>
              </a:rPr>
              <a:t>	</a:t>
            </a:r>
            <a:endParaRPr b="0" lang="en-US" sz="1200" strike="noStrike" u="none">
              <a:solidFill>
                <a:srgbClr val="000000"/>
              </a:solidFill>
              <a:effectLst/>
              <a:uFillTx/>
              <a:latin typeface="Times New Roman"/>
            </a:endParaRPr>
          </a:p>
          <a:p>
            <a:pPr lvl="1" marL="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ahoma"/>
              </a:rPr>
              <a:t>	</a:t>
            </a:r>
            <a:r>
              <a:rPr b="1" i="1" lang="en-US" sz="1000" strike="noStrike" u="none">
                <a:solidFill>
                  <a:srgbClr val="000000"/>
                </a:solidFill>
                <a:effectLst/>
                <a:uFillTx/>
                <a:latin typeface="Tahoma"/>
              </a:rPr>
              <a:t>Industry benchmarks</a:t>
            </a:r>
            <a:endParaRPr b="0" lang="en-US" sz="1000" strike="noStrike" u="none">
              <a:solidFill>
                <a:srgbClr val="000000"/>
              </a:solidFill>
              <a:effectLst/>
              <a:uFillTx/>
              <a:latin typeface="Times New Roman"/>
            </a:endParaRPr>
          </a:p>
          <a:p>
            <a:pPr lvl="1" marL="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...Microsoft  - “Lifeboat” Ranking System</a:t>
            </a:r>
            <a:endParaRPr b="0" lang="en-US" sz="1000" strike="noStrike" u="none">
              <a:solidFill>
                <a:srgbClr val="000000"/>
              </a:solidFill>
              <a:effectLst/>
              <a:uFillTx/>
              <a:latin typeface="Times New Roman"/>
            </a:endParaRPr>
          </a:p>
          <a:p>
            <a:pPr lvl="1" marL="457200">
              <a:lnSpc>
                <a:spcPct val="100000"/>
              </a:lnSpc>
              <a:spcBef>
                <a:spcPts val="75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Identification and Assessment of Competencies</a:t>
            </a:r>
            <a:endParaRPr b="0" lang="en-US" sz="1200" strike="noStrike" u="none">
              <a:solidFill>
                <a:srgbClr val="000000"/>
              </a:solidFill>
              <a:effectLst/>
              <a:uFillTx/>
              <a:latin typeface="Times New Roman"/>
            </a:endParaRPr>
          </a:p>
          <a:p>
            <a:pPr lvl="1" marL="45720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Tahoma"/>
              </a:rPr>
              <a:t>	</a:t>
            </a:r>
            <a:r>
              <a:rPr b="1" i="1" lang="en-US" sz="1000" strike="noStrike" u="none">
                <a:solidFill>
                  <a:srgbClr val="000000"/>
                </a:solidFill>
                <a:effectLst/>
                <a:uFillTx/>
                <a:latin typeface="Tahoma"/>
              </a:rPr>
              <a:t>Industry Benchmarks:</a:t>
            </a:r>
            <a:endParaRPr b="0" lang="en-US" sz="1000" strike="noStrike" u="none">
              <a:solidFill>
                <a:srgbClr val="000000"/>
              </a:solidFill>
              <a:effectLst/>
              <a:uFillTx/>
              <a:latin typeface="Times New Roman"/>
            </a:endParaRPr>
          </a:p>
          <a:p>
            <a:pPr lvl="2" marL="914400">
              <a:lnSpc>
                <a:spcPct val="100000"/>
              </a:lnSpc>
              <a:spcBef>
                <a:spcPts val="62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…Sprint - Commitment to corporate-wide competencies guides the company's performance management. "People at Sprint talk in competency language. The definitions for each competency are clear across the company, and people know exactly what it takes to get a 1 [Sprint's highest rating]. People may not like being rated in the middle, but they know what it means.</a:t>
            </a:r>
            <a:endParaRPr b="0" lang="en-US" sz="1000" strike="noStrike" u="none">
              <a:solidFill>
                <a:srgbClr val="000000"/>
              </a:solidFill>
              <a:effectLst/>
              <a:uFillTx/>
              <a:latin typeface="Times New Roman"/>
            </a:endParaRPr>
          </a:p>
          <a:p>
            <a:pPr lvl="2" marL="914400">
              <a:lnSpc>
                <a:spcPct val="100000"/>
              </a:lnSpc>
              <a:spcBef>
                <a:spcPts val="62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…Microsoft - Employees are largely responsible for developing criteria by which they are evaluated.</a:t>
            </a:r>
            <a:endParaRPr b="0" lang="en-US" sz="1000" strike="noStrike" u="none">
              <a:solidFill>
                <a:srgbClr val="000000"/>
              </a:solidFill>
              <a:effectLst/>
              <a:uFillTx/>
              <a:latin typeface="Times New Roman"/>
            </a:endParaRPr>
          </a:p>
          <a:p>
            <a:pPr lvl="1" marL="457200">
              <a:lnSpc>
                <a:spcPct val="100000"/>
              </a:lnSpc>
              <a:spcBef>
                <a:spcPts val="75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Representation of Diversity on PRC committees</a:t>
            </a:r>
            <a:endParaRPr b="0" lang="en-US" sz="1200" strike="noStrike" u="none">
              <a:solidFill>
                <a:srgbClr val="000000"/>
              </a:solidFill>
              <a:effectLst/>
              <a:uFillTx/>
              <a:latin typeface="Times New Roman"/>
            </a:endParaRPr>
          </a:p>
          <a:p>
            <a:pPr lvl="2" marL="914400">
              <a:lnSpc>
                <a:spcPct val="100000"/>
              </a:lnSpc>
              <a:spcBef>
                <a:spcPts val="624"/>
              </a:spcBef>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…Enron has began the process of including xxxx on PRC Comittees.   </a:t>
            </a:r>
            <a:endParaRPr b="0" lang="en-US" sz="1000" strike="noStrike" u="none">
              <a:solidFill>
                <a:srgbClr val="000000"/>
              </a:solidFill>
              <a:effectLst/>
              <a:uFillTx/>
              <a:latin typeface="Times New Roman"/>
            </a:endParaRPr>
          </a:p>
          <a:p>
            <a:pPr lvl="2" marL="914400">
              <a:lnSpc>
                <a:spcPct val="100000"/>
              </a:lnSpc>
              <a:spcBef>
                <a:spcPts val="624"/>
              </a:spcBef>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C7EDBC5-AE81-4AFB-AAE9-D5EC88719ED7}"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8"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Supplemental Data</a:t>
            </a:r>
            <a:endParaRPr b="0" lang="en-US" sz="2800" strike="noStrike" u="none">
              <a:solidFill>
                <a:srgbClr val="333399"/>
              </a:solidFill>
              <a:effectLst/>
              <a:uFillTx/>
              <a:latin typeface="Tahoma"/>
            </a:endParaRPr>
          </a:p>
        </p:txBody>
      </p:sp>
      <p:sp>
        <p:nvSpPr>
          <p:cNvPr id="389"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4" name="PlaceHolder 3"/>
          <p:cNvSpPr>
            <a:spLocks noGrp="1"/>
          </p:cNvSpPr>
          <p:nvPr>
            <p:ph type="sldNum" idx="2"/>
          </p:nvPr>
        </p:nvSpPr>
        <p:spPr/>
        <p:txBody>
          <a:bodyPr/>
          <a:p>
            <a:fld id="{F65DC1AD-F309-45A1-A1D9-8E403B4416EC}"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p:nvPr/>
        </p:nvSpPr>
        <p:spPr>
          <a:xfrm>
            <a:off x="1066680" y="1523880"/>
            <a:ext cx="7543800" cy="5178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Executive Summary </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Adoption of PRC within Enron</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Effects of Enron’s PRC</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Upward Executive Mobility</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Churn / Career Movement</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Separations</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Contribution Loss</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Incentive Pay and Earnings Correlation</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Income Contribution from PRC units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External Benchmarking</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Why Companies Use Forced Rankings</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How Enron’s Process Compares</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Advantages of a 360 degree / Ranking process vs. a Vertical Process</a:t>
            </a:r>
            <a:endParaRPr b="0" lang="en-US" sz="1400" strike="noStrike" u="none">
              <a:solidFill>
                <a:srgbClr val="000000"/>
              </a:solidFill>
              <a:effectLst/>
              <a:uFillTx/>
              <a:latin typeface="Times New Roman"/>
            </a:endParaRPr>
          </a:p>
          <a:p>
            <a:pPr lvl="1" marL="457200">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Risk Mitigation</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Supplemental Data</a:t>
            </a:r>
            <a:endParaRPr b="0" lang="en-US" sz="1400" strike="noStrike" u="none">
              <a:solidFill>
                <a:srgbClr val="000000"/>
              </a:solidFill>
              <a:effectLst/>
              <a:uFillTx/>
              <a:latin typeface="Times New Roman"/>
            </a:endParaRPr>
          </a:p>
          <a:p>
            <a:pPr>
              <a:lnSpc>
                <a:spcPct val="100000"/>
              </a:lnSpc>
              <a:spcBef>
                <a:spcPts val="876"/>
              </a:spcBef>
              <a:tabLst>
                <a:tab algn="l" pos="0"/>
                <a:tab algn="l" pos="566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9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Table of Contents</a:t>
            </a:r>
            <a:endParaRPr b="0" lang="en-US" sz="2800" strike="noStrike" u="none">
              <a:solidFill>
                <a:srgbClr val="333399"/>
              </a:solidFill>
              <a:effectLst/>
              <a:uFillTx/>
              <a:latin typeface="Tahoma"/>
            </a:endParaRPr>
          </a:p>
        </p:txBody>
      </p:sp>
      <p:sp>
        <p:nvSpPr>
          <p:cNvPr id="3" name="PlaceHolder 2"/>
          <p:cNvSpPr>
            <a:spLocks noGrp="1"/>
          </p:cNvSpPr>
          <p:nvPr>
            <p:ph type="sldNum" idx="2"/>
          </p:nvPr>
        </p:nvSpPr>
        <p:spPr/>
        <p:txBody>
          <a:bodyPr/>
          <a:p>
            <a:fld id="{E0A4D034-C5DF-47AD-8925-15A66A702284}"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External Benchmarking</a:t>
            </a:r>
            <a:endParaRPr b="0" lang="en-US" sz="2800" strike="noStrike" u="none">
              <a:solidFill>
                <a:srgbClr val="333399"/>
              </a:solidFill>
              <a:effectLst/>
              <a:uFillTx/>
              <a:latin typeface="Tahoma"/>
            </a:endParaRPr>
          </a:p>
        </p:txBody>
      </p:sp>
      <p:pic>
        <p:nvPicPr>
          <p:cNvPr id="391" name="" descr=""/>
          <p:cNvPicPr/>
          <p:nvPr/>
        </p:nvPicPr>
        <p:blipFill>
          <a:blip r:embed="rId1"/>
          <a:stretch/>
        </p:blipFill>
        <p:spPr>
          <a:xfrm>
            <a:off x="1143000" y="1523880"/>
            <a:ext cx="7238880" cy="4953240"/>
          </a:xfrm>
          <a:prstGeom prst="rect">
            <a:avLst/>
          </a:prstGeom>
          <a:noFill/>
          <a:ln w="9360">
            <a:solidFill>
              <a:srgbClr val="000000"/>
            </a:solidFill>
            <a:miter/>
          </a:ln>
        </p:spPr>
      </p:pic>
      <p:sp>
        <p:nvSpPr>
          <p:cNvPr id="3" name="PlaceHolder 2"/>
          <p:cNvSpPr>
            <a:spLocks noGrp="1"/>
          </p:cNvSpPr>
          <p:nvPr>
            <p:ph type="sldNum" idx="2"/>
          </p:nvPr>
        </p:nvSpPr>
        <p:spPr/>
        <p:txBody>
          <a:bodyPr/>
          <a:p>
            <a:fld id="{75ADFA89-D17B-43CA-A0E2-F5DF336CA013}"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PlaceHolder 1"/>
          <p:cNvSpPr>
            <a:spLocks noGrp="1"/>
          </p:cNvSpPr>
          <p:nvPr>
            <p:ph type="title"/>
          </p:nvPr>
        </p:nvSpPr>
        <p:spPr>
          <a:xfrm>
            <a:off x="1371240" y="456840"/>
            <a:ext cx="6248520" cy="6858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Why Companies Use Forced Rankings</a:t>
            </a:r>
            <a:endParaRPr b="0" lang="en-US" sz="2800" strike="noStrike" u="none">
              <a:solidFill>
                <a:srgbClr val="333399"/>
              </a:solidFill>
              <a:effectLst/>
              <a:uFillTx/>
              <a:latin typeface="Tahoma"/>
            </a:endParaRPr>
          </a:p>
        </p:txBody>
      </p:sp>
      <p:sp>
        <p:nvSpPr>
          <p:cNvPr id="393" name=""/>
          <p:cNvSpPr/>
          <p:nvPr/>
        </p:nvSpPr>
        <p:spPr>
          <a:xfrm>
            <a:off x="1828800" y="3886200"/>
            <a:ext cx="670572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Voluntary Employee Buyouts</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Ford has been offering a generous buyout program to salaried workers whom it considers underachievers </a:t>
            </a:r>
            <a:endParaRPr b="0" lang="en-US" sz="1000" strike="noStrike" u="none">
              <a:solidFill>
                <a:srgbClr val="000000"/>
              </a:solidFill>
              <a:effectLst/>
              <a:uFillTx/>
              <a:latin typeface="Times New Roman"/>
            </a:endParaRPr>
          </a:p>
        </p:txBody>
      </p:sp>
      <p:graphicFrame>
        <p:nvGraphicFramePr>
          <p:cNvPr id="394" name=""/>
          <p:cNvGraphicFramePr/>
          <p:nvPr/>
        </p:nvGraphicFramePr>
        <p:xfrm>
          <a:off x="914400" y="4419720"/>
          <a:ext cx="795240" cy="412560"/>
        </p:xfrm>
        <a:graphic>
          <a:graphicData uri="http://schemas.openxmlformats.org/presentationml/2006/ole">
            <p:oleObj r:id="rId1" spid="">
              <p:embed/>
              <p:pic>
                <p:nvPicPr>
                  <p:cNvPr id="395" name="" descr=""/>
                  <p:cNvPicPr/>
                  <p:nvPr/>
                </p:nvPicPr>
                <p:blipFill>
                  <a:blip r:embed="rId2"/>
                  <a:stretch/>
                </p:blipFill>
                <p:spPr>
                  <a:xfrm>
                    <a:off x="914400" y="4419720"/>
                    <a:ext cx="795240" cy="412560"/>
                  </a:xfrm>
                  <a:prstGeom prst="rect">
                    <a:avLst/>
                  </a:prstGeom>
                  <a:noFill/>
                  <a:ln w="0">
                    <a:noFill/>
                  </a:ln>
                </p:spPr>
              </p:pic>
            </p:oleObj>
          </a:graphicData>
        </a:graphic>
      </p:graphicFrame>
      <p:sp>
        <p:nvSpPr>
          <p:cNvPr id="396" name=""/>
          <p:cNvSpPr/>
          <p:nvPr/>
        </p:nvSpPr>
        <p:spPr>
          <a:xfrm>
            <a:off x="1828800" y="2590920"/>
            <a:ext cx="396252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Change Corporate Culture </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F</a:t>
            </a:r>
            <a:r>
              <a:rPr b="0" lang="en-US" sz="1000" strike="noStrike" u="none">
                <a:solidFill>
                  <a:srgbClr val="000000"/>
                </a:solidFill>
                <a:effectLst/>
                <a:uFillTx/>
                <a:latin typeface="Tahoma"/>
              </a:rPr>
              <a:t>rom Entitlement-based  to Performance-based</a:t>
            </a:r>
            <a:r>
              <a:rPr b="1"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p:txBody>
      </p:sp>
      <p:sp>
        <p:nvSpPr>
          <p:cNvPr id="397" name=""/>
          <p:cNvSpPr/>
          <p:nvPr/>
        </p:nvSpPr>
        <p:spPr>
          <a:xfrm>
            <a:off x="1828800" y="3276720"/>
            <a:ext cx="708660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“TopGrading” </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Cisco has had a goal of cutting 5% each year even when it was growing so fast it could not fill positions</a:t>
            </a:r>
            <a:endParaRPr b="0" lang="en-US" sz="1000" strike="noStrike" u="none">
              <a:solidFill>
                <a:srgbClr val="000000"/>
              </a:solidFill>
              <a:effectLst/>
              <a:uFillTx/>
              <a:latin typeface="Times New Roman"/>
            </a:endParaRPr>
          </a:p>
        </p:txBody>
      </p:sp>
      <p:graphicFrame>
        <p:nvGraphicFramePr>
          <p:cNvPr id="398" name=""/>
          <p:cNvGraphicFramePr/>
          <p:nvPr/>
        </p:nvGraphicFramePr>
        <p:xfrm>
          <a:off x="914400" y="3200400"/>
          <a:ext cx="838080" cy="476280"/>
        </p:xfrm>
        <a:graphic>
          <a:graphicData uri="http://schemas.openxmlformats.org/presentationml/2006/ole">
            <p:oleObj r:id="rId3" spid="">
              <p:embed/>
              <p:pic>
                <p:nvPicPr>
                  <p:cNvPr id="399" name="" descr=""/>
                  <p:cNvPicPr/>
                  <p:nvPr/>
                </p:nvPicPr>
                <p:blipFill>
                  <a:blip r:embed="rId4"/>
                  <a:stretch/>
                </p:blipFill>
                <p:spPr>
                  <a:xfrm>
                    <a:off x="914400" y="3200400"/>
                    <a:ext cx="838080" cy="476280"/>
                  </a:xfrm>
                  <a:prstGeom prst="rect">
                    <a:avLst/>
                  </a:prstGeom>
                  <a:noFill/>
                  <a:ln w="0">
                    <a:noFill/>
                  </a:ln>
                </p:spPr>
              </p:pic>
            </p:oleObj>
          </a:graphicData>
        </a:graphic>
      </p:graphicFrame>
      <p:pic>
        <p:nvPicPr>
          <p:cNvPr id="400" name="" descr=""/>
          <p:cNvPicPr/>
          <p:nvPr/>
        </p:nvPicPr>
        <p:blipFill>
          <a:blip r:embed="rId5"/>
          <a:stretch/>
        </p:blipFill>
        <p:spPr>
          <a:xfrm>
            <a:off x="1066680" y="2590920"/>
            <a:ext cx="638280" cy="409320"/>
          </a:xfrm>
          <a:prstGeom prst="rect">
            <a:avLst/>
          </a:prstGeom>
          <a:noFill/>
          <a:ln w="0">
            <a:noFill/>
          </a:ln>
        </p:spPr>
      </p:pic>
      <p:graphicFrame>
        <p:nvGraphicFramePr>
          <p:cNvPr id="401" name=""/>
          <p:cNvGraphicFramePr/>
          <p:nvPr/>
        </p:nvGraphicFramePr>
        <p:xfrm>
          <a:off x="990720" y="5105520"/>
          <a:ext cx="695160" cy="414360"/>
        </p:xfrm>
        <a:graphic>
          <a:graphicData uri="http://schemas.openxmlformats.org/presentationml/2006/ole">
            <p:oleObj r:id="rId6" spid="">
              <p:embed/>
              <p:pic>
                <p:nvPicPr>
                  <p:cNvPr id="402" name="" descr=""/>
                  <p:cNvPicPr/>
                  <p:nvPr/>
                </p:nvPicPr>
                <p:blipFill>
                  <a:blip r:embed="rId7"/>
                  <a:stretch/>
                </p:blipFill>
                <p:spPr>
                  <a:xfrm>
                    <a:off x="990720" y="5105520"/>
                    <a:ext cx="695160" cy="414360"/>
                  </a:xfrm>
                  <a:prstGeom prst="rect">
                    <a:avLst/>
                  </a:prstGeom>
                  <a:noFill/>
                  <a:ln w="0">
                    <a:noFill/>
                  </a:ln>
                </p:spPr>
              </p:pic>
            </p:oleObj>
          </a:graphicData>
        </a:graphic>
      </p:graphicFrame>
      <p:graphicFrame>
        <p:nvGraphicFramePr>
          <p:cNvPr id="403" name=""/>
          <p:cNvGraphicFramePr/>
          <p:nvPr/>
        </p:nvGraphicFramePr>
        <p:xfrm>
          <a:off x="914400" y="3886200"/>
          <a:ext cx="844560" cy="341280"/>
        </p:xfrm>
        <a:graphic>
          <a:graphicData uri="http://schemas.openxmlformats.org/presentationml/2006/ole">
            <p:oleObj r:id="rId8" spid="">
              <p:embed/>
              <p:pic>
                <p:nvPicPr>
                  <p:cNvPr id="404" name="" descr=""/>
                  <p:cNvPicPr/>
                  <p:nvPr/>
                </p:nvPicPr>
                <p:blipFill>
                  <a:blip r:embed="rId9"/>
                  <a:stretch/>
                </p:blipFill>
                <p:spPr>
                  <a:xfrm>
                    <a:off x="914400" y="3886200"/>
                    <a:ext cx="844560" cy="341280"/>
                  </a:xfrm>
                  <a:prstGeom prst="rect">
                    <a:avLst/>
                  </a:prstGeom>
                  <a:noFill/>
                  <a:ln w="0">
                    <a:noFill/>
                  </a:ln>
                </p:spPr>
              </p:pic>
            </p:oleObj>
          </a:graphicData>
        </a:graphic>
      </p:graphicFrame>
      <p:sp>
        <p:nvSpPr>
          <p:cNvPr id="405" name=""/>
          <p:cNvSpPr/>
          <p:nvPr/>
        </p:nvSpPr>
        <p:spPr>
          <a:xfrm>
            <a:off x="990720" y="1600200"/>
            <a:ext cx="7391160" cy="76212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noAutofit/>
          </a:bodyPr>
          <a:p>
            <a:pPr lvl="1" marL="743040" indent="-285840" algn="just">
              <a:lnSpc>
                <a:spcPct val="90000"/>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 strike="noStrike" u="none">
                <a:solidFill>
                  <a:srgbClr val="000000"/>
                </a:solidFill>
                <a:effectLst/>
                <a:uFillTx/>
                <a:latin typeface="Tahoma"/>
              </a:rPr>
              <a:t>	</a:t>
            </a:r>
            <a:endParaRPr b="0" lang="en-US" sz="400" strike="noStrike" u="none">
              <a:solidFill>
                <a:srgbClr val="000000"/>
              </a:solidFill>
              <a:effectLst/>
              <a:uFillTx/>
              <a:latin typeface="Times New Roman"/>
            </a:endParaRPr>
          </a:p>
          <a:p>
            <a:pPr lvl="1" marL="743040" indent="-28584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 company that bets its future on its people must remove that lower 10 percent, and keep removing it every year -- always raising the bar of performance and increasing the quality of its leadership.”</a:t>
            </a:r>
            <a:endParaRPr b="0" lang="en-US" sz="1000" strike="noStrike" u="none">
              <a:solidFill>
                <a:srgbClr val="000000"/>
              </a:solidFill>
              <a:effectLst/>
              <a:uFillTx/>
              <a:latin typeface="Times New Roman"/>
            </a:endParaRPr>
          </a:p>
          <a:p>
            <a:pPr lvl="1" marL="743040" indent="-28584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0" lang="en-US" sz="1000" strike="noStrike" u="none">
                <a:solidFill>
                  <a:srgbClr val="000000"/>
                </a:solidFill>
                <a:effectLst/>
                <a:uFillTx/>
                <a:latin typeface="Tahoma"/>
              </a:rPr>
              <a:t> …Jack Welch. CEO, General Electric</a:t>
            </a:r>
            <a:endParaRPr b="0" lang="en-US" sz="1000" strike="noStrike" u="none">
              <a:solidFill>
                <a:srgbClr val="000000"/>
              </a:solidFill>
              <a:effectLst/>
              <a:uFillTx/>
              <a:latin typeface="Times New Roman"/>
            </a:endParaRPr>
          </a:p>
          <a:p>
            <a:pPr marL="343080" indent="-343080" algn="just">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06" name=""/>
          <p:cNvSpPr/>
          <p:nvPr/>
        </p:nvSpPr>
        <p:spPr>
          <a:xfrm>
            <a:off x="1828800" y="5105520"/>
            <a:ext cx="6400800" cy="380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Recruiting</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EDS considers their ranking system a recruiting tool</a:t>
            </a:r>
            <a:endParaRPr b="0" lang="en-US" sz="1000" strike="noStrike" u="none">
              <a:solidFill>
                <a:srgbClr val="000000"/>
              </a:solidFill>
              <a:effectLst/>
              <a:uFillTx/>
              <a:latin typeface="Times New Roman"/>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07" name=""/>
          <p:cNvSpPr/>
          <p:nvPr/>
        </p:nvSpPr>
        <p:spPr>
          <a:xfrm>
            <a:off x="1828800" y="4495680"/>
            <a:ext cx="6172200" cy="38124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Improve Employee Performance</a:t>
            </a:r>
            <a:endParaRPr b="0" lang="en-US" sz="1000" strike="noStrike" u="none">
              <a:solidFill>
                <a:srgbClr val="000000"/>
              </a:solidFill>
              <a:effectLst/>
              <a:uFillTx/>
              <a:latin typeface="Times New Roman"/>
            </a:endParaRPr>
          </a:p>
          <a:p>
            <a:pPr marL="343080" indent="-34308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Sun has recently initiated it “Employee Improvement Program”</a:t>
            </a:r>
            <a:endParaRPr b="0" lang="en-US" sz="1000" strike="noStrike" u="none">
              <a:solidFill>
                <a:srgbClr val="000000"/>
              </a:solidFill>
              <a:effectLst/>
              <a:uFillTx/>
              <a:latin typeface="Times New Roman"/>
            </a:endParaRPr>
          </a:p>
        </p:txBody>
      </p:sp>
      <p:graphicFrame>
        <p:nvGraphicFramePr>
          <p:cNvPr id="408" name=""/>
          <p:cNvGraphicFramePr/>
          <p:nvPr/>
        </p:nvGraphicFramePr>
        <p:xfrm>
          <a:off x="1066680" y="1752480"/>
          <a:ext cx="628920" cy="495360"/>
        </p:xfrm>
        <a:graphic>
          <a:graphicData uri="http://schemas.openxmlformats.org/presentationml/2006/ole">
            <p:oleObj r:id="rId10" spid="">
              <p:embed/>
              <p:pic>
                <p:nvPicPr>
                  <p:cNvPr id="409" name="" descr=""/>
                  <p:cNvPicPr/>
                  <p:nvPr/>
                </p:nvPicPr>
                <p:blipFill>
                  <a:blip r:embed="rId11"/>
                  <a:stretch/>
                </p:blipFill>
                <p:spPr>
                  <a:xfrm>
                    <a:off x="1066680" y="1752480"/>
                    <a:ext cx="628920" cy="495360"/>
                  </a:xfrm>
                  <a:prstGeom prst="rect">
                    <a:avLst/>
                  </a:prstGeom>
                  <a:solidFill>
                    <a:srgbClr val="ffff99"/>
                  </a:solidFill>
                  <a:ln w="9360">
                    <a:solidFill>
                      <a:srgbClr val="000000"/>
                    </a:solidFill>
                    <a:miter/>
                  </a:ln>
                </p:spPr>
              </p:pic>
            </p:oleObj>
          </a:graphicData>
        </a:graphic>
      </p:graphicFrame>
      <p:sp>
        <p:nvSpPr>
          <p:cNvPr id="3" name="PlaceHolder 2"/>
          <p:cNvSpPr>
            <a:spLocks noGrp="1"/>
          </p:cNvSpPr>
          <p:nvPr>
            <p:ph type="sldNum" idx="2"/>
          </p:nvPr>
        </p:nvSpPr>
        <p:spPr/>
        <p:txBody>
          <a:bodyPr/>
          <a:p>
            <a:fld id="{E065F097-7AE5-4371-997D-65B1EA8454A5}"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0"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Effects of PRC Ratings</a:t>
            </a:r>
            <a:br>
              <a:rPr sz="2800"/>
            </a:br>
            <a:r>
              <a:rPr b="0" lang="en-US" sz="2800" strike="noStrike" u="none">
                <a:solidFill>
                  <a:srgbClr val="333399"/>
                </a:solidFill>
                <a:effectLst/>
                <a:uFillTx/>
                <a:latin typeface="Tahoma"/>
              </a:rPr>
              <a:t>Individual Volatility Index</a:t>
            </a:r>
            <a:endParaRPr b="0" lang="en-US" sz="2800" strike="noStrike" u="none">
              <a:solidFill>
                <a:srgbClr val="333399"/>
              </a:solidFill>
              <a:effectLst/>
              <a:uFillTx/>
              <a:latin typeface="Tahoma"/>
            </a:endParaRPr>
          </a:p>
        </p:txBody>
      </p:sp>
      <p:sp>
        <p:nvSpPr>
          <p:cNvPr id="411" name=""/>
          <p:cNvSpPr/>
          <p:nvPr/>
        </p:nvSpPr>
        <p:spPr>
          <a:xfrm>
            <a:off x="533520" y="1295280"/>
            <a:ext cx="79405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Churn and Career Movement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ahoma"/>
              </a:rPr>
              <a:t>Individual Volatility Index</a:t>
            </a: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graphicFrame>
        <p:nvGraphicFramePr>
          <p:cNvPr id="412" name=""/>
          <p:cNvGraphicFramePr/>
          <p:nvPr/>
        </p:nvGraphicFramePr>
        <p:xfrm>
          <a:off x="380880" y="2133720"/>
          <a:ext cx="5042160" cy="3365280"/>
        </p:xfrm>
        <a:graphic>
          <a:graphicData uri="http://schemas.openxmlformats.org/presentationml/2006/ole">
            <p:oleObj r:id="rId1" spid="">
              <p:embed/>
              <p:pic>
                <p:nvPicPr>
                  <p:cNvPr id="413" name="" descr=""/>
                  <p:cNvPicPr/>
                  <p:nvPr/>
                </p:nvPicPr>
                <p:blipFill>
                  <a:blip r:embed="rId2"/>
                  <a:stretch/>
                </p:blipFill>
                <p:spPr>
                  <a:xfrm>
                    <a:off x="380880" y="2133720"/>
                    <a:ext cx="5042160" cy="3365280"/>
                  </a:xfrm>
                  <a:prstGeom prst="rect">
                    <a:avLst/>
                  </a:prstGeom>
                  <a:noFill/>
                  <a:ln w="0">
                    <a:noFill/>
                  </a:ln>
                </p:spPr>
              </p:pic>
            </p:oleObj>
          </a:graphicData>
        </a:graphic>
      </p:graphicFrame>
      <p:sp>
        <p:nvSpPr>
          <p:cNvPr id="414" name=""/>
          <p:cNvSpPr/>
          <p:nvPr/>
        </p:nvSpPr>
        <p:spPr>
          <a:xfrm>
            <a:off x="5508720" y="1938240"/>
            <a:ext cx="3619440" cy="3751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Tracking individual PRC ratings over time,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indicates that these ratings are volatile.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xx, or xx% PRC ratings remain consistent during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an employee’s tenure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When an employee’s rating fell by more two</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ratings in consecutive periods, xx or xx% left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the company while xx or xx% found another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internal assignment.  Xx or xx% remained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 the same position.   Behavior may be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skewed by whether the employee was told of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his/her rating.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Commercial employees tend to be most volatile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while any PRC ratings lower than satisfactory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usually result in termination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Non-commercial employees tend to find new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internal homes quickly when PRC ratings are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lower than historically.</a:t>
            </a:r>
            <a:endParaRPr b="0" lang="en-US" sz="1200" strike="noStrike" u="none">
              <a:solidFill>
                <a:srgbClr val="000000"/>
              </a:solidFill>
              <a:effectLst/>
              <a:uFillTx/>
              <a:latin typeface="Times New Roman"/>
            </a:endParaRPr>
          </a:p>
        </p:txBody>
      </p:sp>
      <p:graphicFrame>
        <p:nvGraphicFramePr>
          <p:cNvPr id="415" name=""/>
          <p:cNvGraphicFramePr/>
          <p:nvPr/>
        </p:nvGraphicFramePr>
        <p:xfrm>
          <a:off x="1066680" y="1776240"/>
          <a:ext cx="4191120" cy="4067280"/>
        </p:xfrm>
        <a:graphic>
          <a:graphicData uri="http://schemas.openxmlformats.org/presentationml/2006/ole">
            <p:oleObj r:id="rId3" spid="">
              <p:embed/>
              <p:pic>
                <p:nvPicPr>
                  <p:cNvPr id="416" name="" descr=""/>
                  <p:cNvPicPr/>
                  <p:nvPr/>
                </p:nvPicPr>
                <p:blipFill>
                  <a:blip r:embed="rId4"/>
                  <a:stretch/>
                </p:blipFill>
                <p:spPr>
                  <a:xfrm>
                    <a:off x="1066680" y="1776240"/>
                    <a:ext cx="4191120" cy="4067280"/>
                  </a:xfrm>
                  <a:prstGeom prst="rect">
                    <a:avLst/>
                  </a:prstGeom>
                  <a:noFill/>
                  <a:ln w="0">
                    <a:noFill/>
                  </a:ln>
                </p:spPr>
              </p:pic>
            </p:oleObj>
          </a:graphicData>
        </a:graphic>
      </p:graphicFrame>
      <p:sp>
        <p:nvSpPr>
          <p:cNvPr id="417" name=""/>
          <p:cNvSpPr/>
          <p:nvPr/>
        </p:nvSpPr>
        <p:spPr>
          <a:xfrm>
            <a:off x="3439080" y="609588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0E611E8-3CA9-4277-AFA5-3A372493E7A2}"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8"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Effects of PRC Ratings</a:t>
            </a:r>
            <a:br>
              <a:rPr sz="2800"/>
            </a:br>
            <a:r>
              <a:rPr b="0" lang="en-US" sz="2800" strike="noStrike" u="none">
                <a:solidFill>
                  <a:srgbClr val="333399"/>
                </a:solidFill>
                <a:effectLst/>
                <a:uFillTx/>
                <a:latin typeface="Tahoma"/>
              </a:rPr>
              <a:t>Culture and Participant Demographics</a:t>
            </a:r>
            <a:endParaRPr b="0" lang="en-US" sz="2800" strike="noStrike" u="none">
              <a:solidFill>
                <a:srgbClr val="333399"/>
              </a:solidFill>
              <a:effectLst/>
              <a:uFillTx/>
              <a:latin typeface="Tahoma"/>
            </a:endParaRPr>
          </a:p>
        </p:txBody>
      </p:sp>
      <p:sp>
        <p:nvSpPr>
          <p:cNvPr id="419" name=""/>
          <p:cNvSpPr/>
          <p:nvPr/>
        </p:nvSpPr>
        <p:spPr>
          <a:xfrm>
            <a:off x="1066680" y="1600200"/>
            <a:ext cx="7239240" cy="39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Culture</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Culture defined by PRC participating units</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Culture defined by non-PRC participating units</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External Culture Benchmarking</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Participant Demographics</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Median Age; Gender; Ethnicity over the history of PRC</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Felecia Acevedo can provide for 2000 year-end PRC process only; historical data </a:t>
            </a:r>
            <a:r>
              <a:rPr b="0" lang="en-US" sz="1400" strike="noStrike" u="none">
                <a:solidFill>
                  <a:srgbClr val="000000"/>
                </a:solidFill>
                <a:effectLst/>
                <a:uFillTx/>
                <a:latin typeface="Tahoma"/>
              </a:rPr>
              <a:t>	</a:t>
            </a:r>
            <a:r>
              <a:rPr b="0" lang="en-US" sz="1400" strike="noStrike" u="none">
                <a:solidFill>
                  <a:srgbClr val="000000"/>
                </a:solidFill>
                <a:effectLst/>
                <a:uFillTx/>
                <a:latin typeface="Tahoma"/>
              </a:rPr>
              <a:t>will need to be obtained from Kathy Schultea’s team.</a:t>
            </a: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628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420" name=""/>
          <p:cNvSpPr/>
          <p:nvPr/>
        </p:nvSpPr>
        <p:spPr>
          <a:xfrm>
            <a:off x="4678560" y="6324480"/>
            <a:ext cx="7902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In or out</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BD177F3-0930-47CF-8D27-1EE4BF778EF5}"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1" name="PlaceHolder 1"/>
          <p:cNvSpPr>
            <a:spLocks noGrp="1"/>
          </p:cNvSpPr>
          <p:nvPr>
            <p:ph type="title"/>
          </p:nvPr>
        </p:nvSpPr>
        <p:spPr>
          <a:xfrm>
            <a:off x="1219320" y="380520"/>
            <a:ext cx="5333760" cy="76212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360-degree Feedback</a:t>
            </a:r>
            <a:endParaRPr b="0" lang="en-US" sz="2800" strike="noStrike" u="none">
              <a:solidFill>
                <a:srgbClr val="333399"/>
              </a:solidFill>
              <a:effectLst/>
              <a:uFillTx/>
              <a:latin typeface="Tahoma"/>
            </a:endParaRPr>
          </a:p>
        </p:txBody>
      </p:sp>
      <p:sp>
        <p:nvSpPr>
          <p:cNvPr id="422" name="PlaceHolder 2"/>
          <p:cNvSpPr>
            <a:spLocks noGrp="1"/>
          </p:cNvSpPr>
          <p:nvPr>
            <p:ph/>
          </p:nvPr>
        </p:nvSpPr>
        <p:spPr>
          <a:xfrm>
            <a:off x="1066320" y="1447920"/>
            <a:ext cx="7620120" cy="5029200"/>
          </a:xfrm>
          <a:prstGeom prst="rect">
            <a:avLst/>
          </a:prstGeom>
          <a:noFill/>
          <a:ln w="0">
            <a:noFill/>
          </a:ln>
        </p:spPr>
        <p:txBody>
          <a:bodyPr lIns="90000" rIns="90000" tIns="46800" bIns="46800" anchor="t">
            <a:normAutofit/>
          </a:bodyPr>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Industry Statistics:</a:t>
            </a:r>
            <a:endParaRPr b="0" lang="en-US" sz="1200" strike="noStrike" u="none">
              <a:solidFill>
                <a:srgbClr val="000000"/>
              </a:solidFill>
              <a:effectLst/>
              <a:uFillTx/>
              <a:latin typeface="Tahoma"/>
            </a:endParaRPr>
          </a:p>
          <a:p>
            <a:pPr marL="343080" indent="-343080">
              <a:lnSpc>
                <a:spcPct val="9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ahoma"/>
            </a:endParaRPr>
          </a:p>
          <a:p>
            <a:pPr marL="343080" indent="-343080">
              <a:lnSpc>
                <a:spcPct val="90000"/>
              </a:lnSpc>
              <a:spcBef>
                <a:spcPts val="224"/>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Twenty-two of Fortune's 32 most admired companies were using upward or 360-degree feedback as of 1994. </a:t>
            </a:r>
            <a:endParaRPr b="0" lang="en-US" sz="900" strike="noStrike" u="none">
              <a:solidFill>
                <a:srgbClr val="000000"/>
              </a:solidFill>
              <a:effectLst/>
              <a:uFillTx/>
              <a:latin typeface="Tahoma"/>
            </a:endParaRPr>
          </a:p>
          <a:p>
            <a:pPr marL="343080" indent="-343080">
              <a:lnSpc>
                <a:spcPct val="90000"/>
              </a:lnSpc>
              <a:spcBef>
                <a:spcPts val="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ahoma"/>
            </a:endParaRPr>
          </a:p>
          <a:p>
            <a:pPr marL="343080" indent="-343080">
              <a:lnSpc>
                <a:spcPct val="90000"/>
              </a:lnSpc>
              <a:spcBef>
                <a:spcPts val="224"/>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By 1996, 360-degree programs had became nearly universal among Fortune 500 companies, which spend hundreds of millions of dollars annually to support them</a:t>
            </a:r>
            <a:endParaRPr b="0" lang="en-US" sz="900" strike="noStrike" u="none">
              <a:solidFill>
                <a:srgbClr val="000000"/>
              </a:solidFill>
              <a:effectLst/>
              <a:uFillTx/>
              <a:latin typeface="Tahoma"/>
            </a:endParaRPr>
          </a:p>
          <a:p>
            <a:pPr marL="343080" indent="-343080">
              <a:lnSpc>
                <a:spcPct val="90000"/>
              </a:lnSpc>
              <a:spcBef>
                <a:spcPts val="1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Advantages:</a:t>
            </a:r>
            <a:endParaRPr b="0" lang="en-US" sz="12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Provides multi-data points / opinions which may reduce Performance  Appraisal errors and biases.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Employee’s feel that their opinions count.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Increases Employee’s and possibly customer involvement.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Increases Employer’s ownership of their managers development.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Increases management responsiveness to Employee’s concerns.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Allows honest feedback (when it is anonymous).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Has multiple uses? RIF, Promotion, Assessment of skills, individual development etc.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Increases overall communications.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Increases self awareness of what others think of us.</a:t>
            </a:r>
            <a:endParaRPr b="0" lang="en-US" sz="1000" strike="noStrike" u="none">
              <a:solidFill>
                <a:srgbClr val="000000"/>
              </a:solidFill>
              <a:effectLst/>
              <a:uFillTx/>
              <a:latin typeface="Tahoma"/>
            </a:endParaRPr>
          </a:p>
          <a:p>
            <a:pPr marL="343080" indent="0">
              <a:lnSpc>
                <a:spcPct val="90000"/>
              </a:lnSpc>
              <a:spcBef>
                <a:spcPts val="2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ahoma"/>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Disadvantages:</a:t>
            </a:r>
            <a:endParaRPr b="0" lang="en-US" sz="12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There is no data that it actually improves productivity, increases retention, decreases grievances or that it is superior to standard Performance Appraisal systems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Poor substitute for unassisted 1 on 1 communication and can short circuit natural feedback channels.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The need to use it shows how poorly normal communications channels are working. 360 use discourages efforts to "fix" these essential systems.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There is no evidence of a correlation between high 360 scores and high performance.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It is time consuming (when done periodically) and managers and Employer’s learn to hate the time commitment.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Little evidence that managers actually listen to Employee’s opinions. This can actually decrease productivity due to frustration when the Employee’s realize they have been deceived into thinking their opinions matter. </a:t>
            </a:r>
            <a:endParaRPr b="0" lang="en-US" sz="1000" strike="noStrike" u="none">
              <a:solidFill>
                <a:srgbClr val="000000"/>
              </a:solidFill>
              <a:effectLst/>
              <a:uFillTx/>
              <a:latin typeface="Tahoma"/>
            </a:endParaRPr>
          </a:p>
          <a:p>
            <a:pPr marL="343080" indent="-343080">
              <a:lnSpc>
                <a:spcPct val="90000"/>
              </a:lnSpc>
              <a:spcBef>
                <a:spcPts val="2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It's subjective not objective. It is based on opinions not behaviors. Popularity is not performance. Opinions are not business results. </a:t>
            </a:r>
            <a:endParaRPr b="0" lang="en-US" sz="1000" strike="noStrike" u="none">
              <a:solidFill>
                <a:srgbClr val="000000"/>
              </a:solidFill>
              <a:effectLst/>
              <a:uFillTx/>
              <a:latin typeface="Tahoma"/>
            </a:endParaRPr>
          </a:p>
        </p:txBody>
      </p:sp>
      <p:sp>
        <p:nvSpPr>
          <p:cNvPr id="4" name="PlaceHolder 3"/>
          <p:cNvSpPr>
            <a:spLocks noGrp="1"/>
          </p:cNvSpPr>
          <p:nvPr>
            <p:ph type="sldNum" idx="2"/>
          </p:nvPr>
        </p:nvSpPr>
        <p:spPr/>
        <p:txBody>
          <a:bodyPr/>
          <a:p>
            <a:fld id="{7CB48D91-1B32-422E-BD9C-365E85A582FC}"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3"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Impact to Wrongful Termination Costs</a:t>
            </a:r>
            <a:endParaRPr b="0" lang="en-US" sz="2800" strike="noStrike" u="none">
              <a:solidFill>
                <a:srgbClr val="333399"/>
              </a:solidFill>
              <a:effectLst/>
              <a:uFillTx/>
              <a:latin typeface="Tahoma"/>
            </a:endParaRPr>
          </a:p>
        </p:txBody>
      </p:sp>
      <p:sp>
        <p:nvSpPr>
          <p:cNvPr id="424" name=""/>
          <p:cNvSpPr/>
          <p:nvPr/>
        </p:nvSpPr>
        <p:spPr>
          <a:xfrm>
            <a:off x="457200" y="1523880"/>
            <a:ext cx="7940520" cy="3509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ahoma"/>
              </a:rPr>
              <a:t>Wrongful Termination Correlated to PRC</a:t>
            </a: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425" name=""/>
          <p:cNvSpPr/>
          <p:nvPr/>
        </p:nvSpPr>
        <p:spPr>
          <a:xfrm>
            <a:off x="6037200" y="0"/>
            <a:ext cx="225288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ff0000"/>
                </a:solidFill>
                <a:effectLst/>
                <a:uFillTx/>
                <a:latin typeface="Tahoma"/>
              </a:rPr>
              <a:t>Consult with Michelle</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51137A8-F2AE-49FB-B6E5-093DBA0F1903}" type="slidenum">
              <a:t>25</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533520" y="1447920"/>
            <a:ext cx="7848360" cy="47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Upward Executive Mobility</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VPs and MDs, average time between promotions in PRC participating units is lower at one year than non-participating units at two-plus years.  Employees advance quicker to the Executive Level in these units, suggesting that PRC enables the identification of top talent and provides immediate rewards.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More VPs and MDs are promoted from within PRC participating units than non-participating units.   Those executives have been, on average, more successful than direct hires into executive positions suggested by the continued advancement, number of top leadership positions, and retention.</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gross margin contribution is greatest among those identified as top talent from PRC, suggesting that PRC directly links performance feedback with shareholder return.  Gross Margin contributions continue to increase xx % each year, indicating that PRC raises the bar and allows Enron to identify those who contribute the most to earnings.</a:t>
            </a:r>
            <a:endParaRPr b="0" lang="en-US" sz="12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Churn / Career Movement </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all units, separation rates were equal indicating that PRC units do not create more voluntary terminations. These units compared to industry comparisons show xxx. PRC allows the enterprise to track how separations impact the company through a new metric, Contribution Loss.</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PRC participating units, overall, employees advance quicker ie. average time between promotions is one year versus three-plus years in non-participating units, suggesting that PRC may enable the identification of top talent more successfully and quicker.</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Internal churn is highest among the PRC units, suggesting a more agile culture than their counterpart.  These business units tend to move into new markets quicker and profit sooner i.e. first mover advantage.</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99"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Executive Summary</a:t>
            </a:r>
            <a:endParaRPr b="0" lang="en-US" sz="2800" strike="noStrike" u="none">
              <a:solidFill>
                <a:srgbClr val="333399"/>
              </a:solidFill>
              <a:effectLst/>
              <a:uFillTx/>
              <a:latin typeface="Tahoma"/>
            </a:endParaRPr>
          </a:p>
        </p:txBody>
      </p:sp>
      <p:sp>
        <p:nvSpPr>
          <p:cNvPr id="100" name=""/>
          <p:cNvSpPr/>
          <p:nvPr/>
        </p:nvSpPr>
        <p:spPr>
          <a:xfrm>
            <a:off x="3488040" y="228600"/>
            <a:ext cx="2780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Points for illustrative purposes only</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based on Actual Data yet</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8F1A2E6A-B42C-44FC-B129-1D33B3C701DE}"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
          <p:cNvSpPr/>
          <p:nvPr/>
        </p:nvSpPr>
        <p:spPr>
          <a:xfrm>
            <a:off x="533520" y="1828800"/>
            <a:ext cx="7696080" cy="4700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Churn / Career Movement (continued)</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February 2000, fifty top performers were identified and moved to a new business unit, EBS, in one week, allowing the organization to be agile and quick to fill new business units with proven top talent.</a:t>
            </a:r>
            <a:endParaRPr b="0" lang="en-US" sz="12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Incentive Pay and Earnings Correlation</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Profitability both for employees and business unit is greatest among PRC units, suggesting that PRC enables a successful incentive pay strategy.</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Greatest success in new business growth evident in PRC units, suggesting that these environments promote and reward entrepreneurs.   </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 75% of income comes from new businesses that did not exist ten years ago, originating from PRC units. </a:t>
            </a:r>
            <a:endParaRPr b="0" lang="en-US" sz="12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90% of these new businesses are led by top talent identified by a PRC process.</a:t>
            </a:r>
            <a:endParaRPr b="0" lang="en-US" sz="12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E-Pulse Survey</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Annual employee feedback surveys did not show lower ratings for PRC units compared to their counterparts.</a:t>
            </a:r>
            <a:endParaRPr b="0" lang="en-US" sz="12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External Benchmarking. </a:t>
            </a:r>
            <a:endParaRPr b="0" lang="en-US" sz="1400" strike="noStrike" u="none">
              <a:solidFill>
                <a:srgbClr val="000000"/>
              </a:solidFill>
              <a:effectLst/>
              <a:uFillTx/>
              <a:latin typeface="Times New Roman"/>
            </a:endParaRPr>
          </a:p>
          <a:p>
            <a:pPr lvl="1" marL="457200">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Enron’s process and intent varies somewhat with those traditional termed “ rank and yank”.</a:t>
            </a:r>
            <a:endParaRPr b="0" lang="en-US" sz="1200" strike="noStrike" u="none">
              <a:solidFill>
                <a:srgbClr val="000000"/>
              </a:solidFill>
              <a:effectLst/>
              <a:uFillTx/>
              <a:latin typeface="Times New Roman"/>
            </a:endParaRPr>
          </a:p>
          <a:p>
            <a:pPr>
              <a:lnSpc>
                <a:spcPct val="100000"/>
              </a:lnSpc>
              <a:spcBef>
                <a:spcPts val="751"/>
              </a:spcBef>
              <a:buClr>
                <a:srgbClr val="000000"/>
              </a:buClr>
              <a:buFont typeface="Arial"/>
              <a:buChar char="•"/>
              <a:tabLst>
                <a:tab algn="l" pos="566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5666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02"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Executive Summary</a:t>
            </a:r>
            <a:endParaRPr b="0" lang="en-US" sz="2800" strike="noStrike" u="none">
              <a:solidFill>
                <a:srgbClr val="333399"/>
              </a:solidFill>
              <a:effectLst/>
              <a:uFillTx/>
              <a:latin typeface="Tahoma"/>
            </a:endParaRPr>
          </a:p>
        </p:txBody>
      </p:sp>
      <p:sp>
        <p:nvSpPr>
          <p:cNvPr id="103" name=""/>
          <p:cNvSpPr/>
          <p:nvPr/>
        </p:nvSpPr>
        <p:spPr>
          <a:xfrm>
            <a:off x="3488040" y="228600"/>
            <a:ext cx="2780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Points for illustrative purposes only</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based on Actual Data yet</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7421626-EADB-4FA6-81D4-DE022F94B46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Adoption of Enron’s PRC</a:t>
            </a:r>
            <a:endParaRPr b="0" lang="en-US" sz="2800" strike="noStrike" u="none">
              <a:solidFill>
                <a:srgbClr val="333399"/>
              </a:solidFill>
              <a:effectLst/>
              <a:uFillTx/>
              <a:latin typeface="Tahoma"/>
            </a:endParaRPr>
          </a:p>
        </p:txBody>
      </p:sp>
      <p:graphicFrame>
        <p:nvGraphicFramePr>
          <p:cNvPr id="105" name=""/>
          <p:cNvGraphicFramePr/>
          <p:nvPr/>
        </p:nvGraphicFramePr>
        <p:xfrm>
          <a:off x="304920" y="1523880"/>
          <a:ext cx="5181480" cy="4216680"/>
        </p:xfrm>
        <a:graphic>
          <a:graphicData uri="http://schemas.openxmlformats.org/presentationml/2006/ole">
            <p:oleObj r:id="rId1" spid="">
              <p:embed/>
              <p:pic>
                <p:nvPicPr>
                  <p:cNvPr id="106" name="" descr=""/>
                  <p:cNvPicPr/>
                  <p:nvPr/>
                </p:nvPicPr>
                <p:blipFill>
                  <a:blip r:embed="rId2"/>
                  <a:stretch/>
                </p:blipFill>
                <p:spPr>
                  <a:xfrm>
                    <a:off x="304920" y="1523880"/>
                    <a:ext cx="5181480" cy="4216680"/>
                  </a:xfrm>
                  <a:prstGeom prst="rect">
                    <a:avLst/>
                  </a:prstGeom>
                  <a:noFill/>
                  <a:ln w="0">
                    <a:noFill/>
                  </a:ln>
                </p:spPr>
              </p:pic>
            </p:oleObj>
          </a:graphicData>
        </a:graphic>
      </p:graphicFrame>
      <p:sp>
        <p:nvSpPr>
          <p:cNvPr id="107" name=""/>
          <p:cNvSpPr/>
          <p:nvPr/>
        </p:nvSpPr>
        <p:spPr>
          <a:xfrm>
            <a:off x="5699160" y="1708200"/>
            <a:ext cx="3444840" cy="21978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Tahoma"/>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Inception of PRC began in ENA (formerly</a:t>
            </a:r>
            <a:endParaRPr b="0" lang="en-US" sz="1200" strike="noStrike" u="none">
              <a:solidFill>
                <a:srgbClr val="000000"/>
              </a:solidFill>
              <a:effectLst/>
              <a:uFillTx/>
              <a:latin typeface="Times New Roman"/>
            </a:endParaRPr>
          </a:p>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known as ECT) in 1991. </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Analysts and Associates were governed by</a:t>
            </a:r>
            <a:endParaRPr b="0" lang="en-US" sz="1200" strike="noStrike" u="none">
              <a:solidFill>
                <a:srgbClr val="000000"/>
              </a:solidFill>
              <a:effectLst/>
              <a:uFillTx/>
              <a:latin typeface="Times New Roman"/>
            </a:endParaRPr>
          </a:p>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ECT at that time and were included in this</a:t>
            </a:r>
            <a:endParaRPr b="0" lang="en-US" sz="1200" strike="noStrike" u="none">
              <a:solidFill>
                <a:srgbClr val="000000"/>
              </a:solidFill>
              <a:effectLst/>
              <a:uFillTx/>
              <a:latin typeface="Times New Roman"/>
            </a:endParaRPr>
          </a:p>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process.</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Other business units electively participated</a:t>
            </a:r>
            <a:endParaRPr b="0" lang="en-US" sz="1200" strike="noStrike" u="none">
              <a:solidFill>
                <a:srgbClr val="000000"/>
              </a:solidFill>
              <a:effectLst/>
              <a:uFillTx/>
              <a:latin typeface="Times New Roman"/>
            </a:endParaRPr>
          </a:p>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over the years.</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Based on the 2000 year-end process, 12,100</a:t>
            </a:r>
            <a:endParaRPr b="0" lang="en-US" sz="1200" strike="noStrike" u="none">
              <a:solidFill>
                <a:srgbClr val="000000"/>
              </a:solidFill>
              <a:effectLst/>
              <a:uFillTx/>
              <a:latin typeface="Times New Roman"/>
            </a:endParaRPr>
          </a:p>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t>
            </a:r>
            <a:r>
              <a:rPr b="0" lang="en-US" sz="1200" strike="noStrike" u="none">
                <a:solidFill>
                  <a:srgbClr val="000000"/>
                </a:solidFill>
                <a:effectLst/>
                <a:uFillTx/>
                <a:latin typeface="Tahoma"/>
              </a:rPr>
              <a:t>employees participated.  </a:t>
            </a:r>
            <a:r>
              <a:rPr b="0" lang="en-US" sz="1000" strike="noStrike" u="none">
                <a:solidFill>
                  <a:srgbClr val="000000"/>
                </a:solidFill>
                <a:effectLst/>
                <a:uFillTx/>
                <a:latin typeface="Tahoma"/>
              </a:rPr>
              <a:t>The remaining employees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who did not participate were mostly skill-based pay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employees, union employees, other technical/field, and </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new hires that did not meet the eligibility parameters.    </a:t>
            </a:r>
            <a:endParaRPr b="0" lang="en-US" sz="10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CBC5CFE-3FA2-4C66-914B-898576E252C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127440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Effects of PRC Ratings</a:t>
            </a:r>
            <a:br>
              <a:rPr sz="2800"/>
            </a:br>
            <a:r>
              <a:rPr b="0" lang="en-US" sz="2800" strike="noStrike" u="none">
                <a:solidFill>
                  <a:srgbClr val="333399"/>
                </a:solidFill>
                <a:effectLst/>
                <a:uFillTx/>
                <a:latin typeface="Tahoma"/>
              </a:rPr>
              <a:t>Upward Executive Mobility</a:t>
            </a:r>
            <a:endParaRPr b="0" lang="en-US" sz="2800" strike="noStrike" u="none">
              <a:solidFill>
                <a:srgbClr val="333399"/>
              </a:solidFill>
              <a:effectLst/>
              <a:uFillTx/>
              <a:latin typeface="Tahoma"/>
            </a:endParaRPr>
          </a:p>
        </p:txBody>
      </p:sp>
      <p:graphicFrame>
        <p:nvGraphicFramePr>
          <p:cNvPr id="109" name=""/>
          <p:cNvGraphicFramePr/>
          <p:nvPr/>
        </p:nvGraphicFramePr>
        <p:xfrm>
          <a:off x="380880" y="1523880"/>
          <a:ext cx="2819520" cy="2057400"/>
        </p:xfrm>
        <a:graphic>
          <a:graphicData uri="http://schemas.openxmlformats.org/presentationml/2006/ole">
            <p:oleObj r:id="rId1" spid="">
              <p:embed/>
              <p:pic>
                <p:nvPicPr>
                  <p:cNvPr id="110" name="" descr=""/>
                  <p:cNvPicPr/>
                  <p:nvPr/>
                </p:nvPicPr>
                <p:blipFill>
                  <a:blip r:embed="rId2"/>
                  <a:stretch/>
                </p:blipFill>
                <p:spPr>
                  <a:xfrm>
                    <a:off x="380880" y="1523880"/>
                    <a:ext cx="2819520" cy="2057400"/>
                  </a:xfrm>
                  <a:prstGeom prst="rect">
                    <a:avLst/>
                  </a:prstGeom>
                  <a:noFill/>
                  <a:ln w="0">
                    <a:noFill/>
                  </a:ln>
                </p:spPr>
              </p:pic>
            </p:oleObj>
          </a:graphicData>
        </a:graphic>
      </p:graphicFrame>
      <p:graphicFrame>
        <p:nvGraphicFramePr>
          <p:cNvPr id="111" name=""/>
          <p:cNvGraphicFramePr/>
          <p:nvPr/>
        </p:nvGraphicFramePr>
        <p:xfrm>
          <a:off x="1143000" y="3886200"/>
          <a:ext cx="3925800" cy="2467080"/>
        </p:xfrm>
        <a:graphic>
          <a:graphicData uri="http://schemas.openxmlformats.org/presentationml/2006/ole">
            <p:oleObj r:id="rId3" spid="">
              <p:embed/>
              <p:pic>
                <p:nvPicPr>
                  <p:cNvPr id="112" name="" descr=""/>
                  <p:cNvPicPr/>
                  <p:nvPr/>
                </p:nvPicPr>
                <p:blipFill>
                  <a:blip r:embed="rId4"/>
                  <a:stretch/>
                </p:blipFill>
                <p:spPr>
                  <a:xfrm>
                    <a:off x="1143000" y="3886200"/>
                    <a:ext cx="3925800" cy="2467080"/>
                  </a:xfrm>
                  <a:prstGeom prst="rect">
                    <a:avLst/>
                  </a:prstGeom>
                  <a:noFill/>
                  <a:ln w="0">
                    <a:noFill/>
                  </a:ln>
                </p:spPr>
              </p:pic>
            </p:oleObj>
          </a:graphicData>
        </a:graphic>
      </p:graphicFrame>
      <p:sp>
        <p:nvSpPr>
          <p:cNvPr id="113" name=""/>
          <p:cNvSpPr/>
          <p:nvPr/>
        </p:nvSpPr>
        <p:spPr>
          <a:xfrm>
            <a:off x="5334480" y="640080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graphicFrame>
        <p:nvGraphicFramePr>
          <p:cNvPr id="114" name=""/>
          <p:cNvGraphicFramePr/>
          <p:nvPr/>
        </p:nvGraphicFramePr>
        <p:xfrm>
          <a:off x="6019920" y="1371600"/>
          <a:ext cx="2819160" cy="2286000"/>
        </p:xfrm>
        <a:graphic>
          <a:graphicData uri="http://schemas.openxmlformats.org/presentationml/2006/ole">
            <p:oleObj r:id="rId5" spid="">
              <p:embed/>
              <p:pic>
                <p:nvPicPr>
                  <p:cNvPr id="115" name="" descr=""/>
                  <p:cNvPicPr/>
                  <p:nvPr/>
                </p:nvPicPr>
                <p:blipFill>
                  <a:blip r:embed="rId6"/>
                  <a:stretch/>
                </p:blipFill>
                <p:spPr>
                  <a:xfrm>
                    <a:off x="6019920" y="1371600"/>
                    <a:ext cx="2819160" cy="2286000"/>
                  </a:xfrm>
                  <a:prstGeom prst="rect">
                    <a:avLst/>
                  </a:prstGeom>
                  <a:noFill/>
                  <a:ln w="0">
                    <a:noFill/>
                  </a:ln>
                </p:spPr>
              </p:pic>
            </p:oleObj>
          </a:graphicData>
        </a:graphic>
      </p:graphicFrame>
      <p:sp>
        <p:nvSpPr>
          <p:cNvPr id="116" name=""/>
          <p:cNvSpPr/>
          <p:nvPr/>
        </p:nvSpPr>
        <p:spPr>
          <a:xfrm>
            <a:off x="5181480" y="3581280"/>
            <a:ext cx="3657600" cy="148392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PRC appears to be an effective recruiting tool for top   management, saving the company executive search fees and enhances the morale of employees who hope to advance within  Enron.  PRC units rely less on direct external executive hires as the PRC process allows PRC units to quickly identify top talent to advance I.e 2% vs. 10%.</a:t>
            </a:r>
            <a:endParaRPr b="0" lang="en-US" sz="7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78% of the Executive Committee were identified and advanced using a PRC process.</a:t>
            </a:r>
            <a:endParaRPr b="0" lang="en-US" sz="7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More VPs and MDs are promoted from within PRC participating units than non-participating units.</a:t>
            </a:r>
            <a:endParaRPr b="0" lang="en-US" sz="7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a:t>
            </a:r>
            <a:endParaRPr b="0" lang="en-US" sz="700" strike="noStrike" u="none">
              <a:solidFill>
                <a:srgbClr val="000000"/>
              </a:solidFill>
              <a:effectLst/>
              <a:uFillTx/>
              <a:latin typeface="Times New Roman"/>
            </a:endParaRPr>
          </a:p>
          <a:p>
            <a:pPr algn="just">
              <a:lnSpc>
                <a:spcPct val="100000"/>
              </a:lnSpc>
              <a:spcBef>
                <a:spcPts val="37"/>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ahoma"/>
              </a:rPr>
              <a:t> Those executives have been, on average, more successful than direct hires into executive positions suggested by the continued advancement into top leadership positions such as the Executive Committee.</a:t>
            </a:r>
            <a:endParaRPr b="0" lang="en-US" sz="700" strike="noStrike" u="none">
              <a:solidFill>
                <a:srgbClr val="000000"/>
              </a:solidFill>
              <a:effectLst/>
              <a:uFillTx/>
              <a:latin typeface="Times New Roman"/>
            </a:endParaRPr>
          </a:p>
        </p:txBody>
      </p:sp>
      <p:sp>
        <p:nvSpPr>
          <p:cNvPr id="117" name=""/>
          <p:cNvSpPr/>
          <p:nvPr/>
        </p:nvSpPr>
        <p:spPr>
          <a:xfrm>
            <a:off x="5410080" y="5257800"/>
            <a:ext cx="3124440" cy="826200"/>
          </a:xfrm>
          <a:prstGeom prst="rect">
            <a:avLst/>
          </a:prstGeom>
          <a:solidFill>
            <a:srgbClr val="ffff99"/>
          </a:solidFill>
          <a:ln w="9360">
            <a:solidFill>
              <a:srgbClr val="00e4a8"/>
            </a:solidFill>
            <a:miter/>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Comic Sans MS"/>
              </a:rPr>
              <a:t>“The ranking system will work as a recruitment tool,  "If I were a young recruit looking to come into a tech company, knowing we had rankings, I'd be excited about it," </a:t>
            </a:r>
            <a:endParaRPr b="0" lang="en-US" sz="10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…Jay Salem, EDS, Director of global human resources.</a:t>
            </a:r>
            <a:endParaRPr b="0" lang="en-US" sz="800" strike="noStrike" u="none">
              <a:solidFill>
                <a:srgbClr val="000000"/>
              </a:solidFill>
              <a:effectLst/>
              <a:uFillTx/>
              <a:latin typeface="Times New Roman"/>
            </a:endParaRPr>
          </a:p>
        </p:txBody>
      </p:sp>
      <p:graphicFrame>
        <p:nvGraphicFramePr>
          <p:cNvPr id="118" name=""/>
          <p:cNvGraphicFramePr/>
          <p:nvPr/>
        </p:nvGraphicFramePr>
        <p:xfrm>
          <a:off x="3124080" y="1447920"/>
          <a:ext cx="2819520" cy="2185920"/>
        </p:xfrm>
        <a:graphic>
          <a:graphicData uri="http://schemas.openxmlformats.org/presentationml/2006/ole">
            <p:oleObj r:id="rId7" spid="">
              <p:embed/>
              <p:pic>
                <p:nvPicPr>
                  <p:cNvPr id="119" name="" descr=""/>
                  <p:cNvPicPr/>
                  <p:nvPr/>
                </p:nvPicPr>
                <p:blipFill>
                  <a:blip r:embed="rId8"/>
                  <a:stretch/>
                </p:blipFill>
                <p:spPr>
                  <a:xfrm>
                    <a:off x="3124080" y="1447920"/>
                    <a:ext cx="2819520" cy="2185920"/>
                  </a:xfrm>
                  <a:prstGeom prst="rect">
                    <a:avLst/>
                  </a:prstGeom>
                  <a:noFill/>
                  <a:ln w="0">
                    <a:noFill/>
                  </a:ln>
                </p:spPr>
              </p:pic>
            </p:oleObj>
          </a:graphicData>
        </a:graphic>
      </p:graphicFrame>
      <p:sp>
        <p:nvSpPr>
          <p:cNvPr id="3" name="PlaceHolder 2"/>
          <p:cNvSpPr>
            <a:spLocks noGrp="1"/>
          </p:cNvSpPr>
          <p:nvPr>
            <p:ph type="sldNum" idx="2"/>
          </p:nvPr>
        </p:nvSpPr>
        <p:spPr/>
        <p:txBody>
          <a:bodyPr/>
          <a:p>
            <a:fld id="{CEEFF3A9-505C-4778-9C71-0F3FCFD97965}"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1351080" y="-360"/>
            <a:ext cx="80215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Effects of PRC Ratings</a:t>
            </a:r>
            <a:br>
              <a:rPr sz="2800"/>
            </a:br>
            <a:r>
              <a:rPr b="0" lang="en-US" sz="2800" strike="noStrike" u="none">
                <a:solidFill>
                  <a:srgbClr val="333399"/>
                </a:solidFill>
                <a:effectLst/>
                <a:uFillTx/>
                <a:latin typeface="Tahoma"/>
              </a:rPr>
              <a:t>Internal Churn and Career Movement</a:t>
            </a:r>
            <a:endParaRPr b="0" lang="en-US" sz="2800" strike="noStrike" u="none">
              <a:solidFill>
                <a:srgbClr val="333399"/>
              </a:solidFill>
              <a:effectLst/>
              <a:uFillTx/>
              <a:latin typeface="Tahoma"/>
            </a:endParaRPr>
          </a:p>
        </p:txBody>
      </p:sp>
      <p:sp>
        <p:nvSpPr>
          <p:cNvPr id="121" name=""/>
          <p:cNvSpPr/>
          <p:nvPr/>
        </p:nvSpPr>
        <p:spPr>
          <a:xfrm>
            <a:off x="457200" y="1523880"/>
            <a:ext cx="7940520" cy="3723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Churn and Career Movement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Tahoma"/>
              </a:rPr>
              <a:t>Early PRC Success :</a:t>
            </a:r>
            <a:r>
              <a:rPr b="1" lang="en-US" sz="1400" strike="noStrike" u="none">
                <a:solidFill>
                  <a:srgbClr val="000000"/>
                </a:solidFill>
                <a:effectLst/>
                <a:uFillTx/>
                <a:latin typeface="Tahoma"/>
              </a:rPr>
              <a:t> </a:t>
            </a:r>
            <a:r>
              <a:rPr b="1" lang="en-US" sz="1400" strike="noStrike" u="sng">
                <a:solidFill>
                  <a:srgbClr val="000000"/>
                </a:solidFill>
                <a:effectLst/>
                <a:uFillTx/>
                <a:latin typeface="Tahoma"/>
              </a:rPr>
              <a:t>1992- 1994;  xx Employees Rated Top 3 Categories</a:t>
            </a: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2" marL="914400">
              <a:lnSpc>
                <a:spcPct val="100000"/>
              </a:lnSpc>
              <a:buClr>
                <a:srgbClr val="000000"/>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457200">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graphicFrame>
        <p:nvGraphicFramePr>
          <p:cNvPr id="122" name=""/>
          <p:cNvGraphicFramePr/>
          <p:nvPr/>
        </p:nvGraphicFramePr>
        <p:xfrm>
          <a:off x="762120" y="2286000"/>
          <a:ext cx="4572000" cy="3568680"/>
        </p:xfrm>
        <a:graphic>
          <a:graphicData uri="http://schemas.openxmlformats.org/presentationml/2006/ole">
            <p:oleObj r:id="rId1" spid="">
              <p:embed/>
              <p:pic>
                <p:nvPicPr>
                  <p:cNvPr id="123" name="" descr=""/>
                  <p:cNvPicPr/>
                  <p:nvPr/>
                </p:nvPicPr>
                <p:blipFill>
                  <a:blip r:embed="rId2"/>
                  <a:stretch/>
                </p:blipFill>
                <p:spPr>
                  <a:xfrm>
                    <a:off x="762120" y="2286000"/>
                    <a:ext cx="4572000" cy="3568680"/>
                  </a:xfrm>
                  <a:prstGeom prst="rect">
                    <a:avLst/>
                  </a:prstGeom>
                  <a:noFill/>
                  <a:ln w="0">
                    <a:noFill/>
                  </a:ln>
                </p:spPr>
              </p:pic>
            </p:oleObj>
          </a:graphicData>
        </a:graphic>
      </p:graphicFrame>
      <p:sp>
        <p:nvSpPr>
          <p:cNvPr id="124" name=""/>
          <p:cNvSpPr/>
          <p:nvPr/>
        </p:nvSpPr>
        <p:spPr>
          <a:xfrm>
            <a:off x="5433840" y="2227320"/>
            <a:ext cx="3579840" cy="3750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Of these employees, xx or xx% now hold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Positions of VP or above.</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xx or xx% have advanced three or more levels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xx or xx% have left to non participating Bus;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xx or xx% have advanced since their departure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(internal only)</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Of these employees, xx or xx% have left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the company.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a:t>
            </a:r>
            <a:r>
              <a:rPr b="0" lang="en-US" sz="800" strike="noStrike" u="none">
                <a:solidFill>
                  <a:srgbClr val="000000"/>
                </a:solidFill>
                <a:effectLst/>
                <a:uFillTx/>
                <a:latin typeface="Tahoma"/>
              </a:rPr>
              <a:t>Voluntary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Competitor</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Other</a:t>
            </a: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Involuntary</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Business Reorganization</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Poor Performance</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ahoma"/>
              </a:rPr>
              <a:t>	</a:t>
            </a:r>
            <a:r>
              <a:rPr b="0" lang="en-US" sz="800" strike="noStrike" u="none">
                <a:solidFill>
                  <a:srgbClr val="000000"/>
                </a:solidFill>
                <a:effectLst/>
                <a:uFillTx/>
                <a:latin typeface="Tahoma"/>
              </a:rPr>
              <a:t>   Other</a:t>
            </a:r>
            <a:endParaRPr b="0" lang="en-US" sz="8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Of this population, the average time between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promotions is xx</a:t>
            </a:r>
            <a:endParaRPr b="0" lang="en-US" sz="1200" strike="noStrike" u="none">
              <a:solidFill>
                <a:srgbClr val="000000"/>
              </a:solidFill>
              <a:effectLst/>
              <a:uFillTx/>
              <a:latin typeface="Times New Roman"/>
            </a:endParaRPr>
          </a:p>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Externally, the average time between promotions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is xx (provide company specific if possible)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  I Banks? </a:t>
            </a:r>
            <a:endParaRPr b="0" lang="en-US" sz="1200" strike="noStrike" u="none">
              <a:solidFill>
                <a:srgbClr val="000000"/>
              </a:solidFill>
              <a:effectLst/>
              <a:uFillTx/>
              <a:latin typeface="Times New Roman"/>
            </a:endParaRPr>
          </a:p>
        </p:txBody>
      </p:sp>
      <p:sp>
        <p:nvSpPr>
          <p:cNvPr id="125" name=""/>
          <p:cNvSpPr/>
          <p:nvPr/>
        </p:nvSpPr>
        <p:spPr>
          <a:xfrm>
            <a:off x="5182200" y="640080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A600C1E2-DACA-445E-B00D-220ACC62688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
          <p:cNvSpPr/>
          <p:nvPr/>
        </p:nvSpPr>
        <p:spPr>
          <a:xfrm>
            <a:off x="1452600" y="228600"/>
            <a:ext cx="454176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Internal Domestic Transfers</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1/1/1991 to 6/4/2001</a:t>
            </a:r>
            <a:endParaRPr b="0" lang="en-US" sz="2800" strike="noStrike" u="none">
              <a:solidFill>
                <a:srgbClr val="000000"/>
              </a:solidFill>
              <a:effectLst/>
              <a:uFillTx/>
              <a:latin typeface="Times New Roman"/>
            </a:endParaRPr>
          </a:p>
        </p:txBody>
      </p:sp>
      <p:sp>
        <p:nvSpPr>
          <p:cNvPr id="127" name=""/>
          <p:cNvSpPr/>
          <p:nvPr/>
        </p:nvSpPr>
        <p:spPr>
          <a:xfrm>
            <a:off x="5562720" y="4578480"/>
            <a:ext cx="2971800" cy="1505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Total Internal Domestic Transfers</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a:t>
            </a:r>
            <a:endParaRPr b="0" lang="en-US" sz="1000" strike="noStrike" u="none">
              <a:solidFill>
                <a:srgbClr val="000000"/>
              </a:solidFill>
              <a:effectLst/>
              <a:uFillTx/>
              <a:latin typeface="Times New Roman"/>
            </a:endParaRPr>
          </a:p>
          <a:p>
            <a:pPr>
              <a:lnSpc>
                <a:spcPct val="100000"/>
              </a:lnSpc>
              <a:spcBef>
                <a:spcPts val="249"/>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Major Reorganizations</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a:t>
            </a:r>
            <a:endParaRPr b="0" lang="en-US" sz="1000" strike="noStrike" u="none">
              <a:solidFill>
                <a:srgbClr val="000000"/>
              </a:solidFill>
              <a:effectLst/>
              <a:uFillTx/>
              <a:latin typeface="Times New Roman"/>
            </a:endParaRPr>
          </a:p>
          <a:p>
            <a:pPr>
              <a:lnSpc>
                <a:spcPct val="75000"/>
              </a:lnSpc>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(color coded above)</a:t>
            </a:r>
            <a:endParaRPr b="0" lang="en-US" sz="600" strike="noStrike" u="none">
              <a:solidFill>
                <a:srgbClr val="000000"/>
              </a:solidFill>
              <a:effectLst/>
              <a:uFillTx/>
              <a:latin typeface="Times New Roman"/>
            </a:endParaRPr>
          </a:p>
          <a:p>
            <a:pPr>
              <a:lnSpc>
                <a:spcPct val="100000"/>
              </a:lnSpc>
              <a:spcBef>
                <a:spcPts val="624"/>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Self Initiated New Jobs</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a:t>
            </a:r>
            <a:endParaRPr b="0" lang="en-US" sz="1000" strike="noStrike" u="none">
              <a:solidFill>
                <a:srgbClr val="000000"/>
              </a:solidFill>
              <a:effectLst/>
              <a:uFillTx/>
              <a:latin typeface="Times New Roman"/>
            </a:endParaRPr>
          </a:p>
          <a:p>
            <a:pPr>
              <a:lnSpc>
                <a:spcPct val="100000"/>
              </a:lnSpc>
              <a:spcBef>
                <a:spcPts val="249"/>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Analyst/Associate Planned Rotations</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a:t>
            </a:r>
            <a:endParaRPr b="0" lang="en-US" sz="1000" strike="noStrike" u="none">
              <a:solidFill>
                <a:srgbClr val="000000"/>
              </a:solidFill>
              <a:effectLst/>
              <a:uFillTx/>
              <a:latin typeface="Times New Roman"/>
            </a:endParaRPr>
          </a:p>
          <a:p>
            <a:pPr>
              <a:lnSpc>
                <a:spcPct val="100000"/>
              </a:lnSpc>
              <a:spcBef>
                <a:spcPts val="249"/>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Automatic Redeployment</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 </a:t>
            </a:r>
            <a:endParaRPr b="0" lang="en-US" sz="1000" strike="noStrike" u="none">
              <a:solidFill>
                <a:srgbClr val="000000"/>
              </a:solidFill>
              <a:effectLst/>
              <a:uFillTx/>
              <a:latin typeface="Times New Roman"/>
            </a:endParaRPr>
          </a:p>
          <a:p>
            <a:pPr>
              <a:lnSpc>
                <a:spcPct val="75000"/>
              </a:lnSpc>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(due to Business Reorganization)</a:t>
            </a:r>
            <a:endParaRPr b="0" lang="en-US" sz="600" strike="noStrike" u="none">
              <a:solidFill>
                <a:srgbClr val="000000"/>
              </a:solidFill>
              <a:effectLst/>
              <a:uFillTx/>
              <a:latin typeface="Times New Roman"/>
            </a:endParaRPr>
          </a:p>
          <a:p>
            <a:pPr>
              <a:lnSpc>
                <a:spcPct val="100000"/>
              </a:lnSpc>
              <a:spcBef>
                <a:spcPts val="249"/>
              </a:spcBef>
              <a:tabLst>
                <a:tab algn="l" pos="0"/>
                <a:tab algn="l" pos="217188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Formal Redeployment</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XXX</a:t>
            </a:r>
            <a:r>
              <a:rPr b="0" lang="en-US" sz="1000" strike="noStrike" u="none">
                <a:solidFill>
                  <a:srgbClr val="000000"/>
                </a:solidFill>
                <a:effectLst/>
                <a:uFillTx/>
                <a:latin typeface="Tahoma"/>
              </a:rPr>
              <a:t>	</a:t>
            </a:r>
            <a:r>
              <a:rPr b="0" lang="en-US" sz="1000" strike="noStrike" u="none">
                <a:solidFill>
                  <a:srgbClr val="000000"/>
                </a:solidFill>
                <a:effectLst/>
                <a:uFillTx/>
                <a:latin typeface="Tahoma"/>
              </a:rPr>
              <a:t>    </a:t>
            </a:r>
            <a:endParaRPr b="0" lang="en-US" sz="1000" strike="noStrike" u="none">
              <a:solidFill>
                <a:srgbClr val="000000"/>
              </a:solidFill>
              <a:effectLst/>
              <a:uFillTx/>
              <a:latin typeface="Times New Roman"/>
            </a:endParaRPr>
          </a:p>
        </p:txBody>
      </p:sp>
      <p:sp>
        <p:nvSpPr>
          <p:cNvPr id="128" name=""/>
          <p:cNvSpPr/>
          <p:nvPr/>
        </p:nvSpPr>
        <p:spPr>
          <a:xfrm>
            <a:off x="5486400" y="4419720"/>
            <a:ext cx="2971800" cy="1600200"/>
          </a:xfrm>
          <a:prstGeom prst="rect">
            <a:avLst/>
          </a:prstGeom>
          <a:noFill/>
          <a:ln w="9360">
            <a:solidFill>
              <a:srgbClr val="000000"/>
            </a:solidFill>
            <a:miter/>
          </a:ln>
          <a:effectLst>
            <a:outerShdw dist="107932" dir="2700000" blurRad="0" rotWithShape="0">
              <a:srgbClr val="1c1c1c"/>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1066680" y="4191120"/>
            <a:ext cx="381024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Highest Internal Churn is evident in the PRC participating companies.</a:t>
            </a:r>
            <a:endParaRPr b="0" lang="en-US" sz="1200" strike="noStrike" u="none">
              <a:solidFill>
                <a:srgbClr val="000000"/>
              </a:solidFill>
              <a:effectLst/>
              <a:uFillTx/>
              <a:latin typeface="Times New Roman"/>
            </a:endParaRPr>
          </a:p>
        </p:txBody>
      </p:sp>
      <p:sp>
        <p:nvSpPr>
          <p:cNvPr id="130" name=""/>
          <p:cNvSpPr/>
          <p:nvPr/>
        </p:nvSpPr>
        <p:spPr>
          <a:xfrm>
            <a:off x="228600" y="4800600"/>
            <a:ext cx="5105520" cy="7815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“When Enron created Enron Communications, its broadband trading busines, it  moved more than 60 people into the new division--in the space of a week.  Companies that are incapable of redeploying resources rapidly across business unit boundaries will find themselves overinvesting in moribund businesses. </a:t>
            </a:r>
            <a:endParaRPr b="0" lang="en-US" sz="900" strike="noStrike" u="none">
              <a:solidFill>
                <a:srgbClr val="000000"/>
              </a:solidFill>
              <a:effectLst/>
              <a:uFillTx/>
              <a:latin typeface="Times New Roman"/>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ahoma"/>
              </a:rPr>
              <a:t>      </a:t>
            </a:r>
            <a:r>
              <a:rPr b="0" i="1" lang="en-US" sz="800" strike="noStrike" u="none">
                <a:solidFill>
                  <a:srgbClr val="000000"/>
                </a:solidFill>
                <a:effectLst/>
                <a:uFillTx/>
                <a:latin typeface="Tahoma"/>
              </a:rPr>
              <a:t>…Gary Hamel, Fortune Magazine, April 2, 2001</a:t>
            </a:r>
            <a:endParaRPr b="0" lang="en-US" sz="800" strike="noStrike" u="none">
              <a:solidFill>
                <a:srgbClr val="000000"/>
              </a:solidFill>
              <a:effectLst/>
              <a:uFillTx/>
              <a:latin typeface="Times New Roman"/>
            </a:endParaRPr>
          </a:p>
        </p:txBody>
      </p:sp>
      <p:sp>
        <p:nvSpPr>
          <p:cNvPr id="131" name=""/>
          <p:cNvSpPr/>
          <p:nvPr/>
        </p:nvSpPr>
        <p:spPr>
          <a:xfrm>
            <a:off x="5182200" y="640080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sp>
        <p:nvSpPr>
          <p:cNvPr id="132" name=""/>
          <p:cNvSpPr/>
          <p:nvPr/>
        </p:nvSpPr>
        <p:spPr>
          <a:xfrm>
            <a:off x="5630760" y="762120"/>
            <a:ext cx="18828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Slide to be reformatted.</a:t>
            </a:r>
            <a:endParaRPr b="0" lang="en-US" sz="1200" strike="noStrike" u="none">
              <a:solidFill>
                <a:srgbClr val="000000"/>
              </a:solidFill>
              <a:effectLst/>
              <a:uFillTx/>
              <a:latin typeface="Times New Roman"/>
            </a:endParaRPr>
          </a:p>
        </p:txBody>
      </p:sp>
      <p:graphicFrame>
        <p:nvGraphicFramePr>
          <p:cNvPr id="133" name=""/>
          <p:cNvGraphicFramePr/>
          <p:nvPr/>
        </p:nvGraphicFramePr>
        <p:xfrm>
          <a:off x="2514600" y="1295280"/>
          <a:ext cx="4038480" cy="2694240"/>
        </p:xfrm>
        <a:graphic>
          <a:graphicData uri="http://schemas.openxmlformats.org/presentationml/2006/ole">
            <p:oleObj r:id="rId1" spid="">
              <p:embed/>
              <p:pic>
                <p:nvPicPr>
                  <p:cNvPr id="134" name="" descr=""/>
                  <p:cNvPicPr/>
                  <p:nvPr/>
                </p:nvPicPr>
                <p:blipFill>
                  <a:blip r:embed="rId2"/>
                  <a:stretch/>
                </p:blipFill>
                <p:spPr>
                  <a:xfrm>
                    <a:off x="2514600" y="1295280"/>
                    <a:ext cx="4038480" cy="2694240"/>
                  </a:xfrm>
                  <a:prstGeom prst="rect">
                    <a:avLst/>
                  </a:prstGeom>
                  <a:noFill/>
                  <a:ln w="0">
                    <a:noFill/>
                  </a:ln>
                </p:spPr>
              </p:pic>
            </p:oleObj>
          </a:graphicData>
        </a:graphic>
      </p:graphicFrame>
      <p:sp>
        <p:nvSpPr>
          <p:cNvPr id="2" name="PlaceHolder 1"/>
          <p:cNvSpPr>
            <a:spLocks noGrp="1"/>
          </p:cNvSpPr>
          <p:nvPr>
            <p:ph type="sldNum" idx="2"/>
          </p:nvPr>
        </p:nvSpPr>
        <p:spPr/>
        <p:txBody>
          <a:bodyPr/>
          <a:p>
            <a:fld id="{1F984A1C-4864-4FD2-A166-87F2DC94761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Separation in PRC vs. Non-PRC</a:t>
            </a:r>
            <a:br>
              <a:rPr sz="2800"/>
            </a:br>
            <a:r>
              <a:rPr b="0" lang="en-US" sz="2800" strike="noStrike" u="none">
                <a:solidFill>
                  <a:srgbClr val="333399"/>
                </a:solidFill>
                <a:effectLst/>
                <a:uFillTx/>
                <a:latin typeface="Tahoma"/>
              </a:rPr>
              <a:t>Companies, Education/Tenure</a:t>
            </a:r>
            <a:endParaRPr b="0" lang="en-US" sz="2800" strike="noStrike" u="none">
              <a:solidFill>
                <a:srgbClr val="333399"/>
              </a:solidFill>
              <a:effectLst/>
              <a:uFillTx/>
              <a:latin typeface="Tahoma"/>
            </a:endParaRPr>
          </a:p>
        </p:txBody>
      </p:sp>
      <p:graphicFrame>
        <p:nvGraphicFramePr>
          <p:cNvPr id="136" name=""/>
          <p:cNvGraphicFramePr/>
          <p:nvPr/>
        </p:nvGraphicFramePr>
        <p:xfrm>
          <a:off x="1063800" y="3581280"/>
          <a:ext cx="3431880" cy="2295720"/>
        </p:xfrm>
        <a:graphic>
          <a:graphicData uri="http://schemas.openxmlformats.org/presentationml/2006/ole">
            <p:oleObj r:id="rId1" spid="">
              <p:embed/>
              <p:pic>
                <p:nvPicPr>
                  <p:cNvPr id="137" name="" descr=""/>
                  <p:cNvPicPr/>
                  <p:nvPr/>
                </p:nvPicPr>
                <p:blipFill>
                  <a:blip r:embed="rId2"/>
                  <a:stretch/>
                </p:blipFill>
                <p:spPr>
                  <a:xfrm>
                    <a:off x="1063800" y="3581280"/>
                    <a:ext cx="3431880" cy="2295720"/>
                  </a:xfrm>
                  <a:prstGeom prst="rect">
                    <a:avLst/>
                  </a:prstGeom>
                  <a:noFill/>
                  <a:ln w="0">
                    <a:noFill/>
                  </a:ln>
                </p:spPr>
              </p:pic>
            </p:oleObj>
          </a:graphicData>
        </a:graphic>
      </p:graphicFrame>
      <p:graphicFrame>
        <p:nvGraphicFramePr>
          <p:cNvPr id="138" name=""/>
          <p:cNvGraphicFramePr/>
          <p:nvPr/>
        </p:nvGraphicFramePr>
        <p:xfrm>
          <a:off x="4876920" y="3646440"/>
          <a:ext cx="3324240" cy="2144880"/>
        </p:xfrm>
        <a:graphic>
          <a:graphicData uri="http://schemas.openxmlformats.org/presentationml/2006/ole">
            <p:oleObj r:id="rId3" spid="">
              <p:embed/>
              <p:pic>
                <p:nvPicPr>
                  <p:cNvPr id="139" name="" descr=""/>
                  <p:cNvPicPr/>
                  <p:nvPr/>
                </p:nvPicPr>
                <p:blipFill>
                  <a:blip r:embed="rId4"/>
                  <a:stretch/>
                </p:blipFill>
                <p:spPr>
                  <a:xfrm>
                    <a:off x="4876920" y="3646440"/>
                    <a:ext cx="3324240" cy="2144880"/>
                  </a:xfrm>
                  <a:prstGeom prst="rect">
                    <a:avLst/>
                  </a:prstGeom>
                  <a:noFill/>
                  <a:ln w="0">
                    <a:noFill/>
                  </a:ln>
                </p:spPr>
              </p:pic>
            </p:oleObj>
          </a:graphicData>
        </a:graphic>
      </p:graphicFrame>
      <p:sp>
        <p:nvSpPr>
          <p:cNvPr id="140" name=""/>
          <p:cNvSpPr/>
          <p:nvPr/>
        </p:nvSpPr>
        <p:spPr>
          <a:xfrm>
            <a:off x="1448280" y="6400800"/>
            <a:ext cx="3221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Data here is used for illustrative purposes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ff"/>
                </a:solidFill>
                <a:effectLst/>
                <a:uFillTx/>
                <a:latin typeface="Tahoma"/>
              </a:rPr>
              <a:t>NOT Actual Data</a:t>
            </a:r>
            <a:endParaRPr b="0" lang="en-US" sz="1200" strike="noStrike" u="none">
              <a:solidFill>
                <a:srgbClr val="000000"/>
              </a:solidFill>
              <a:effectLst/>
              <a:uFillTx/>
              <a:latin typeface="Times New Roman"/>
            </a:endParaRPr>
          </a:p>
        </p:txBody>
      </p:sp>
      <p:graphicFrame>
        <p:nvGraphicFramePr>
          <p:cNvPr id="141" name=""/>
          <p:cNvGraphicFramePr/>
          <p:nvPr/>
        </p:nvGraphicFramePr>
        <p:xfrm>
          <a:off x="1066680" y="1295280"/>
          <a:ext cx="4038840" cy="2338560"/>
        </p:xfrm>
        <a:graphic>
          <a:graphicData uri="http://schemas.openxmlformats.org/presentationml/2006/ole">
            <p:oleObj r:id="rId5" spid="">
              <p:embed/>
              <p:pic>
                <p:nvPicPr>
                  <p:cNvPr id="142" name="" descr=""/>
                  <p:cNvPicPr/>
                  <p:nvPr/>
                </p:nvPicPr>
                <p:blipFill>
                  <a:blip r:embed="rId6"/>
                  <a:stretch/>
                </p:blipFill>
                <p:spPr>
                  <a:xfrm>
                    <a:off x="1066680" y="1295280"/>
                    <a:ext cx="4038840" cy="2338560"/>
                  </a:xfrm>
                  <a:prstGeom prst="rect">
                    <a:avLst/>
                  </a:prstGeom>
                  <a:noFill/>
                  <a:ln w="0">
                    <a:noFill/>
                  </a:ln>
                </p:spPr>
              </p:pic>
            </p:oleObj>
          </a:graphicData>
        </a:graphic>
      </p:graphicFrame>
      <p:sp>
        <p:nvSpPr>
          <p:cNvPr id="143" name=""/>
          <p:cNvSpPr/>
          <p:nvPr/>
        </p:nvSpPr>
        <p:spPr>
          <a:xfrm>
            <a:off x="1407240" y="5943600"/>
            <a:ext cx="33019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The PRC process recognizes merit/contributions versus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rewarding Pedigrees.</a:t>
            </a:r>
            <a:endParaRPr b="0" lang="en-US" sz="1000" strike="noStrike" u="none">
              <a:solidFill>
                <a:srgbClr val="000000"/>
              </a:solidFill>
              <a:effectLst/>
              <a:uFillTx/>
              <a:latin typeface="Times New Roman"/>
            </a:endParaRPr>
          </a:p>
        </p:txBody>
      </p:sp>
      <p:sp>
        <p:nvSpPr>
          <p:cNvPr id="144" name=""/>
          <p:cNvSpPr/>
          <p:nvPr/>
        </p:nvSpPr>
        <p:spPr>
          <a:xfrm>
            <a:off x="4846320" y="5943600"/>
            <a:ext cx="375228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The PRC process provides immediate feedback and employees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Who thrive at Enron, tend to use this feedback to their benefit.</a:t>
            </a:r>
            <a:endParaRPr b="0" lang="en-US" sz="1000" strike="noStrike" u="none">
              <a:solidFill>
                <a:srgbClr val="000000"/>
              </a:solidFill>
              <a:effectLst/>
              <a:uFillTx/>
              <a:latin typeface="Times New Roman"/>
            </a:endParaRPr>
          </a:p>
        </p:txBody>
      </p:sp>
      <p:sp>
        <p:nvSpPr>
          <p:cNvPr id="145" name=""/>
          <p:cNvSpPr/>
          <p:nvPr/>
        </p:nvSpPr>
        <p:spPr>
          <a:xfrm>
            <a:off x="5272920" y="1733400"/>
            <a:ext cx="3585600" cy="551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Most of Enron’s terminations both voluntary and involuntary</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were those whose performance was ranked in the bottom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  categories.   See next slide on Contribution Loss.</a:t>
            </a:r>
            <a:endParaRPr b="0" lang="en-US" sz="10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188ACBA-C1C6-4A0A-92E7-2579AA9998A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13890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2000-10-10T12:59:41Z</dcterms:created>
  <dc:creator>lmiller</dc:creator>
  <dc:description/>
  <dc:language>en-US</dc:language>
  <cp:lastModifiedBy>ECT User</cp:lastModifiedBy>
  <cp:lastPrinted>2001-02-21T14:09:40Z</cp:lastPrinted>
  <dcterms:modified xsi:type="dcterms:W3CDTF">2001-06-08T18:13:16Z</dcterms:modified>
  <cp:revision>483</cp:revision>
  <dc:subject/>
  <dc:title>Termination Analysis</dc:title>
</cp:coreProperties>
</file>