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3.png" ContentType="image/png"/>
  <Override PartName="/ppt/media/image9.png" ContentType="image/png"/>
  <Override PartName="/ppt/media/image18.png" ContentType="image/png"/>
  <Override PartName="/ppt/media/image20.png" ContentType="image/png"/>
  <Override PartName="/ppt/media/image12.png" ContentType="image/png"/>
  <Override PartName="/ppt/media/image3.png" ContentType="image/png"/>
  <Override PartName="/ppt/media/image19.png" ContentType="image/png"/>
  <Override PartName="/ppt/media/image16.png" ContentType="image/png"/>
  <Override PartName="/ppt/media/image15.png" ContentType="image/png"/>
  <Override PartName="/ppt/media/image14.png" ContentType="image/png"/>
  <Override PartName="/ppt/media/image1.png" ContentType="image/png"/>
  <Override PartName="/ppt/media/image2.wmf" ContentType="image/x-wmf"/>
  <Override PartName="/ppt/media/image4.wmf" ContentType="image/x-wmf"/>
  <Override PartName="/ppt/media/image5.wmf" ContentType="image/x-wmf"/>
  <Override PartName="/ppt/media/image6.wmf" ContentType="image/x-wmf"/>
  <Override PartName="/ppt/media/image10.wmf" ContentType="image/x-wmf"/>
  <Override PartName="/ppt/media/image11.png" ContentType="image/png"/>
  <Override PartName="/ppt/media/image7.wmf" ContentType="image/x-wmf"/>
  <Override PartName="/ppt/media/image8.png" ContentType="image/png"/>
  <Override PartName="/ppt/media/image17.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docx" ContentType="application/vnd.openxmlformats-officedocument.wordprocessingml.document"/>
  <Override PartName="/ppt/embeddings/oleObject1.bin" ContentType="application/vnd.openxmlformats-officedocument.oleObject"/>
  <Override PartName="/ppt/embeddings/oleObject2.bin" ContentType="application/vnd.openxmlformats-officedocument.oleObject"/>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46.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47.xml" ContentType="application/vnd.openxmlformats-officedocument.presentationml.slide+xml"/>
  <Override PartName="/ppt/slides/slide17.xml" ContentType="application/vnd.openxmlformats-officedocument.presentationml.slide+xml"/>
  <Override PartName="/ppt/slides/slide9.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48.xml" ContentType="application/vnd.openxmlformats-officedocument.presentationml.slide+xml"/>
  <Override PartName="/ppt/slides/slide20.xml" ContentType="application/vnd.openxmlformats-officedocument.presentationml.slide+xml"/>
  <Override PartName="/ppt/slides/slide18.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49.xml" ContentType="application/vnd.openxmlformats-officedocument.presentationml.slide+xml"/>
  <Override PartName="/ppt/slides/slide21.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39.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40.xml" ContentType="application/vnd.openxmlformats-officedocument.presentationml.slide+xml"/>
  <Override PartName="/ppt/slides/_rels/slide19.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25.xml.rels" ContentType="application/vnd.openxmlformats-package.relationships+xml"/>
  <Override PartName="/ppt/slides/_rels/slide8.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35.xml.rels" ContentType="application/vnd.openxmlformats-package.relationships+xml"/>
  <Override PartName="/ppt/slides/_rels/slide36.xml.rels" ContentType="application/vnd.openxmlformats-package.relationships+xml"/>
  <Override PartName="/ppt/slides/_rels/slide37.xml.rels" ContentType="application/vnd.openxmlformats-package.relationships+xml"/>
  <Override PartName="/ppt/slides/_rels/slide55.xml.rels" ContentType="application/vnd.openxmlformats-package.relationships+xml"/>
  <Override PartName="/ppt/slides/_rels/slide1.xml.rels" ContentType="application/vnd.openxmlformats-package.relationships+xml"/>
  <Override PartName="/ppt/slides/_rels/slide43.xml.rels" ContentType="application/vnd.openxmlformats-package.relationships+xml"/>
  <Override PartName="/ppt/slides/_rels/slide54.xml.rels" ContentType="application/vnd.openxmlformats-package.relationships+xml"/>
  <Override PartName="/ppt/slides/_rels/slide42.xml.rels" ContentType="application/vnd.openxmlformats-package.relationships+xml"/>
  <Override PartName="/ppt/slides/_rels/slide53.xml.rels" ContentType="application/vnd.openxmlformats-package.relationships+xml"/>
  <Override PartName="/ppt/slides/_rels/slide52.xml.rels" ContentType="application/vnd.openxmlformats-package.relationships+xml"/>
  <Override PartName="/ppt/slides/_rels/slide38.xml.rels" ContentType="application/vnd.openxmlformats-package.relationships+xml"/>
  <Override PartName="/ppt/slides/_rels/slide40.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10.xml.rels" ContentType="application/vnd.openxmlformats-package.relationships+xml"/>
  <Override PartName="/ppt/slides/_rels/slide45.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14.xml.rels" ContentType="application/vnd.openxmlformats-package.relationships+xml"/>
  <Override PartName="/ppt/slides/_rels/slide12.xml.rels" ContentType="application/vnd.openxmlformats-package.relationships+xml"/>
  <Override PartName="/ppt/slides/_rels/slide49.xml.rels" ContentType="application/vnd.openxmlformats-package.relationships+xml"/>
  <Override PartName="/ppt/slides/_rels/slide51.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28.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29.xml.rels" ContentType="application/vnd.openxmlformats-package.relationships+xml"/>
  <Override PartName="/ppt/slides/_rels/slide11.xml.rels" ContentType="application/vnd.openxmlformats-package.relationships+xml"/>
  <Override PartName="/ppt/slides/_rels/slide48.xml.rels" ContentType="application/vnd.openxmlformats-package.relationships+xml"/>
  <Override PartName="/ppt/slides/_rels/slide50.xml.rels" ContentType="application/vnd.openxmlformats-package.relationships+xml"/>
  <Override PartName="/ppt/slides/_rels/slide13.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9.xml.rels" ContentType="application/vnd.openxmlformats-package.relationships+xml"/>
  <Override PartName="/ppt/slides/_rels/slide41.xml.rels" ContentType="application/vnd.openxmlformats-package.relationships+xml"/>
  <Override PartName="/ppt/slides/_rels/slide4.xml.rels" ContentType="application/vnd.openxmlformats-package.relationships+xml"/>
  <Override PartName="/ppt/slides/_rels/slide21.xml.rels" ContentType="application/vnd.openxmlformats-package.relationships+xml"/>
  <Override PartName="/ppt/slides/_rels/slide44.xml.rels" ContentType="application/vnd.openxmlformats-package.relationships+xml"/>
  <Override PartName="/ppt/slides/slide38.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42.xml" ContentType="application/vnd.openxmlformats-officedocument.presentationml.slide+xml"/>
  <Override PartName="/ppt/slides/slide54.xml" ContentType="application/vnd.openxmlformats-officedocument.presentationml.slide+xml"/>
  <Override PartName="/ppt/slides/slide43.xml" ContentType="application/vnd.openxmlformats-officedocument.presentationml.slide+xml"/>
  <Override PartName="/ppt/slides/slide55.xml" ContentType="application/vnd.openxmlformats-officedocument.presentationml.slide+xml"/>
  <Override PartName="/ppt/slides/slide37.xml" ContentType="application/vnd.openxmlformats-officedocument.presentationml.slide+xml"/>
  <Override PartName="/ppt/slides/slide36.xml" ContentType="application/vnd.openxmlformats-officedocument.presentationml.slide+xml"/>
  <Override PartName="/ppt/slides/slide35.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notesSlides/notesSlide18.xml" ContentType="application/vnd.openxmlformats-officedocument.presentationml.notesSlide+xml"/>
  <Override PartName="/ppt/notesSlides/notesSlide16.xml" ContentType="application/vnd.openxmlformats-officedocument.presentationml.notesSlide+xml"/>
  <Override PartName="/ppt/notesSlides/notesSlide14.xml" ContentType="application/vnd.openxmlformats-officedocument.presentationml.notesSlide+xml"/>
  <Override PartName="/ppt/notesSlides/_rels/notesSlide17.xml.rels" ContentType="application/vnd.openxmlformats-package.relationships+xml"/>
  <Override PartName="/ppt/notesSlides/_rels/notesSlide4.xml.rels" ContentType="application/vnd.openxmlformats-package.relationships+xml"/>
  <Override PartName="/ppt/notesSlides/_rels/notesSlide2.xml.rels" ContentType="application/vnd.openxmlformats-package.relationships+xml"/>
  <Override PartName="/ppt/notesSlides/_rels/notesSlide35.xml.rels" ContentType="application/vnd.openxmlformats-package.relationships+xml"/>
  <Override PartName="/ppt/notesSlides/_rels/notesSlide24.xml.rels" ContentType="application/vnd.openxmlformats-package.relationships+xml"/>
  <Override PartName="/ppt/notesSlides/_rels/notesSlide36.xml.rels" ContentType="application/vnd.openxmlformats-package.relationships+xml"/>
  <Override PartName="/ppt/notesSlides/_rels/notesSlide25.xml.rels" ContentType="application/vnd.openxmlformats-package.relationships+xml"/>
  <Override PartName="/ppt/notesSlides/_rels/notesSlide37.xml.rels" ContentType="application/vnd.openxmlformats-package.relationships+xml"/>
  <Override PartName="/ppt/notesSlides/_rels/notesSlide41.xml.rels" ContentType="application/vnd.openxmlformats-package.relationships+xml"/>
  <Override PartName="/ppt/notesSlides/_rels/notesSlide30.xml.rels" ContentType="application/vnd.openxmlformats-package.relationships+xml"/>
  <Override PartName="/ppt/notesSlides/_rels/notesSlide42.xml.rels" ContentType="application/vnd.openxmlformats-package.relationships+xml"/>
  <Override PartName="/ppt/notesSlides/_rels/notesSlide43.xml.rels" ContentType="application/vnd.openxmlformats-package.relationships+xml"/>
  <Override PartName="/ppt/notesSlides/_rels/notesSlide32.xml.rels" ContentType="application/vnd.openxmlformats-package.relationships+xml"/>
  <Override PartName="/ppt/notesSlides/_rels/notesSlide16.xml.rels" ContentType="application/vnd.openxmlformats-package.relationships+xml"/>
  <Override PartName="/ppt/notesSlides/_rels/notesSlide14.xml.rels" ContentType="application/vnd.openxmlformats-package.relationships+xml"/>
  <Override PartName="/ppt/notesSlides/_rels/notesSlide13.xml.rels" ContentType="application/vnd.openxmlformats-package.relationships+xml"/>
  <Override PartName="/ppt/notesSlides/_rels/notesSlide6.xml.rels" ContentType="application/vnd.openxmlformats-package.relationships+xml"/>
  <Override PartName="/ppt/notesSlides/_rels/notesSlide23.xml.rels" ContentType="application/vnd.openxmlformats-package.relationships+xml"/>
  <Override PartName="/ppt/notesSlides/_rels/notesSlide11.xml.rels" ContentType="application/vnd.openxmlformats-package.relationships+xml"/>
  <Override PartName="/ppt/notesSlides/_rels/notesSlide22.xml.rels" ContentType="application/vnd.openxmlformats-package.relationships+xml"/>
  <Override PartName="/ppt/notesSlides/_rels/notesSlide10.xml.rels" ContentType="application/vnd.openxmlformats-package.relationships+xml"/>
  <Override PartName="/ppt/notesSlides/_rels/notesSlide34.xml.rels" ContentType="application/vnd.openxmlformats-package.relationships+xml"/>
  <Override PartName="/ppt/notesSlides/_rels/notesSlide18.xml.rels" ContentType="application/vnd.openxmlformats-package.relationships+xml"/>
  <Override PartName="/ppt/notesSlides/_rels/notesSlide5.xml.rels" ContentType="application/vnd.openxmlformats-package.relationships+xml"/>
  <Override PartName="/ppt/notesSlides/_rels/notesSlide33.xml.rels" ContentType="application/vnd.openxmlformats-package.relationships+xml"/>
  <Override PartName="/ppt/notesSlides/_rels/notesSlide44.xml.rels" ContentType="application/vnd.openxmlformats-package.relationships+xml"/>
  <Override PartName="/ppt/notesSlides/notesSlide13.xml" ContentType="application/vnd.openxmlformats-officedocument.presentationml.notesSlide+xml"/>
  <Override PartName="/ppt/notesSlides/notesSlide23.xml" ContentType="application/vnd.openxmlformats-officedocument.presentationml.notesSlide+xml"/>
  <Override PartName="/ppt/notesSlides/notesSlide11.xml" ContentType="application/vnd.openxmlformats-officedocument.presentationml.notesSlide+xml"/>
  <Override PartName="/ppt/notesSlides/notesSlide22.xml" ContentType="application/vnd.openxmlformats-officedocument.presentationml.notesSlide+xml"/>
  <Override PartName="/ppt/notesSlides/notesSlide10.xml" ContentType="application/vnd.openxmlformats-officedocument.presentationml.notesSlide+xml"/>
  <Override PartName="/ppt/notesSlides/notesSlide6.xml" ContentType="application/vnd.openxmlformats-officedocument.presentationml.notesSlide+xml"/>
  <Override PartName="/ppt/notesSlides/notesSlide34.xml" ContentType="application/vnd.openxmlformats-officedocument.presentationml.notesSlide+xml"/>
  <Override PartName="/ppt/notesSlides/notesSlide5.xml" ContentType="application/vnd.openxmlformats-officedocument.presentationml.notesSlide+xml"/>
  <Override PartName="/ppt/notesSlides/notesSlide33.xml" ContentType="application/vnd.openxmlformats-officedocument.presentationml.notesSlide+xml"/>
  <Override PartName="/ppt/notesSlides/notesSlide44.xml" ContentType="application/vnd.openxmlformats-officedocument.presentationml.notesSlide+xml"/>
  <Override PartName="/ppt/notesSlides/notesSlide4.xml" ContentType="application/vnd.openxmlformats-officedocument.presentationml.notesSlide+xml"/>
  <Override PartName="/ppt/notesSlides/notesSlide32.xml" ContentType="application/vnd.openxmlformats-officedocument.presentationml.notesSlide+xml"/>
  <Override PartName="/ppt/notesSlides/notesSlide43.xml" ContentType="application/vnd.openxmlformats-officedocument.presentationml.notesSlide+xml"/>
  <Override PartName="/ppt/notesSlides/notesSlide42.xml" ContentType="application/vnd.openxmlformats-officedocument.presentationml.notesSlide+xml"/>
  <Override PartName="/ppt/notesSlides/notesSlide41.xml" ContentType="application/vnd.openxmlformats-officedocument.presentationml.notesSlide+xml"/>
  <Override PartName="/ppt/notesSlides/notesSlide37.xml" ContentType="application/vnd.openxmlformats-officedocument.presentationml.notesSlide+xml"/>
  <Override PartName="/ppt/notesSlides/notesSlide25.xml" ContentType="application/vnd.openxmlformats-officedocument.presentationml.notesSlide+xml"/>
  <Override PartName="/ppt/notesSlides/notesSlide36.xml" ContentType="application/vnd.openxmlformats-officedocument.presentationml.notes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30.xml" ContentType="application/vnd.openxmlformats-officedocument.presentationml.notesSlide+xml"/>
  <Override PartName="/ppt/notesSlides/notesSlide2.xml" ContentType="application/vnd.openxmlformats-officedocument.presentationml.notesSlide+xml"/>
  <Override PartName="/ppt/notesSlides/notesSlide17.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 id="298" r:id="rId46"/>
    <p:sldId id="299" r:id="rId47"/>
    <p:sldId id="300" r:id="rId48"/>
    <p:sldId id="301" r:id="rId49"/>
    <p:sldId id="302" r:id="rId50"/>
    <p:sldId id="303" r:id="rId51"/>
    <p:sldId id="304" r:id="rId52"/>
    <p:sldId id="305" r:id="rId53"/>
    <p:sldId id="306" r:id="rId54"/>
    <p:sldId id="307" r:id="rId55"/>
    <p:sldId id="308" r:id="rId56"/>
    <p:sldId id="309" r:id="rId57"/>
    <p:sldId id="310" r:id="rId58"/>
  </p:sldIdLst>
  <p:sldSz cx="9144000" cy="6858000"/>
  <p:notesSz cx="6858000" cy="919797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slide" Target="slides/slide29.xml"/><Relationship Id="rId33" Type="http://schemas.openxmlformats.org/officeDocument/2006/relationships/slide" Target="slides/slide30.xml"/><Relationship Id="rId34" Type="http://schemas.openxmlformats.org/officeDocument/2006/relationships/slide" Target="slides/slide31.xml"/><Relationship Id="rId35" Type="http://schemas.openxmlformats.org/officeDocument/2006/relationships/slide" Target="slides/slide32.xml"/><Relationship Id="rId36" Type="http://schemas.openxmlformats.org/officeDocument/2006/relationships/slide" Target="slides/slide33.xml"/><Relationship Id="rId37" Type="http://schemas.openxmlformats.org/officeDocument/2006/relationships/slide" Target="slides/slide34.xml"/><Relationship Id="rId38" Type="http://schemas.openxmlformats.org/officeDocument/2006/relationships/slide" Target="slides/slide35.xml"/><Relationship Id="rId39" Type="http://schemas.openxmlformats.org/officeDocument/2006/relationships/slide" Target="slides/slide36.xml"/><Relationship Id="rId40" Type="http://schemas.openxmlformats.org/officeDocument/2006/relationships/slide" Target="slides/slide37.xml"/><Relationship Id="rId41" Type="http://schemas.openxmlformats.org/officeDocument/2006/relationships/slide" Target="slides/slide38.xml"/><Relationship Id="rId42" Type="http://schemas.openxmlformats.org/officeDocument/2006/relationships/slide" Target="slides/slide39.xml"/><Relationship Id="rId43" Type="http://schemas.openxmlformats.org/officeDocument/2006/relationships/slide" Target="slides/slide40.xml"/><Relationship Id="rId44" Type="http://schemas.openxmlformats.org/officeDocument/2006/relationships/slide" Target="slides/slide41.xml"/><Relationship Id="rId45" Type="http://schemas.openxmlformats.org/officeDocument/2006/relationships/slide" Target="slides/slide42.xml"/><Relationship Id="rId46" Type="http://schemas.openxmlformats.org/officeDocument/2006/relationships/slide" Target="slides/slide43.xml"/><Relationship Id="rId47" Type="http://schemas.openxmlformats.org/officeDocument/2006/relationships/slide" Target="slides/slide44.xml"/><Relationship Id="rId48" Type="http://schemas.openxmlformats.org/officeDocument/2006/relationships/slide" Target="slides/slide45.xml"/><Relationship Id="rId49" Type="http://schemas.openxmlformats.org/officeDocument/2006/relationships/slide" Target="slides/slide46.xml"/><Relationship Id="rId50" Type="http://schemas.openxmlformats.org/officeDocument/2006/relationships/slide" Target="slides/slide47.xml"/><Relationship Id="rId51" Type="http://schemas.openxmlformats.org/officeDocument/2006/relationships/slide" Target="slides/slide48.xml"/><Relationship Id="rId52" Type="http://schemas.openxmlformats.org/officeDocument/2006/relationships/slide" Target="slides/slide49.xml"/><Relationship Id="rId53" Type="http://schemas.openxmlformats.org/officeDocument/2006/relationships/slide" Target="slides/slide50.xml"/><Relationship Id="rId54" Type="http://schemas.openxmlformats.org/officeDocument/2006/relationships/slide" Target="slides/slide51.xml"/><Relationship Id="rId55" Type="http://schemas.openxmlformats.org/officeDocument/2006/relationships/slide" Target="slides/slide52.xml"/><Relationship Id="rId56" Type="http://schemas.openxmlformats.org/officeDocument/2006/relationships/slide" Target="slides/slide53.xml"/><Relationship Id="rId57" Type="http://schemas.openxmlformats.org/officeDocument/2006/relationships/slide" Target="slides/slide54.xml"/><Relationship Id="rId58" Type="http://schemas.openxmlformats.org/officeDocument/2006/relationships/slide" Target="slides/slide55.xml"/><Relationship Id="rId59"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 name=""/>
          <p:cNvSpPr/>
          <p:nvPr/>
        </p:nvSpPr>
        <p:spPr>
          <a:xfrm>
            <a:off x="0" y="0"/>
            <a:ext cx="6858000" cy="9198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16" name="PlaceHolder 1"/>
          <p:cNvSpPr>
            <a:spLocks noGrp="1"/>
          </p:cNvSpPr>
          <p:nvPr>
            <p:ph type="hdr"/>
          </p:nvPr>
        </p:nvSpPr>
        <p:spPr>
          <a:xfrm>
            <a:off x="-360" y="0"/>
            <a:ext cx="2971800" cy="457200"/>
          </a:xfrm>
          <a:prstGeom prst="rect">
            <a:avLst/>
          </a:prstGeom>
          <a:noFill/>
          <a:ln w="0">
            <a:noFill/>
          </a:ln>
        </p:spPr>
        <p:txBody>
          <a:bodyPr lIns="91440" rIns="91440" tIns="45720" bIns="4572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17" name="PlaceHolder 2"/>
          <p:cNvSpPr>
            <a:spLocks noGrp="1"/>
          </p:cNvSpPr>
          <p:nvPr>
            <p:ph type="dt" idx="4"/>
          </p:nvPr>
        </p:nvSpPr>
        <p:spPr>
          <a:xfrm>
            <a:off x="3885840" y="0"/>
            <a:ext cx="2971800" cy="457200"/>
          </a:xfrm>
          <a:prstGeom prst="rect">
            <a:avLst/>
          </a:prstGeom>
          <a:noFill/>
          <a:ln w="0">
            <a:noFill/>
          </a:ln>
        </p:spPr>
        <p:txBody>
          <a:bodyPr lIns="91440" rIns="91440" tIns="45720" bIns="4572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8" name="PlaceHolder 3"/>
          <p:cNvSpPr>
            <a:spLocks noGrp="1"/>
          </p:cNvSpPr>
          <p:nvPr>
            <p:ph type="sldImg"/>
          </p:nvPr>
        </p:nvSpPr>
        <p:spPr>
          <a:xfrm>
            <a:off x="1144440" y="685440"/>
            <a:ext cx="4572000" cy="342900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Click to move the slide</a:t>
            </a:r>
            <a:endParaRPr b="0" lang="en-US" sz="4400" strike="noStrike" u="none">
              <a:solidFill>
                <a:srgbClr val="000000"/>
              </a:solidFill>
              <a:effectLst/>
              <a:uFillTx/>
              <a:latin typeface="Arial"/>
            </a:endParaRPr>
          </a:p>
        </p:txBody>
      </p:sp>
      <p:sp>
        <p:nvSpPr>
          <p:cNvPr id="19" name="PlaceHolder 4"/>
          <p:cNvSpPr>
            <a:spLocks noGrp="1"/>
          </p:cNvSpPr>
          <p:nvPr>
            <p:ph type="body"/>
          </p:nvPr>
        </p:nvSpPr>
        <p:spPr>
          <a:xfrm>
            <a:off x="914400" y="4343040"/>
            <a:ext cx="5029200" cy="4189320"/>
          </a:xfrm>
          <a:prstGeom prst="rect">
            <a:avLst/>
          </a:prstGeom>
          <a:noFill/>
          <a:ln w="0">
            <a:noFill/>
          </a:ln>
        </p:spPr>
        <p:txBody>
          <a:bodyPr lIns="91440" rIns="9144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Click to edit the notes format</a:t>
            </a:r>
            <a:endParaRPr b="1" lang="en-US" sz="1200" strike="noStrike" u="none">
              <a:solidFill>
                <a:srgbClr val="000000"/>
              </a:solidFill>
              <a:effectLst/>
              <a:uFillTx/>
              <a:latin typeface="Arial"/>
            </a:endParaRPr>
          </a:p>
        </p:txBody>
      </p:sp>
      <p:sp>
        <p:nvSpPr>
          <p:cNvPr id="20" name="PlaceHolder 5"/>
          <p:cNvSpPr>
            <a:spLocks noGrp="1"/>
          </p:cNvSpPr>
          <p:nvPr>
            <p:ph type="ftr" idx="5"/>
          </p:nvPr>
        </p:nvSpPr>
        <p:spPr>
          <a:xfrm>
            <a:off x="-360" y="8761320"/>
            <a:ext cx="2971800" cy="457200"/>
          </a:xfrm>
          <a:prstGeom prst="rect">
            <a:avLst/>
          </a:prstGeom>
          <a:noFill/>
          <a:ln w="0">
            <a:noFill/>
          </a:ln>
        </p:spPr>
        <p:txBody>
          <a:bodyPr lIns="91440" rIns="91440" tIns="45720" bIns="45720" anchor="b">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21" name="PlaceHolder 6"/>
          <p:cNvSpPr>
            <a:spLocks noGrp="1"/>
          </p:cNvSpPr>
          <p:nvPr>
            <p:ph type="sldNum" idx="6"/>
          </p:nvPr>
        </p:nvSpPr>
        <p:spPr>
          <a:xfrm>
            <a:off x="3885840" y="8761320"/>
            <a:ext cx="2971800" cy="457200"/>
          </a:xfrm>
          <a:prstGeom prst="rect">
            <a:avLst/>
          </a:prstGeom>
          <a:noFill/>
          <a:ln w="0">
            <a:noFill/>
          </a:ln>
        </p:spPr>
        <p:txBody>
          <a:bodyPr lIns="91440" rIns="91440" tIns="45720" bIns="45720" anchor="b">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7A056EF-31CB-4734-8F0B-BECA3BB43D4A}"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
</Relationships>
</file>

<file path=ppt/notesSlides/_rels/notesSlide13.xml.rels><?xml version="1.0" encoding="UTF-8"?>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
</Relationships>
</file>

<file path=ppt/notesSlides/_rels/notesSlide14.xml.rels><?xml version="1.0" encoding="UTF-8"?>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
</Relationships>
</file>

<file path=ppt/notesSlides/_rels/notesSlide16.xml.rels><?xml version="1.0" encoding="UTF-8"?>
<Relationships xmlns="http://schemas.openxmlformats.org/package/2006/relationships"><Relationship Id="rId1" Type="http://schemas.openxmlformats.org/officeDocument/2006/relationships/slide" Target="../slides/slide16.xml"/><Relationship Id="rId2" Type="http://schemas.openxmlformats.org/officeDocument/2006/relationships/notesMaster" Target="../notesMasters/notesMaster1.xml"/>
</Relationships>
</file>

<file path=ppt/notesSlides/_rels/notesSlide17.xml.rels><?xml version="1.0" encoding="UTF-8"?>
<Relationships xmlns="http://schemas.openxmlformats.org/package/2006/relationships"><Relationship Id="rId1" Type="http://schemas.openxmlformats.org/officeDocument/2006/relationships/slide" Target="../slides/slide17.xml"/><Relationship Id="rId2" Type="http://schemas.openxmlformats.org/officeDocument/2006/relationships/notesMaster" Target="../notesMasters/notesMaster1.xml"/>
</Relationships>
</file>

<file path=ppt/notesSlides/_rels/notesSlide18.xml.rels><?xml version="1.0" encoding="UTF-8"?>
<Relationships xmlns="http://schemas.openxmlformats.org/package/2006/relationships"><Relationship Id="rId1" Type="http://schemas.openxmlformats.org/officeDocument/2006/relationships/slide" Target="../slides/slide18.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22.xml.rels><?xml version="1.0" encoding="UTF-8"?>
<Relationships xmlns="http://schemas.openxmlformats.org/package/2006/relationships"><Relationship Id="rId1" Type="http://schemas.openxmlformats.org/officeDocument/2006/relationships/slide" Target="../slides/slide22.xml"/><Relationship Id="rId2" Type="http://schemas.openxmlformats.org/officeDocument/2006/relationships/notesMaster" Target="../notesMasters/notesMaster1.xml"/>
</Relationships>
</file>

<file path=ppt/notesSlides/_rels/notesSlide23.xml.rels><?xml version="1.0" encoding="UTF-8"?>
<Relationships xmlns="http://schemas.openxmlformats.org/package/2006/relationships"><Relationship Id="rId1" Type="http://schemas.openxmlformats.org/officeDocument/2006/relationships/slide" Target="../slides/slide23.xml"/><Relationship Id="rId2" Type="http://schemas.openxmlformats.org/officeDocument/2006/relationships/notesMaster" Target="../notesMasters/notesMaster1.xml"/>
</Relationships>
</file>

<file path=ppt/notesSlides/_rels/notesSlide24.xml.rels><?xml version="1.0" encoding="UTF-8"?>
<Relationships xmlns="http://schemas.openxmlformats.org/package/2006/relationships"><Relationship Id="rId1" Type="http://schemas.openxmlformats.org/officeDocument/2006/relationships/slide" Target="../slides/slide24.xml"/><Relationship Id="rId2" Type="http://schemas.openxmlformats.org/officeDocument/2006/relationships/notesMaster" Target="../notesMasters/notesMaster1.xml"/>
</Relationships>
</file>

<file path=ppt/notesSlides/_rels/notesSlide25.xml.rels><?xml version="1.0" encoding="UTF-8"?>
<Relationships xmlns="http://schemas.openxmlformats.org/package/2006/relationships"><Relationship Id="rId1" Type="http://schemas.openxmlformats.org/officeDocument/2006/relationships/slide" Target="../slides/slide25.xml"/><Relationship Id="rId2" Type="http://schemas.openxmlformats.org/officeDocument/2006/relationships/notesMaster" Target="../notesMasters/notesMaster1.xml"/>
</Relationships>
</file>

<file path=ppt/notesSlides/_rels/notesSlide30.xml.rels><?xml version="1.0" encoding="UTF-8"?>
<Relationships xmlns="http://schemas.openxmlformats.org/package/2006/relationships"><Relationship Id="rId1" Type="http://schemas.openxmlformats.org/officeDocument/2006/relationships/slide" Target="../slides/slide30.xml"/><Relationship Id="rId2" Type="http://schemas.openxmlformats.org/officeDocument/2006/relationships/notesMaster" Target="../notesMasters/notesMaster1.xml"/>
</Relationships>
</file>

<file path=ppt/notesSlides/_rels/notesSlide32.xml.rels><?xml version="1.0" encoding="UTF-8"?>
<Relationships xmlns="http://schemas.openxmlformats.org/package/2006/relationships"><Relationship Id="rId1" Type="http://schemas.openxmlformats.org/officeDocument/2006/relationships/slide" Target="../slides/slide32.xml"/><Relationship Id="rId2" Type="http://schemas.openxmlformats.org/officeDocument/2006/relationships/notesMaster" Target="../notesMasters/notesMaster1.xml"/>
</Relationships>
</file>

<file path=ppt/notesSlides/_rels/notesSlide33.xml.rels><?xml version="1.0" encoding="UTF-8"?>
<Relationships xmlns="http://schemas.openxmlformats.org/package/2006/relationships"><Relationship Id="rId1" Type="http://schemas.openxmlformats.org/officeDocument/2006/relationships/slide" Target="../slides/slide33.xml"/><Relationship Id="rId2" Type="http://schemas.openxmlformats.org/officeDocument/2006/relationships/notesMaster" Target="../notesMasters/notesMaster1.xml"/>
</Relationships>
</file>

<file path=ppt/notesSlides/_rels/notesSlide34.xml.rels><?xml version="1.0" encoding="UTF-8"?>
<Relationships xmlns="http://schemas.openxmlformats.org/package/2006/relationships"><Relationship Id="rId1" Type="http://schemas.openxmlformats.org/officeDocument/2006/relationships/slide" Target="../slides/slide34.xml"/><Relationship Id="rId2" Type="http://schemas.openxmlformats.org/officeDocument/2006/relationships/notesMaster" Target="../notesMasters/notesMaster1.xml"/>
</Relationships>
</file>

<file path=ppt/notesSlides/_rels/notesSlide35.xml.rels><?xml version="1.0" encoding="UTF-8"?>
<Relationships xmlns="http://schemas.openxmlformats.org/package/2006/relationships"><Relationship Id="rId1" Type="http://schemas.openxmlformats.org/officeDocument/2006/relationships/slide" Target="../slides/slide35.xml"/><Relationship Id="rId2" Type="http://schemas.openxmlformats.org/officeDocument/2006/relationships/notesMaster" Target="../notesMasters/notesMaster1.xml"/>
</Relationships>
</file>

<file path=ppt/notesSlides/_rels/notesSlide36.xml.rels><?xml version="1.0" encoding="UTF-8"?>
<Relationships xmlns="http://schemas.openxmlformats.org/package/2006/relationships"><Relationship Id="rId1" Type="http://schemas.openxmlformats.org/officeDocument/2006/relationships/slide" Target="../slides/slide36.xml"/><Relationship Id="rId2" Type="http://schemas.openxmlformats.org/officeDocument/2006/relationships/notesMaster" Target="../notesMasters/notesMaster1.xml"/>
</Relationships>
</file>

<file path=ppt/notesSlides/_rels/notesSlide37.xml.rels><?xml version="1.0" encoding="UTF-8"?>
<Relationships xmlns="http://schemas.openxmlformats.org/package/2006/relationships"><Relationship Id="rId1" Type="http://schemas.openxmlformats.org/officeDocument/2006/relationships/slide" Target="../slides/slide37.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41.xml.rels><?xml version="1.0" encoding="UTF-8"?>
<Relationships xmlns="http://schemas.openxmlformats.org/package/2006/relationships"><Relationship Id="rId1" Type="http://schemas.openxmlformats.org/officeDocument/2006/relationships/slide" Target="../slides/slide41.xml"/><Relationship Id="rId2" Type="http://schemas.openxmlformats.org/officeDocument/2006/relationships/notesMaster" Target="../notesMasters/notesMaster1.xml"/>
</Relationships>
</file>

<file path=ppt/notesSlides/_rels/notesSlide42.xml.rels><?xml version="1.0" encoding="UTF-8"?>
<Relationships xmlns="http://schemas.openxmlformats.org/package/2006/relationships"><Relationship Id="rId1" Type="http://schemas.openxmlformats.org/officeDocument/2006/relationships/slide" Target="../slides/slide42.xml"/><Relationship Id="rId2" Type="http://schemas.openxmlformats.org/officeDocument/2006/relationships/notesMaster" Target="../notesMasters/notesMaster1.xml"/>
</Relationships>
</file>

<file path=ppt/notesSlides/_rels/notesSlide43.xml.rels><?xml version="1.0" encoding="UTF-8"?>
<Relationships xmlns="http://schemas.openxmlformats.org/package/2006/relationships"><Relationship Id="rId1" Type="http://schemas.openxmlformats.org/officeDocument/2006/relationships/slide" Target="../slides/slide43.xml"/><Relationship Id="rId2" Type="http://schemas.openxmlformats.org/officeDocument/2006/relationships/notesMaster" Target="../notesMasters/notesMaster1.xml"/>
</Relationships>
</file>

<file path=ppt/notesSlides/_rels/notesSlide44.xml.rels><?xml version="1.0" encoding="UTF-8"?>
<Relationships xmlns="http://schemas.openxmlformats.org/package/2006/relationships"><Relationship Id="rId1" Type="http://schemas.openxmlformats.org/officeDocument/2006/relationships/slide" Target="../slides/slide44.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notesSlide1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sldImg"/>
          </p:nvPr>
        </p:nvSpPr>
        <p:spPr>
          <a:xfrm>
            <a:off x="1144440" y="685800"/>
            <a:ext cx="4572000" cy="3429000"/>
          </a:xfrm>
          <a:prstGeom prst="rect">
            <a:avLst/>
          </a:prstGeom>
          <a:ln w="0">
            <a:noFill/>
          </a:ln>
        </p:spPr>
      </p:sp>
      <p:sp>
        <p:nvSpPr>
          <p:cNvPr id="167" name="PlaceHolder 2"/>
          <p:cNvSpPr>
            <a:spLocks noGrp="1"/>
          </p:cNvSpPr>
          <p:nvPr>
            <p:ph type="body"/>
          </p:nvPr>
        </p:nvSpPr>
        <p:spPr>
          <a:xfrm>
            <a:off x="914400" y="4343040"/>
            <a:ext cx="5029200" cy="4189320"/>
          </a:xfrm>
          <a:prstGeom prst="rect">
            <a:avLst/>
          </a:prstGeom>
          <a:noFill/>
          <a:ln w="0">
            <a:noFill/>
          </a:ln>
        </p:spPr>
        <p:txBody>
          <a:bodyPr lIns="91440" rIns="9144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 person’s peer group is determined by HR.  It is based on job code, business unit, etc.</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This is automated within the compensation (bonus) portion of the system.</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Commercial: Trading, Originazation, Finance, Asset Devel., etc.</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Spec. Tech.: Legal, Attorneys, IT, RAC, Tax Attorneys</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Comm. Support:  Energy Ops, Accntg, PR/CR, Regulatory, HR, etc.</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Tech.:Field engineers, Field Ops., Asset Operators, etc.</a:t>
            </a:r>
            <a:endParaRPr b="1" lang="en-US" sz="1200" strike="noStrike" u="none">
              <a:solidFill>
                <a:srgbClr val="000000"/>
              </a:solidFill>
              <a:effectLst/>
              <a:uFillTx/>
              <a:latin typeface="Arial"/>
            </a:endParaRP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8" name="PlaceHolder 1"/>
          <p:cNvSpPr>
            <a:spLocks noGrp="1"/>
          </p:cNvSpPr>
          <p:nvPr>
            <p:ph type="sldImg"/>
          </p:nvPr>
        </p:nvSpPr>
        <p:spPr>
          <a:xfrm>
            <a:off x="1144440" y="685800"/>
            <a:ext cx="4572000" cy="3429000"/>
          </a:xfrm>
          <a:prstGeom prst="rect">
            <a:avLst/>
          </a:prstGeom>
          <a:ln w="0">
            <a:noFill/>
          </a:ln>
        </p:spPr>
      </p:sp>
      <p:sp>
        <p:nvSpPr>
          <p:cNvPr id="169" name="PlaceHolder 2"/>
          <p:cNvSpPr>
            <a:spLocks noGrp="1"/>
          </p:cNvSpPr>
          <p:nvPr>
            <p:ph type="body"/>
          </p:nvPr>
        </p:nvSpPr>
        <p:spPr>
          <a:xfrm>
            <a:off x="914400" y="4343040"/>
            <a:ext cx="5029200" cy="4189320"/>
          </a:xfrm>
          <a:prstGeom prst="rect">
            <a:avLst/>
          </a:prstGeom>
          <a:noFill/>
          <a:ln w="0">
            <a:noFill/>
          </a:ln>
        </p:spPr>
        <p:txBody>
          <a:bodyPr lIns="91440" rIns="9144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There may be some exceptions as business unit heads and their HR teams discuss the process.</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The goal is to include as much of the employee population as possible.</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All employees not directly involved in PRC will be assigned a rating.</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sldImg"/>
          </p:nvPr>
        </p:nvSpPr>
        <p:spPr>
          <a:xfrm>
            <a:off x="1144440" y="685800"/>
            <a:ext cx="4572000" cy="3429000"/>
          </a:xfrm>
          <a:prstGeom prst="rect">
            <a:avLst/>
          </a:prstGeom>
          <a:ln w="0">
            <a:noFill/>
          </a:ln>
        </p:spPr>
      </p:sp>
      <p:sp>
        <p:nvSpPr>
          <p:cNvPr id="171" name="PlaceHolder 2"/>
          <p:cNvSpPr>
            <a:spLocks noGrp="1"/>
          </p:cNvSpPr>
          <p:nvPr>
            <p:ph type="body"/>
          </p:nvPr>
        </p:nvSpPr>
        <p:spPr>
          <a:xfrm>
            <a:off x="914400" y="4343040"/>
            <a:ext cx="5029200" cy="4189320"/>
          </a:xfrm>
          <a:prstGeom prst="rect">
            <a:avLst/>
          </a:prstGeom>
          <a:noFill/>
          <a:ln w="0">
            <a:noFill/>
          </a:ln>
        </p:spPr>
        <p:txBody>
          <a:bodyPr lIns="91440" rIns="9144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Associates/Analysts will be evaluated using the Management/Professional form;  no longer a separate form.</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Management/Professional includes Sr. Directors, Directors through specialists levels.</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Admin/Support includes assistants, clerks, etc.;  all those in roles that support the administrative side of the business processes.</a:t>
            </a:r>
            <a:endParaRPr b="1" lang="en-US" sz="1200" strike="noStrike" u="none">
              <a:solidFill>
                <a:srgbClr val="000000"/>
              </a:solidFill>
              <a:effectLst/>
              <a:uFillTx/>
              <a:latin typeface="Arial"/>
            </a:endParaRP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2" name="PlaceHolder 1"/>
          <p:cNvSpPr>
            <a:spLocks noGrp="1"/>
          </p:cNvSpPr>
          <p:nvPr>
            <p:ph type="sldImg"/>
          </p:nvPr>
        </p:nvSpPr>
        <p:spPr>
          <a:xfrm>
            <a:off x="1144440" y="685800"/>
            <a:ext cx="4572000" cy="3429000"/>
          </a:xfrm>
          <a:prstGeom prst="rect">
            <a:avLst/>
          </a:prstGeom>
          <a:ln w="0">
            <a:noFill/>
          </a:ln>
        </p:spPr>
      </p:sp>
      <p:sp>
        <p:nvSpPr>
          <p:cNvPr id="173" name="PlaceHolder 2"/>
          <p:cNvSpPr>
            <a:spLocks noGrp="1"/>
          </p:cNvSpPr>
          <p:nvPr>
            <p:ph type="body"/>
          </p:nvPr>
        </p:nvSpPr>
        <p:spPr>
          <a:xfrm>
            <a:off x="914400" y="4343040"/>
            <a:ext cx="5029200" cy="4189320"/>
          </a:xfrm>
          <a:prstGeom prst="rect">
            <a:avLst/>
          </a:prstGeom>
          <a:noFill/>
          <a:ln w="0">
            <a:noFill/>
          </a:ln>
        </p:spPr>
        <p:txBody>
          <a:bodyPr lIns="91440" rIns="9144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NOT subjective perception…</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Objective Perception means:</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lvl="1" marL="4572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It is based on evidence, first hand, that can be recounted.</a:t>
            </a:r>
            <a:endParaRPr b="1" lang="en-US" sz="1200" strike="noStrike" u="none">
              <a:solidFill>
                <a:srgbClr val="000000"/>
              </a:solidFill>
              <a:effectLst/>
              <a:uFillTx/>
              <a:latin typeface="Arial"/>
            </a:endParaRPr>
          </a:p>
          <a:p>
            <a:pPr lvl="1" marL="4572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There is solid rationale beyond the rating.</a:t>
            </a:r>
            <a:endParaRPr b="1" lang="en-US" sz="1200" strike="noStrike" u="none">
              <a:solidFill>
                <a:srgbClr val="000000"/>
              </a:solidFill>
              <a:effectLst/>
              <a:uFillTx/>
              <a:latin typeface="Arial"/>
            </a:endParaRPr>
          </a:p>
          <a:p>
            <a:pPr lvl="1" marL="4572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This is what I think based on what I saw, experienced, etc.</a:t>
            </a:r>
            <a:endParaRPr b="1" lang="en-US" sz="1200" strike="noStrike" u="none">
              <a:solidFill>
                <a:srgbClr val="000000"/>
              </a:solidFill>
              <a:effectLst/>
              <a:uFillTx/>
              <a:latin typeface="Arial"/>
            </a:endParaRP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 name="PlaceHolder 1"/>
          <p:cNvSpPr>
            <a:spLocks noGrp="1"/>
          </p:cNvSpPr>
          <p:nvPr>
            <p:ph type="sldImg"/>
          </p:nvPr>
        </p:nvSpPr>
        <p:spPr>
          <a:xfrm>
            <a:off x="1144440" y="685800"/>
            <a:ext cx="4572000" cy="3429000"/>
          </a:xfrm>
          <a:prstGeom prst="rect">
            <a:avLst/>
          </a:prstGeom>
          <a:ln w="0">
            <a:noFill/>
          </a:ln>
        </p:spPr>
      </p:sp>
      <p:sp>
        <p:nvSpPr>
          <p:cNvPr id="175" name="PlaceHolder 2"/>
          <p:cNvSpPr>
            <a:spLocks noGrp="1"/>
          </p:cNvSpPr>
          <p:nvPr>
            <p:ph type="body"/>
          </p:nvPr>
        </p:nvSpPr>
        <p:spPr>
          <a:xfrm>
            <a:off x="914400" y="4343040"/>
            <a:ext cx="5029200" cy="4189320"/>
          </a:xfrm>
          <a:prstGeom prst="rect">
            <a:avLst/>
          </a:prstGeom>
          <a:noFill/>
          <a:ln w="0">
            <a:noFill/>
          </a:ln>
        </p:spPr>
        <p:txBody>
          <a:bodyPr lIns="91440" rIns="9144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Pushback may be received that either the forms are not specific to an individuals actual work or are irrelevant.</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Response to the first is that appropriate examples from reviewers will MAKE it specific within the framework of the form.</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Secondly, literally no item should be considered irrelevant since the descriptors basically describe “where the bar” is for all employees within the designated levels.</a:t>
            </a:r>
            <a:endParaRPr b="1" lang="en-US" sz="1200" strike="noStrike" u="none">
              <a:solidFill>
                <a:srgbClr val="000000"/>
              </a:solidFill>
              <a:effectLst/>
              <a:uFillTx/>
              <a:latin typeface="Arial"/>
            </a:endParaRP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6" name="PlaceHolder 1"/>
          <p:cNvSpPr>
            <a:spLocks noGrp="1"/>
          </p:cNvSpPr>
          <p:nvPr>
            <p:ph type="sldImg"/>
          </p:nvPr>
        </p:nvSpPr>
        <p:spPr>
          <a:xfrm>
            <a:off x="1144440" y="685800"/>
            <a:ext cx="4572000" cy="3429000"/>
          </a:xfrm>
          <a:prstGeom prst="rect">
            <a:avLst/>
          </a:prstGeom>
          <a:ln w="0">
            <a:noFill/>
          </a:ln>
        </p:spPr>
      </p:sp>
      <p:sp>
        <p:nvSpPr>
          <p:cNvPr id="177" name="PlaceHolder 2"/>
          <p:cNvSpPr>
            <a:spLocks noGrp="1"/>
          </p:cNvSpPr>
          <p:nvPr>
            <p:ph type="body"/>
          </p:nvPr>
        </p:nvSpPr>
        <p:spPr>
          <a:xfrm>
            <a:off x="914400" y="4343040"/>
            <a:ext cx="5029200" cy="4189320"/>
          </a:xfrm>
          <a:prstGeom prst="rect">
            <a:avLst/>
          </a:prstGeom>
          <a:noFill/>
          <a:ln w="0">
            <a:noFill/>
          </a:ln>
        </p:spPr>
        <p:txBody>
          <a:bodyPr lIns="91440" rIns="9144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Readable copies of the forms are in your manuals following the powerpoint slides.</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These will also be included in the handout materials used for client group training.</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Try a few “test” cases:  pick various people you know, whose performance you are familiar with.  Then try using the form;  it should work for anyone.  Not every descriptor may be fully applicable, but enough should be to allow for a specific rating.</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 name="PlaceHolder 1"/>
          <p:cNvSpPr>
            <a:spLocks noGrp="1"/>
          </p:cNvSpPr>
          <p:nvPr>
            <p:ph type="sldImg"/>
          </p:nvPr>
        </p:nvSpPr>
        <p:spPr>
          <a:xfrm>
            <a:off x="1144440" y="685800"/>
            <a:ext cx="4572000" cy="3429000"/>
          </a:xfrm>
          <a:prstGeom prst="rect">
            <a:avLst/>
          </a:prstGeom>
          <a:ln w="0">
            <a:noFill/>
          </a:ln>
        </p:spPr>
      </p:sp>
      <p:sp>
        <p:nvSpPr>
          <p:cNvPr id="179" name="PlaceHolder 2"/>
          <p:cNvSpPr>
            <a:spLocks noGrp="1"/>
          </p:cNvSpPr>
          <p:nvPr>
            <p:ph type="body"/>
          </p:nvPr>
        </p:nvSpPr>
        <p:spPr>
          <a:xfrm>
            <a:off x="914400" y="4343040"/>
            <a:ext cx="5029200" cy="4189320"/>
          </a:xfrm>
          <a:prstGeom prst="rect">
            <a:avLst/>
          </a:prstGeom>
          <a:noFill/>
          <a:ln w="0">
            <a:noFill/>
          </a:ln>
        </p:spPr>
        <p:txBody>
          <a:bodyPr lIns="91440" rIns="9144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 other words, Enron really has basically one model for defining performance.</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These skills/behaviors, as identified by the descriptors, are what it takes to succeed at Enron and to make Enron successful.</a:t>
            </a:r>
            <a:endParaRPr b="1" lang="en-US" sz="1200" strike="noStrike" u="none">
              <a:solidFill>
                <a:srgbClr val="000000"/>
              </a:solidFill>
              <a:effectLst/>
              <a:uFillTx/>
              <a:latin typeface="Arial"/>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8" name="PlaceHolder 1"/>
          <p:cNvSpPr>
            <a:spLocks noGrp="1"/>
          </p:cNvSpPr>
          <p:nvPr>
            <p:ph type="sldImg"/>
          </p:nvPr>
        </p:nvSpPr>
        <p:spPr>
          <a:xfrm>
            <a:off x="1144440" y="685800"/>
            <a:ext cx="4572000" cy="3429000"/>
          </a:xfrm>
          <a:prstGeom prst="rect">
            <a:avLst/>
          </a:prstGeom>
          <a:ln w="0">
            <a:noFill/>
          </a:ln>
        </p:spPr>
      </p:sp>
      <p:sp>
        <p:nvSpPr>
          <p:cNvPr id="159" name="PlaceHolder 2"/>
          <p:cNvSpPr>
            <a:spLocks noGrp="1"/>
          </p:cNvSpPr>
          <p:nvPr>
            <p:ph type="body"/>
          </p:nvPr>
        </p:nvSpPr>
        <p:spPr>
          <a:xfrm>
            <a:off x="914400" y="4343040"/>
            <a:ext cx="5029200" cy="4189320"/>
          </a:xfrm>
          <a:prstGeom prst="rect">
            <a:avLst/>
          </a:prstGeom>
          <a:noFill/>
          <a:ln w="0">
            <a:noFill/>
          </a:ln>
        </p:spPr>
        <p:txBody>
          <a:bodyPr lIns="91440" rIns="9144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States what will be covered.</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Actual technical training on PEP system will be done separately (still in development so there may be some changes before it is released for production).</a:t>
            </a:r>
            <a:endParaRPr b="1" lang="en-US" sz="1200" strike="noStrike" u="none">
              <a:solidFill>
                <a:srgbClr val="000000"/>
              </a:solidFill>
              <a:effectLst/>
              <a:uFillTx/>
              <a:latin typeface="Arial"/>
            </a:endParaRP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 name="PlaceHolder 1"/>
          <p:cNvSpPr>
            <a:spLocks noGrp="1"/>
          </p:cNvSpPr>
          <p:nvPr>
            <p:ph type="sldImg"/>
          </p:nvPr>
        </p:nvSpPr>
        <p:spPr>
          <a:xfrm>
            <a:off x="1144440" y="685800"/>
            <a:ext cx="4572000" cy="3429000"/>
          </a:xfrm>
          <a:prstGeom prst="rect">
            <a:avLst/>
          </a:prstGeom>
          <a:ln w="0">
            <a:noFill/>
          </a:ln>
        </p:spPr>
      </p:sp>
      <p:sp>
        <p:nvSpPr>
          <p:cNvPr id="181" name="PlaceHolder 2"/>
          <p:cNvSpPr>
            <a:spLocks noGrp="1"/>
          </p:cNvSpPr>
          <p:nvPr>
            <p:ph type="body"/>
          </p:nvPr>
        </p:nvSpPr>
        <p:spPr>
          <a:xfrm>
            <a:off x="914400" y="4343040"/>
            <a:ext cx="5029200" cy="4189320"/>
          </a:xfrm>
          <a:prstGeom prst="rect">
            <a:avLst/>
          </a:prstGeom>
          <a:noFill/>
          <a:ln w="0">
            <a:noFill/>
          </a:ln>
        </p:spPr>
        <p:txBody>
          <a:bodyPr lIns="91440" rIns="9144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Stress the streamlining which results in a more straight forward process.</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Emphasize “One Enron”</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2" name="PlaceHolder 1"/>
          <p:cNvSpPr>
            <a:spLocks noGrp="1"/>
          </p:cNvSpPr>
          <p:nvPr>
            <p:ph type="sldImg"/>
          </p:nvPr>
        </p:nvSpPr>
        <p:spPr>
          <a:xfrm>
            <a:off x="1144440" y="685800"/>
            <a:ext cx="4572000" cy="3429000"/>
          </a:xfrm>
          <a:prstGeom prst="rect">
            <a:avLst/>
          </a:prstGeom>
          <a:ln w="0">
            <a:noFill/>
          </a:ln>
        </p:spPr>
      </p:sp>
      <p:sp>
        <p:nvSpPr>
          <p:cNvPr id="183" name="PlaceHolder 2"/>
          <p:cNvSpPr>
            <a:spLocks noGrp="1"/>
          </p:cNvSpPr>
          <p:nvPr>
            <p:ph type="body"/>
          </p:nvPr>
        </p:nvSpPr>
        <p:spPr>
          <a:xfrm>
            <a:off x="914400" y="4343040"/>
            <a:ext cx="5029200" cy="4189320"/>
          </a:xfrm>
          <a:prstGeom prst="rect">
            <a:avLst/>
          </a:prstGeom>
          <a:noFill/>
          <a:ln w="0">
            <a:noFill/>
          </a:ln>
        </p:spPr>
        <p:txBody>
          <a:bodyPr lIns="91440" rIns="9144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Simple: Only 3 instead of 48!</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Consistent:  The same regardless of Business or functional unit</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Encompassing: One Enron; Enron wide and deep!</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Inclusive:  Literally pulling every employee into just three groupings</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Leveling:  Finally, everyone in my peer group is measured on basically the same way!</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Flexible:  The reviewers define the terms of the form to meet the individual’s performance.</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Systems Friendly:  Less is best!</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User Friendly:  Simple, straight forward, concise.</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Resource Management:  Tightens up the rating process across groups so the ratings mean similar things to all.</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Benchmarking:  Simplified by only having three forms and three sets of different but highly complimentary descriptors.  The Skills/Behaviors will become more defined based on the freedom of the reviewers.  (What really matters, what really counts, what really gets noticed, what does it really take to get a good rating)</a:t>
            </a:r>
            <a:endParaRPr b="1" lang="en-US" sz="1200" strike="noStrike" u="none">
              <a:solidFill>
                <a:srgbClr val="000000"/>
              </a:solidFill>
              <a:effectLst/>
              <a:uFillTx/>
              <a:latin typeface="Arial"/>
            </a:endParaRP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 name="PlaceHolder 1"/>
          <p:cNvSpPr>
            <a:spLocks noGrp="1"/>
          </p:cNvSpPr>
          <p:nvPr>
            <p:ph type="sldImg"/>
          </p:nvPr>
        </p:nvSpPr>
        <p:spPr>
          <a:xfrm>
            <a:off x="1144440" y="685800"/>
            <a:ext cx="4572000" cy="3429000"/>
          </a:xfrm>
          <a:prstGeom prst="rect">
            <a:avLst/>
          </a:prstGeom>
          <a:ln w="0">
            <a:noFill/>
          </a:ln>
        </p:spPr>
      </p:sp>
      <p:sp>
        <p:nvSpPr>
          <p:cNvPr id="185" name="PlaceHolder 2"/>
          <p:cNvSpPr>
            <a:spLocks noGrp="1"/>
          </p:cNvSpPr>
          <p:nvPr>
            <p:ph type="body"/>
          </p:nvPr>
        </p:nvSpPr>
        <p:spPr>
          <a:xfrm>
            <a:off x="914400" y="4343040"/>
            <a:ext cx="5029200" cy="4189320"/>
          </a:xfrm>
          <a:prstGeom prst="rect">
            <a:avLst/>
          </a:prstGeom>
          <a:noFill/>
          <a:ln w="0">
            <a:noFill/>
          </a:ln>
        </p:spPr>
        <p:txBody>
          <a:bodyPr lIns="91440" rIns="9144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There is no automatic tally;  each rater/feedback form gets a chance to choose an overall rating.</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 the consolidated form, it will show what the reviewer rated each skill/behavior then gives the over all rating assigned by the reviewers.</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The overall ranking is NOT averaged.  Only the supervisor does this.</a:t>
            </a:r>
            <a:endParaRPr b="1" lang="en-US" sz="1200" strike="noStrike" u="none">
              <a:solidFill>
                <a:srgbClr val="000000"/>
              </a:solidFill>
              <a:effectLst/>
              <a:uFillTx/>
              <a:latin typeface="Arial"/>
            </a:endParaRP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6" name="PlaceHolder 1"/>
          <p:cNvSpPr>
            <a:spLocks noGrp="1"/>
          </p:cNvSpPr>
          <p:nvPr>
            <p:ph type="sldImg"/>
          </p:nvPr>
        </p:nvSpPr>
        <p:spPr>
          <a:xfrm>
            <a:off x="1144440" y="685800"/>
            <a:ext cx="4572000" cy="3429000"/>
          </a:xfrm>
          <a:prstGeom prst="rect">
            <a:avLst/>
          </a:prstGeom>
          <a:ln w="0">
            <a:noFill/>
          </a:ln>
        </p:spPr>
      </p:sp>
      <p:sp>
        <p:nvSpPr>
          <p:cNvPr id="187" name="PlaceHolder 2"/>
          <p:cNvSpPr>
            <a:spLocks noGrp="1"/>
          </p:cNvSpPr>
          <p:nvPr>
            <p:ph type="body"/>
          </p:nvPr>
        </p:nvSpPr>
        <p:spPr>
          <a:xfrm>
            <a:off x="914400" y="4343040"/>
            <a:ext cx="5029200" cy="4189320"/>
          </a:xfrm>
          <a:prstGeom prst="rect">
            <a:avLst/>
          </a:prstGeom>
          <a:noFill/>
          <a:ln w="0">
            <a:noFill/>
          </a:ln>
        </p:spPr>
        <p:txBody>
          <a:bodyPr lIns="91440" rIns="9144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Performance forms will be made available in Word format for use with employee one-on-one meetings.</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Basically identical to the PRC feedback but with signature boxes.</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Items such as objectives, development plans, issues, etc. may be placed in the comments boxes in Word which will “grow” as necessary.</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It is suggested that the employees performance rating and PRC rating be consistent.  More meaningful, no confusion, etc.</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Share feedback as appropriate, be objective, substantial, and factual.</a:t>
            </a:r>
            <a:endParaRPr b="1" lang="en-US" sz="1200" strike="noStrike" u="none">
              <a:solidFill>
                <a:srgbClr val="000000"/>
              </a:solidFill>
              <a:effectLst/>
              <a:uFillTx/>
              <a:latin typeface="Arial"/>
            </a:endParaRP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 name="PlaceHolder 1"/>
          <p:cNvSpPr>
            <a:spLocks noGrp="1"/>
          </p:cNvSpPr>
          <p:nvPr>
            <p:ph type="sldImg"/>
          </p:nvPr>
        </p:nvSpPr>
        <p:spPr>
          <a:xfrm>
            <a:off x="1144440" y="685800"/>
            <a:ext cx="4572000" cy="3429000"/>
          </a:xfrm>
          <a:prstGeom prst="rect">
            <a:avLst/>
          </a:prstGeom>
          <a:ln w="0">
            <a:noFill/>
          </a:ln>
        </p:spPr>
      </p:sp>
      <p:sp>
        <p:nvSpPr>
          <p:cNvPr id="189" name="PlaceHolder 2"/>
          <p:cNvSpPr>
            <a:spLocks noGrp="1"/>
          </p:cNvSpPr>
          <p:nvPr>
            <p:ph type="body"/>
          </p:nvPr>
        </p:nvSpPr>
        <p:spPr>
          <a:xfrm>
            <a:off x="914400" y="4343040"/>
            <a:ext cx="5029200" cy="4189320"/>
          </a:xfrm>
          <a:prstGeom prst="rect">
            <a:avLst/>
          </a:prstGeom>
          <a:noFill/>
          <a:ln w="0">
            <a:noFill/>
          </a:ln>
        </p:spPr>
        <p:txBody>
          <a:bodyPr lIns="91440" rIns="9144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Challenge raters when appropriate;  hearsay, subjectivity, no substantial examples, etc.</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Prior to the meeting, prepare the senior member for your role as facilitator.  Make sure they are comfortable with the process.</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Keep your eyes open for problems to consensus.</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Restate need for and description of consensus (may not agree but can live with it and will support it).</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Do not hesitate to “lock down” consensus;  specifically ASK for it by show of hands, nods, no dissent, etc. </a:t>
            </a:r>
            <a:endParaRPr b="1" lang="en-US" sz="1200" strike="noStrike" u="none">
              <a:solidFill>
                <a:srgbClr val="000000"/>
              </a:solidFill>
              <a:effectLst/>
              <a:uFillTx/>
              <a:latin typeface="Arial"/>
            </a:endParaRP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0" name="PlaceHolder 1"/>
          <p:cNvSpPr>
            <a:spLocks noGrp="1"/>
          </p:cNvSpPr>
          <p:nvPr>
            <p:ph type="sldImg"/>
          </p:nvPr>
        </p:nvSpPr>
        <p:spPr>
          <a:xfrm>
            <a:off x="1144440" y="685800"/>
            <a:ext cx="4572000" cy="3429000"/>
          </a:xfrm>
          <a:prstGeom prst="rect">
            <a:avLst/>
          </a:prstGeom>
          <a:ln w="0">
            <a:noFill/>
          </a:ln>
        </p:spPr>
      </p:sp>
      <p:sp>
        <p:nvSpPr>
          <p:cNvPr id="191" name="PlaceHolder 2"/>
          <p:cNvSpPr>
            <a:spLocks noGrp="1"/>
          </p:cNvSpPr>
          <p:nvPr>
            <p:ph type="body"/>
          </p:nvPr>
        </p:nvSpPr>
        <p:spPr>
          <a:xfrm>
            <a:off x="914400" y="4343040"/>
            <a:ext cx="5029200" cy="4189320"/>
          </a:xfrm>
          <a:prstGeom prst="rect">
            <a:avLst/>
          </a:prstGeom>
          <a:noFill/>
          <a:ln w="0">
            <a:noFill/>
          </a:ln>
        </p:spPr>
        <p:txBody>
          <a:bodyPr lIns="91440" rIns="9144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This section is heavily based on real-life experience with the committee process.</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HR Professionals who have facilitated many PRC committee meetings have given their input to the information that follows.</a:t>
            </a:r>
            <a:endParaRPr b="1" lang="en-US" sz="1200" strike="noStrike" u="none">
              <a:solidFill>
                <a:srgbClr val="000000"/>
              </a:solidFill>
              <a:effectLst/>
              <a:uFillTx/>
              <a:latin typeface="Arial"/>
            </a:endParaRP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 name="PlaceHolder 1"/>
          <p:cNvSpPr>
            <a:spLocks noGrp="1"/>
          </p:cNvSpPr>
          <p:nvPr>
            <p:ph type="sldImg"/>
          </p:nvPr>
        </p:nvSpPr>
        <p:spPr>
          <a:xfrm>
            <a:off x="1144440" y="685800"/>
            <a:ext cx="4572000" cy="3429000"/>
          </a:xfrm>
          <a:prstGeom prst="rect">
            <a:avLst/>
          </a:prstGeom>
          <a:ln w="0">
            <a:noFill/>
          </a:ln>
        </p:spPr>
      </p:sp>
      <p:sp>
        <p:nvSpPr>
          <p:cNvPr id="193" name="PlaceHolder 2"/>
          <p:cNvSpPr>
            <a:spLocks noGrp="1"/>
          </p:cNvSpPr>
          <p:nvPr>
            <p:ph type="body"/>
          </p:nvPr>
        </p:nvSpPr>
        <p:spPr>
          <a:xfrm>
            <a:off x="914400" y="4343040"/>
            <a:ext cx="5029200" cy="4189320"/>
          </a:xfrm>
          <a:prstGeom prst="rect">
            <a:avLst/>
          </a:prstGeom>
          <a:noFill/>
          <a:ln w="0">
            <a:noFill/>
          </a:ln>
        </p:spPr>
        <p:txBody>
          <a:bodyPr lIns="91440" rIns="91440" tIns="45720" bIns="45720" anchor="t">
            <a:noAutofit/>
          </a:bodyPr>
          <a:p>
            <a:pPr>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Prior to the meeting, make sure members know what to bring with them, especially the consolidated evaluation information.</a:t>
            </a:r>
            <a:endParaRPr b="1" lang="en-US" sz="1200" strike="noStrike" u="none">
              <a:solidFill>
                <a:srgbClr val="000000"/>
              </a:solidFill>
              <a:effectLst/>
              <a:uFillTx/>
              <a:latin typeface="Arial"/>
            </a:endParaRPr>
          </a:p>
          <a:p>
            <a:pPr>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All committee members should be familiar with the Ground Rules</a:t>
            </a:r>
            <a:endParaRPr b="1" lang="en-US" sz="1200" strike="noStrike" u="none">
              <a:solidFill>
                <a:srgbClr val="000000"/>
              </a:solidFill>
              <a:effectLst/>
              <a:uFillTx/>
              <a:latin typeface="Arial"/>
            </a:endParaRPr>
          </a:p>
          <a:p>
            <a:pPr>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Each meeting should start with YOU reviewing the Ground Rules</a:t>
            </a:r>
            <a:endParaRPr b="1" lang="en-US" sz="1200" strike="noStrike" u="none">
              <a:solidFill>
                <a:srgbClr val="000000"/>
              </a:solidFill>
              <a:effectLst/>
              <a:uFillTx/>
              <a:latin typeface="Arial"/>
            </a:endParaRPr>
          </a:p>
          <a:p>
            <a:pPr>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Read EACH one, define where necessary:</a:t>
            </a:r>
            <a:endParaRPr b="1" lang="en-US" sz="1200" strike="noStrike" u="none">
              <a:solidFill>
                <a:srgbClr val="000000"/>
              </a:solidFill>
              <a:effectLst/>
              <a:uFillTx/>
              <a:latin typeface="Arial"/>
            </a:endParaRPr>
          </a:p>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lvl="1" marL="457200">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Objectivity is key, subjectivity is self-defeating and inappropriate.</a:t>
            </a:r>
            <a:endParaRPr b="1" lang="en-US" sz="1000" strike="noStrike" u="none">
              <a:solidFill>
                <a:srgbClr val="000000"/>
              </a:solidFill>
              <a:effectLst/>
              <a:uFillTx/>
              <a:latin typeface="Arial"/>
            </a:endParaRPr>
          </a:p>
          <a:p>
            <a:pPr lvl="1" marL="457200">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Consensus:  Even if you don’t fully agree, you understand and SUPPORT the committee’s conclusion both within and after the meeting!</a:t>
            </a:r>
            <a:endParaRPr b="1" lang="en-US" sz="1000" strike="noStrike" u="none">
              <a:solidFill>
                <a:srgbClr val="000000"/>
              </a:solidFill>
              <a:effectLst/>
              <a:uFillTx/>
              <a:latin typeface="Arial"/>
            </a:endParaRPr>
          </a:p>
          <a:p>
            <a:pPr lvl="1" marL="457200">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Participation means providing input and relevant information for all members.</a:t>
            </a:r>
            <a:endParaRPr b="1" lang="en-US" sz="1000" strike="noStrike" u="none">
              <a:solidFill>
                <a:srgbClr val="000000"/>
              </a:solidFill>
              <a:effectLst/>
              <a:uFillTx/>
              <a:latin typeface="Arial"/>
            </a:endParaRPr>
          </a:p>
          <a:p>
            <a:pPr lvl="1" marL="457200">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Members must ensure adherence to the Ground Rules throughout the process.</a:t>
            </a:r>
            <a:endParaRPr b="1" lang="en-US" sz="1000" strike="noStrike" u="none">
              <a:solidFill>
                <a:srgbClr val="000000"/>
              </a:solidFill>
              <a:effectLst/>
              <a:uFillTx/>
              <a:latin typeface="Arial"/>
            </a:endParaRPr>
          </a:p>
          <a:p>
            <a:pPr lvl="1" marL="457200">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Confidentiality:  What is said in the meeting </a:t>
            </a:r>
            <a:r>
              <a:rPr b="0" lang="en-US" sz="1000" strike="noStrike" u="none">
                <a:solidFill>
                  <a:srgbClr val="000000"/>
                </a:solidFill>
                <a:effectLst/>
                <a:uFillTx/>
                <a:latin typeface="Arial"/>
              </a:rPr>
              <a:t>STAYS</a:t>
            </a:r>
            <a:r>
              <a:rPr b="1" lang="en-US" sz="1000" strike="noStrike" u="none">
                <a:solidFill>
                  <a:srgbClr val="000000"/>
                </a:solidFill>
                <a:effectLst/>
                <a:uFillTx/>
                <a:latin typeface="Arial"/>
              </a:rPr>
              <a:t> in the meeting;  members must be free to offer open and frank comments without concern for </a:t>
            </a:r>
            <a:r>
              <a:rPr b="0" lang="en-US" sz="1000" strike="noStrike" u="none">
                <a:solidFill>
                  <a:srgbClr val="000000"/>
                </a:solidFill>
                <a:effectLst/>
                <a:uFillTx/>
                <a:latin typeface="Arial"/>
              </a:rPr>
              <a:t>any</a:t>
            </a:r>
            <a:r>
              <a:rPr b="1" lang="en-US" sz="1000" strike="noStrike" u="none">
                <a:solidFill>
                  <a:srgbClr val="000000"/>
                </a:solidFill>
                <a:effectLst/>
                <a:uFillTx/>
                <a:latin typeface="Arial"/>
              </a:rPr>
              <a:t> possibility of those comments being repeated!</a:t>
            </a:r>
            <a:endParaRPr b="1" lang="en-US" sz="1000" strike="noStrike" u="none">
              <a:solidFill>
                <a:srgbClr val="000000"/>
              </a:solidFill>
              <a:effectLst/>
              <a:uFillTx/>
              <a:latin typeface="Arial"/>
            </a:endParaRPr>
          </a:p>
          <a:p>
            <a:pPr lvl="1" marL="457200">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No interruptions.  Your absence at a critical point could have a major impact on someone’s final rating.</a:t>
            </a:r>
            <a:endParaRPr b="1" lang="en-US" sz="1000" strike="noStrike" u="none">
              <a:solidFill>
                <a:srgbClr val="000000"/>
              </a:solidFill>
              <a:effectLst/>
              <a:uFillTx/>
              <a:latin typeface="Arial"/>
            </a:endParaRPr>
          </a:p>
          <a:p>
            <a:pPr>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MAKE SURE YOU PICK UP ALL SENSITIVE/CONFIDENTIAL MATERIALS LEFT IN THE ROOM.  </a:t>
            </a:r>
            <a:endParaRPr b="1" lang="en-US" sz="1200" strike="noStrike" u="none">
              <a:solidFill>
                <a:srgbClr val="000000"/>
              </a:solidFill>
              <a:effectLst/>
              <a:uFillTx/>
              <a:latin typeface="Arial"/>
            </a:endParaRP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 name="PlaceHolder 1"/>
          <p:cNvSpPr>
            <a:spLocks noGrp="1"/>
          </p:cNvSpPr>
          <p:nvPr>
            <p:ph type="sldImg"/>
          </p:nvPr>
        </p:nvSpPr>
        <p:spPr>
          <a:xfrm>
            <a:off x="1144440" y="685800"/>
            <a:ext cx="4572000" cy="3429000"/>
          </a:xfrm>
          <a:prstGeom prst="rect">
            <a:avLst/>
          </a:prstGeom>
          <a:ln w="0">
            <a:noFill/>
          </a:ln>
        </p:spPr>
      </p:sp>
      <p:sp>
        <p:nvSpPr>
          <p:cNvPr id="195" name="PlaceHolder 2"/>
          <p:cNvSpPr>
            <a:spLocks noGrp="1"/>
          </p:cNvSpPr>
          <p:nvPr>
            <p:ph type="body"/>
          </p:nvPr>
        </p:nvSpPr>
        <p:spPr>
          <a:xfrm>
            <a:off x="914400" y="4343040"/>
            <a:ext cx="5029200" cy="4189320"/>
          </a:xfrm>
          <a:prstGeom prst="rect">
            <a:avLst/>
          </a:prstGeom>
          <a:noFill/>
          <a:ln w="0">
            <a:noFill/>
          </a:ln>
        </p:spPr>
        <p:txBody>
          <a:bodyPr lIns="91440" rIns="9144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This is your first and primary chance to identify yourself as the facilitator and establish that role.</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Employees may need to be placed in the “Not Reviewed” category for several reasons;  no feedback, some outstanding issue, etc.</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If an explanation is requested on any “Not Reviewed” employees, defer to the committee member responsible.</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If that is not possible, simply state that there are some concerns regarding the feedback process and it will be dealt with off-line.</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(If a pre-meeting has been held, it is possible that some individuals will not be rated in the meeting.  You should be aware of any such instances.)</a:t>
            </a:r>
            <a:endParaRPr b="1" lang="en-US" sz="1200" strike="noStrike" u="none">
              <a:solidFill>
                <a:srgbClr val="000000"/>
              </a:solidFill>
              <a:effectLst/>
              <a:uFillTx/>
              <a:latin typeface="Arial"/>
            </a:endParaRP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PlaceHolder 1"/>
          <p:cNvSpPr>
            <a:spLocks noGrp="1"/>
          </p:cNvSpPr>
          <p:nvPr>
            <p:ph type="sldImg"/>
          </p:nvPr>
        </p:nvSpPr>
        <p:spPr>
          <a:xfrm>
            <a:off x="1144440" y="685800"/>
            <a:ext cx="4572000" cy="3429000"/>
          </a:xfrm>
          <a:prstGeom prst="rect">
            <a:avLst/>
          </a:prstGeom>
          <a:ln w="0">
            <a:noFill/>
          </a:ln>
        </p:spPr>
      </p:sp>
      <p:sp>
        <p:nvSpPr>
          <p:cNvPr id="197" name="PlaceHolder 2"/>
          <p:cNvSpPr>
            <a:spLocks noGrp="1"/>
          </p:cNvSpPr>
          <p:nvPr>
            <p:ph type="body"/>
          </p:nvPr>
        </p:nvSpPr>
        <p:spPr>
          <a:xfrm>
            <a:off x="914400" y="4343040"/>
            <a:ext cx="5029200" cy="4189320"/>
          </a:xfrm>
          <a:prstGeom prst="rect">
            <a:avLst/>
          </a:prstGeom>
          <a:noFill/>
          <a:ln w="0">
            <a:noFill/>
          </a:ln>
        </p:spPr>
        <p:txBody>
          <a:bodyPr lIns="91440" rIns="9144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Experience shows that the process may be a bit slow at the outset.</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Once started, the first phase, the initial placement, usually progresses fairly quickly.  If it doesn’t, suggest to the group that this is just the first run and time will be available to make more final placements.</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Some percentage of placements from the first phase will “stick” with that initial placement.</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The second phase covers those placements where discussion, sometimes intense, is needed and necessary to the process.  Remember, the committee members much reach CONSENSUS and this can take some time.</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Third phase is total consensus.  All agree or not on the individual ratings but ALL AGREE to support the ratings.</a:t>
            </a:r>
            <a:endParaRPr b="1" lang="en-US" sz="1200" strike="noStrike" u="none">
              <a:solidFill>
                <a:srgbClr val="000000"/>
              </a:solidFill>
              <a:effectLst/>
              <a:uFillTx/>
              <a:latin typeface="Arial"/>
            </a:endParaRP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 name="PlaceHolder 1"/>
          <p:cNvSpPr>
            <a:spLocks noGrp="1"/>
          </p:cNvSpPr>
          <p:nvPr>
            <p:ph type="sldImg"/>
          </p:nvPr>
        </p:nvSpPr>
        <p:spPr>
          <a:xfrm>
            <a:off x="1144440" y="685800"/>
            <a:ext cx="4572000" cy="3429000"/>
          </a:xfrm>
          <a:prstGeom prst="rect">
            <a:avLst/>
          </a:prstGeom>
          <a:ln w="0">
            <a:noFill/>
          </a:ln>
        </p:spPr>
      </p:sp>
      <p:sp>
        <p:nvSpPr>
          <p:cNvPr id="199" name="PlaceHolder 2"/>
          <p:cNvSpPr>
            <a:spLocks noGrp="1"/>
          </p:cNvSpPr>
          <p:nvPr>
            <p:ph type="body"/>
          </p:nvPr>
        </p:nvSpPr>
        <p:spPr>
          <a:xfrm>
            <a:off x="914400" y="4343040"/>
            <a:ext cx="5029200" cy="4189320"/>
          </a:xfrm>
          <a:prstGeom prst="rect">
            <a:avLst/>
          </a:prstGeom>
          <a:noFill/>
          <a:ln w="0">
            <a:noFill/>
          </a:ln>
        </p:spPr>
        <p:txBody>
          <a:bodyPr lIns="91440" rIns="9144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Unwritten rules:  really unwritten guidelines</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Based on common sense.  </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Can be broken but only in exceptional circumstances.</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May be more unwritten rules in specific units;  you can usually sense these as the rating progresses, be observant.</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When things “get stuck”, take a break</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Side bars are OK as long as they are not disruptive;  if a sidebar or sidebars are obviously becoming disruptive, ask for a brief pause until obviously important side issues are dealt with.</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Arial"/>
              </a:rPr>
              <a:t>Use the group to your advantage:  “push it back” to them, ask </a:t>
            </a:r>
            <a:r>
              <a:rPr b="1" i="1" lang="en-US" sz="1200" strike="noStrike" u="sng">
                <a:solidFill>
                  <a:srgbClr val="000000"/>
                </a:solidFill>
                <a:effectLst/>
                <a:uFillTx/>
                <a:latin typeface="Arial"/>
              </a:rPr>
              <a:t>them</a:t>
            </a:r>
            <a:r>
              <a:rPr b="1" i="1" lang="en-US" sz="1200" strike="noStrike" u="none">
                <a:solidFill>
                  <a:srgbClr val="000000"/>
                </a:solidFill>
                <a:effectLst/>
                <a:uFillTx/>
                <a:latin typeface="Arial"/>
              </a:rPr>
              <a:t> what to do about it (lack of consensus, lack of real evidence in support of a rating, etc.).</a:t>
            </a:r>
            <a:endParaRPr b="1" lang="en-US" sz="1200" strike="noStrike" u="none">
              <a:solidFill>
                <a:srgbClr val="000000"/>
              </a:solidFill>
              <a:effectLst/>
              <a:uFillTx/>
              <a:latin typeface="Arial"/>
            </a:endParaRP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sldImg"/>
          </p:nvPr>
        </p:nvSpPr>
        <p:spPr>
          <a:xfrm>
            <a:off x="1144440" y="685800"/>
            <a:ext cx="4572000" cy="3429000"/>
          </a:xfrm>
          <a:prstGeom prst="rect">
            <a:avLst/>
          </a:prstGeom>
          <a:ln w="0">
            <a:noFill/>
          </a:ln>
        </p:spPr>
      </p:sp>
      <p:sp>
        <p:nvSpPr>
          <p:cNvPr id="201" name="PlaceHolder 2"/>
          <p:cNvSpPr>
            <a:spLocks noGrp="1"/>
          </p:cNvSpPr>
          <p:nvPr>
            <p:ph type="body"/>
          </p:nvPr>
        </p:nvSpPr>
        <p:spPr>
          <a:xfrm>
            <a:off x="914400" y="4343040"/>
            <a:ext cx="5029200" cy="4189320"/>
          </a:xfrm>
          <a:prstGeom prst="rect">
            <a:avLst/>
          </a:prstGeom>
          <a:noFill/>
          <a:ln w="0">
            <a:noFill/>
          </a:ln>
        </p:spPr>
        <p:txBody>
          <a:bodyPr lIns="91440" rIns="9144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Here are some examples of what you may see.</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Before taking any action yourself, give the group a chance to handle it.</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When/if it becomes obvious that momentum and focus are being lost, then take limited and highly specific action.</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Always be sensitive to the currents in the room as much as possible (hidden agendas, personal conflicts, etc.)</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Again, you can only do so much as the facilitator;  the group as a whole is ultimately responsible.</a:t>
            </a:r>
            <a:endParaRPr b="1" lang="en-US" sz="1200" strike="noStrike" u="none">
              <a:solidFill>
                <a:srgbClr val="000000"/>
              </a:solidFill>
              <a:effectLst/>
              <a:uFillTx/>
              <a:latin typeface="Arial"/>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 name="PlaceHolder 1"/>
          <p:cNvSpPr>
            <a:spLocks noGrp="1"/>
          </p:cNvSpPr>
          <p:nvPr>
            <p:ph type="sldImg"/>
          </p:nvPr>
        </p:nvSpPr>
        <p:spPr>
          <a:xfrm>
            <a:off x="1144440" y="685800"/>
            <a:ext cx="4572000" cy="3429000"/>
          </a:xfrm>
          <a:prstGeom prst="rect">
            <a:avLst/>
          </a:prstGeom>
          <a:ln w="0">
            <a:noFill/>
          </a:ln>
        </p:spPr>
      </p:sp>
      <p:sp>
        <p:nvSpPr>
          <p:cNvPr id="161" name="PlaceHolder 2"/>
          <p:cNvSpPr>
            <a:spLocks noGrp="1"/>
          </p:cNvSpPr>
          <p:nvPr>
            <p:ph type="body"/>
          </p:nvPr>
        </p:nvSpPr>
        <p:spPr>
          <a:xfrm>
            <a:off x="914400" y="4343040"/>
            <a:ext cx="5029200" cy="4189320"/>
          </a:xfrm>
          <a:prstGeom prst="rect">
            <a:avLst/>
          </a:prstGeom>
          <a:noFill/>
          <a:ln w="0">
            <a:noFill/>
          </a:ln>
        </p:spPr>
        <p:txBody>
          <a:bodyPr lIns="91440" rIns="9144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“Various compensation elements”  logically, the process, combined with individual performance management, will directly impact promotional level, merit, and bonus.</a:t>
            </a:r>
            <a:endParaRPr b="1" lang="en-US" sz="1200" strike="noStrike" u="none">
              <a:solidFill>
                <a:srgbClr val="000000"/>
              </a:solidFill>
              <a:effectLst/>
              <a:uFillTx/>
              <a:latin typeface="Arial"/>
            </a:endParaRP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 name="PlaceHolder 1"/>
          <p:cNvSpPr>
            <a:spLocks noGrp="1"/>
          </p:cNvSpPr>
          <p:nvPr>
            <p:ph type="sldImg"/>
          </p:nvPr>
        </p:nvSpPr>
        <p:spPr>
          <a:xfrm>
            <a:off x="1144440" y="685800"/>
            <a:ext cx="4572000" cy="3429000"/>
          </a:xfrm>
          <a:prstGeom prst="rect">
            <a:avLst/>
          </a:prstGeom>
          <a:ln w="0">
            <a:noFill/>
          </a:ln>
        </p:spPr>
      </p:sp>
      <p:sp>
        <p:nvSpPr>
          <p:cNvPr id="203" name="PlaceHolder 2"/>
          <p:cNvSpPr>
            <a:spLocks noGrp="1"/>
          </p:cNvSpPr>
          <p:nvPr>
            <p:ph type="body"/>
          </p:nvPr>
        </p:nvSpPr>
        <p:spPr>
          <a:xfrm>
            <a:off x="914400" y="4343040"/>
            <a:ext cx="5029200" cy="4189320"/>
          </a:xfrm>
          <a:prstGeom prst="rect">
            <a:avLst/>
          </a:prstGeom>
          <a:noFill/>
          <a:ln w="0">
            <a:noFill/>
          </a:ln>
        </p:spPr>
        <p:txBody>
          <a:bodyPr lIns="91440" rIns="9144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“rail-roader” is that person who plows over and through anything in their path.</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They feel free to interrupt while refusing to be interrupted.</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They usually relish the limelight of being center stage.</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They may or may not have specific agendas of their own;  it might just by their personality!</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They will have no hesitation about trying to railroad you.  Be business like and firm.  When you are done, defer to someone else at the table to take up the action.</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As always, you can only do so much.  The rest of the members may take no action and let the railroader take and keep control, even after your intervention.</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Your job is to get the best result with minimum intervention.</a:t>
            </a:r>
            <a:endParaRPr b="1" lang="en-US" sz="1200" strike="noStrike" u="none">
              <a:solidFill>
                <a:srgbClr val="000000"/>
              </a:solidFill>
              <a:effectLst/>
              <a:uFillTx/>
              <a:latin typeface="Arial"/>
            </a:endParaRP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4" name="PlaceHolder 1"/>
          <p:cNvSpPr>
            <a:spLocks noGrp="1"/>
          </p:cNvSpPr>
          <p:nvPr>
            <p:ph type="sldImg"/>
          </p:nvPr>
        </p:nvSpPr>
        <p:spPr>
          <a:xfrm>
            <a:off x="1144440" y="685800"/>
            <a:ext cx="4572000" cy="3429000"/>
          </a:xfrm>
          <a:prstGeom prst="rect">
            <a:avLst/>
          </a:prstGeom>
          <a:ln w="0">
            <a:noFill/>
          </a:ln>
        </p:spPr>
      </p:sp>
      <p:sp>
        <p:nvSpPr>
          <p:cNvPr id="205" name="PlaceHolder 2"/>
          <p:cNvSpPr>
            <a:spLocks noGrp="1"/>
          </p:cNvSpPr>
          <p:nvPr>
            <p:ph type="body"/>
          </p:nvPr>
        </p:nvSpPr>
        <p:spPr>
          <a:xfrm>
            <a:off x="914400" y="4343040"/>
            <a:ext cx="5029200" cy="4189320"/>
          </a:xfrm>
          <a:prstGeom prst="rect">
            <a:avLst/>
          </a:prstGeom>
          <a:noFill/>
          <a:ln w="0">
            <a:noFill/>
          </a:ln>
        </p:spPr>
        <p:txBody>
          <a:bodyPr lIns="91440" rIns="9144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goal here is to go from unsubstantiated to factual interpretation.</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Get the details, if there are any.  This forces factual discussion and opens the door wider to counter-comments.</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Asking “Why” questions only serves to broaden the forum for unsubstantiated opinion and extends the scope of the subjective rather than the objective.</a:t>
            </a:r>
            <a:endParaRPr b="1" lang="en-US" sz="1200" strike="noStrike" u="none">
              <a:solidFill>
                <a:srgbClr val="000000"/>
              </a:solidFill>
              <a:effectLst/>
              <a:uFillTx/>
              <a:latin typeface="Arial"/>
            </a:endParaRP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 name="PlaceHolder 1"/>
          <p:cNvSpPr>
            <a:spLocks noGrp="1"/>
          </p:cNvSpPr>
          <p:nvPr>
            <p:ph type="sldImg"/>
          </p:nvPr>
        </p:nvSpPr>
        <p:spPr>
          <a:xfrm>
            <a:off x="1144440" y="685800"/>
            <a:ext cx="4572000" cy="3429000"/>
          </a:xfrm>
          <a:prstGeom prst="rect">
            <a:avLst/>
          </a:prstGeom>
          <a:ln w="0">
            <a:noFill/>
          </a:ln>
        </p:spPr>
      </p:sp>
      <p:sp>
        <p:nvSpPr>
          <p:cNvPr id="207" name="PlaceHolder 2"/>
          <p:cNvSpPr>
            <a:spLocks noGrp="1"/>
          </p:cNvSpPr>
          <p:nvPr>
            <p:ph type="body"/>
          </p:nvPr>
        </p:nvSpPr>
        <p:spPr>
          <a:xfrm>
            <a:off x="914400" y="4343040"/>
            <a:ext cx="5029200" cy="4189320"/>
          </a:xfrm>
          <a:prstGeom prst="rect">
            <a:avLst/>
          </a:prstGeom>
          <a:noFill/>
          <a:ln w="0">
            <a:noFill/>
          </a:ln>
        </p:spPr>
        <p:txBody>
          <a:bodyPr lIns="91440" rIns="9144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Some people, even at Enron, are by nature reticent to speak frankly in an open forum like the PRC.</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They may be totally new to the process or to the company and actually don’t know the people being reviewed.</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Your goal is to make sure everyone has had the opportunity to speak and knew they were welcome to actively participate.</a:t>
            </a:r>
            <a:endParaRPr b="1" lang="en-US" sz="1200" strike="noStrike" u="none">
              <a:solidFill>
                <a:srgbClr val="000000"/>
              </a:solidFill>
              <a:effectLst/>
              <a:uFillTx/>
              <a:latin typeface="Arial"/>
            </a:endParaRP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 name="PlaceHolder 1"/>
          <p:cNvSpPr>
            <a:spLocks noGrp="1"/>
          </p:cNvSpPr>
          <p:nvPr>
            <p:ph type="sldImg"/>
          </p:nvPr>
        </p:nvSpPr>
        <p:spPr>
          <a:xfrm>
            <a:off x="1144440" y="685800"/>
            <a:ext cx="4572000" cy="3429000"/>
          </a:xfrm>
          <a:prstGeom prst="rect">
            <a:avLst/>
          </a:prstGeom>
          <a:ln w="0">
            <a:noFill/>
          </a:ln>
        </p:spPr>
      </p:sp>
      <p:sp>
        <p:nvSpPr>
          <p:cNvPr id="209" name="PlaceHolder 2"/>
          <p:cNvSpPr>
            <a:spLocks noGrp="1"/>
          </p:cNvSpPr>
          <p:nvPr>
            <p:ph type="body"/>
          </p:nvPr>
        </p:nvSpPr>
        <p:spPr>
          <a:xfrm>
            <a:off x="914400" y="4343040"/>
            <a:ext cx="5029200" cy="4189320"/>
          </a:xfrm>
          <a:prstGeom prst="rect">
            <a:avLst/>
          </a:prstGeom>
          <a:noFill/>
          <a:ln w="0">
            <a:noFill/>
          </a:ln>
        </p:spPr>
        <p:txBody>
          <a:bodyPr lIns="91440" rIns="9144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Any questions?</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Again, this is a real opportunity to add value and to be center stage!</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Quick look at the schedule. (next slide)</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2" name="PlaceHolder 1"/>
          <p:cNvSpPr>
            <a:spLocks noGrp="1"/>
          </p:cNvSpPr>
          <p:nvPr>
            <p:ph type="sldImg"/>
          </p:nvPr>
        </p:nvSpPr>
        <p:spPr>
          <a:xfrm>
            <a:off x="1144440" y="685800"/>
            <a:ext cx="4572000" cy="3429000"/>
          </a:xfrm>
          <a:prstGeom prst="rect">
            <a:avLst/>
          </a:prstGeom>
          <a:ln w="0">
            <a:noFill/>
          </a:ln>
        </p:spPr>
      </p:sp>
      <p:sp>
        <p:nvSpPr>
          <p:cNvPr id="163" name="PlaceHolder 2"/>
          <p:cNvSpPr>
            <a:spLocks noGrp="1"/>
          </p:cNvSpPr>
          <p:nvPr>
            <p:ph type="body"/>
          </p:nvPr>
        </p:nvSpPr>
        <p:spPr>
          <a:xfrm>
            <a:off x="914400" y="4343040"/>
            <a:ext cx="5029200" cy="4189320"/>
          </a:xfrm>
          <a:prstGeom prst="rect">
            <a:avLst/>
          </a:prstGeom>
          <a:noFill/>
          <a:ln w="0">
            <a:noFill/>
          </a:ln>
        </p:spPr>
        <p:txBody>
          <a:bodyPr lIns="91440" rIns="9144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This decision has come from the executive level of Enron.</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The benefits include:</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Providing consistency across the company in desired skills and behaviors and how they are rated.</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Should, when implemented fully, make the evaluation process more straight forward.</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Still allows for highly individualized performance management.</a:t>
            </a:r>
            <a:endParaRPr b="1" lang="en-US" sz="1200" strike="noStrike" u="none">
              <a:solidFill>
                <a:srgbClr val="000000"/>
              </a:solidFill>
              <a:effectLst/>
              <a:uFillTx/>
              <a:latin typeface="Arial"/>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 name="PlaceHolder 1"/>
          <p:cNvSpPr>
            <a:spLocks noGrp="1"/>
          </p:cNvSpPr>
          <p:nvPr>
            <p:ph type="sldImg"/>
          </p:nvPr>
        </p:nvSpPr>
        <p:spPr>
          <a:xfrm>
            <a:off x="1144440" y="685800"/>
            <a:ext cx="4572000" cy="3429000"/>
          </a:xfrm>
          <a:prstGeom prst="rect">
            <a:avLst/>
          </a:prstGeom>
          <a:ln w="0">
            <a:noFill/>
          </a:ln>
        </p:spPr>
      </p:sp>
      <p:sp>
        <p:nvSpPr>
          <p:cNvPr id="165" name="PlaceHolder 2"/>
          <p:cNvSpPr>
            <a:spLocks noGrp="1"/>
          </p:cNvSpPr>
          <p:nvPr>
            <p:ph type="body"/>
          </p:nvPr>
        </p:nvSpPr>
        <p:spPr>
          <a:xfrm>
            <a:off x="914400" y="4343040"/>
            <a:ext cx="5029200" cy="4189320"/>
          </a:xfrm>
          <a:prstGeom prst="rect">
            <a:avLst/>
          </a:prstGeom>
          <a:noFill/>
          <a:ln w="0">
            <a:noFill/>
          </a:ln>
        </p:spPr>
        <p:txBody>
          <a:bodyPr lIns="91440" rIns="9144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Employees should be encouraged to select reviewers who can give a balanced evaluation.</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Try to select reviewers who will take the time necessary to give feedback and who can list specific examples of performance.</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Supervisor can reject or amend the list submitted by employee.</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Be aware that reviewers can decline to give feedback;  PEP does not require a reason.  </a:t>
            </a: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It is possible to provide unsolicited feedback;  using PEP, employees can enter feedback on someone even if the reviewer has not been specifically requested.  (Will be discussed in PEP training.)</a:t>
            </a:r>
            <a:endParaRPr b="1" lang="en-US" sz="1200" strike="noStrike" u="none">
              <a:solidFill>
                <a:srgbClr val="000000"/>
              </a:solidFill>
              <a:effectLst/>
              <a:uFillTx/>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Arial"/>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C16BBCC5-07DF-4907-9065-52FC190D04C3}"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Arial"/>
            </a:endParaRPr>
          </a:p>
        </p:txBody>
      </p:sp>
      <p:sp>
        <p:nvSpPr>
          <p:cNvPr id="9" name="PlaceHolder 2"/>
          <p:cNvSpPr>
            <a:spLocks noGrp="1"/>
          </p:cNvSpPr>
          <p:nvPr>
            <p:ph/>
          </p:nvPr>
        </p:nvSpPr>
        <p:spPr>
          <a:xfrm>
            <a:off x="685800" y="137160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a:endParaRPr>
          </a:p>
        </p:txBody>
      </p:sp>
      <p:sp>
        <p:nvSpPr>
          <p:cNvPr id="10" name="PlaceHolder 3"/>
          <p:cNvSpPr>
            <a:spLocks noGrp="1"/>
          </p:cNvSpPr>
          <p:nvPr>
            <p:ph/>
          </p:nvPr>
        </p:nvSpPr>
        <p:spPr>
          <a:xfrm>
            <a:off x="4668480" y="137160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9FC073D2-C0FC-4D7A-A4D2-0230D05A411D}"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D4C6AD58-F7B3-44A9-A54D-1AA3A69D68C4}" type="slidenum">
              <a:t>&lt;#&gt;</a:t>
            </a:fld>
          </a:p>
        </p:txBody>
      </p:sp>
      <p:sp>
        <p:nvSpPr>
          <p:cNvPr id="4" name="PlaceHolder 3"/>
          <p:cNvSpPr>
            <a:spLocks noGrp="1"/>
          </p:cNvSpPr>
          <p:nvPr>
            <p:ph type="dt" idx="1"/>
          </p:nvPr>
        </p:nvSpPr>
        <p:spPr/>
        <p:txBody>
          <a:bodyPr/>
          <a:p>
            <a:r>
              <a:rPr lang="en-US"/>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1"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Arial"/>
            </a:endParaRPr>
          </a:p>
        </p:txBody>
      </p:sp>
      <p:sp>
        <p:nvSpPr>
          <p:cNvPr id="12" name="PlaceHolder 2"/>
          <p:cNvSpPr>
            <a:spLocks noGrp="1"/>
          </p:cNvSpPr>
          <p:nvPr>
            <p:ph/>
          </p:nvPr>
        </p:nvSpPr>
        <p:spPr>
          <a:xfrm>
            <a:off x="685800" y="137160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731F3C27-0465-41C0-B27C-4389EE947FD4}"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3"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Arial"/>
            </a:endParaRPr>
          </a:p>
        </p:txBody>
      </p:sp>
      <p:sp>
        <p:nvSpPr>
          <p:cNvPr id="14" name="PlaceHolder 2"/>
          <p:cNvSpPr>
            <a:spLocks noGrp="1"/>
          </p:cNvSpPr>
          <p:nvPr>
            <p:ph type="subTitle"/>
          </p:nvPr>
        </p:nvSpPr>
        <p:spPr>
          <a:xfrm>
            <a:off x="685800" y="1371600"/>
            <a:ext cx="7772400" cy="411480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41992C2E-8C0B-4780-97E5-6A5FA5A8371A}"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image" Target="../media/image2.wmf"/><Relationship Id="rId4" Type="http://schemas.openxmlformats.org/officeDocument/2006/relationships/image" Target="../media/image3.png"/><Relationship Id="rId5" Type="http://schemas.openxmlformats.org/officeDocument/2006/relationships/slideLayout" Target="../slideLayouts/slideLayout1.xml"/><Relationship Id="rId6" Type="http://schemas.openxmlformats.org/officeDocument/2006/relationships/slideLayout" Target="../slideLayouts/slideLayout2.xml"/><Relationship Id="rId7" Type="http://schemas.openxmlformats.org/officeDocument/2006/relationships/slideLayout" Target="../slideLayouts/slideLayout3.xml"/><Relationship Id="rId8" Type="http://schemas.openxmlformats.org/officeDocument/2006/relationships/slideLayout" Target="../slideLayouts/slideLayout4.xml"/><Relationship Id="rId9" Type="http://schemas.openxmlformats.org/officeDocument/2006/relationships/slideLayout" Target="../slideLayouts/slideLayout5.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Click to edit the title text format</a:t>
            </a:r>
            <a:endParaRPr b="0" lang="en-US" sz="4400" strike="noStrike" u="none">
              <a:solidFill>
                <a:srgbClr val="000000"/>
              </a:solidFill>
              <a:effectLst/>
              <a:uFillTx/>
              <a:latin typeface="Arial"/>
            </a:endParaRPr>
          </a:p>
        </p:txBody>
      </p:sp>
      <p:sp>
        <p:nvSpPr>
          <p:cNvPr id="1" name="PlaceHolder 2"/>
          <p:cNvSpPr>
            <a:spLocks noGrp="1"/>
          </p:cNvSpPr>
          <p:nvPr>
            <p:ph type="body"/>
          </p:nvPr>
        </p:nvSpPr>
        <p:spPr>
          <a:xfrm>
            <a:off x="685800" y="137160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Click to edit the outline text format</a:t>
            </a:r>
            <a:endParaRPr b="0" lang="en-US" sz="3200" strike="noStrike" u="none">
              <a:solidFill>
                <a:srgbClr val="000000"/>
              </a:solidFill>
              <a:effectLst/>
              <a:uFillTx/>
              <a:latin typeface="Arial"/>
            </a:endParaRPr>
          </a:p>
          <a:p>
            <a:pPr lvl="1" marL="743040" indent="-28584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Second Outline Level</a:t>
            </a:r>
            <a:endParaRPr b="0" lang="en-US" sz="3200" strike="noStrike" u="none">
              <a:solidFill>
                <a:srgbClr val="000000"/>
              </a:solidFill>
              <a:effectLst/>
              <a:uFillTx/>
              <a:latin typeface="Arial"/>
            </a:endParaRPr>
          </a:p>
          <a:p>
            <a:pPr lvl="2" marL="11430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Third Outline Level</a:t>
            </a:r>
            <a:endParaRPr b="0" lang="en-US" sz="3200" strike="noStrike" u="none">
              <a:solidFill>
                <a:srgbClr val="000000"/>
              </a:solidFill>
              <a:effectLst/>
              <a:uFillTx/>
              <a:latin typeface="Arial"/>
            </a:endParaRPr>
          </a:p>
          <a:p>
            <a:pPr lvl="3" marL="16002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Fourth Outline Level</a:t>
            </a:r>
            <a:endParaRPr b="0" lang="en-US" sz="3200" strike="noStrike" u="none">
              <a:solidFill>
                <a:srgbClr val="000000"/>
              </a:solidFill>
              <a:effectLst/>
              <a:uFillTx/>
              <a:latin typeface="Arial"/>
            </a:endParaRPr>
          </a:p>
          <a:p>
            <a:pPr lvl="4"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Fifth Outline Level</a:t>
            </a:r>
            <a:endParaRPr b="0" lang="en-US" sz="3200" strike="noStrike" u="none">
              <a:solidFill>
                <a:srgbClr val="000000"/>
              </a:solidFill>
              <a:effectLst/>
              <a:uFillTx/>
              <a:latin typeface="Arial"/>
            </a:endParaRPr>
          </a:p>
          <a:p>
            <a:pPr lvl="5"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Sixth Outline Level</a:t>
            </a:r>
            <a:endParaRPr b="0" lang="en-US" sz="3200" strike="noStrike" u="none">
              <a:solidFill>
                <a:srgbClr val="000000"/>
              </a:solidFill>
              <a:effectLst/>
              <a:uFillTx/>
              <a:latin typeface="Arial"/>
            </a:endParaRPr>
          </a:p>
          <a:p>
            <a:pPr lvl="6"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Seventh Outline Level</a:t>
            </a:r>
            <a:endParaRPr b="0" lang="en-US" sz="3200" strike="noStrike" u="none">
              <a:solidFill>
                <a:srgbClr val="000000"/>
              </a:solidFill>
              <a:effectLst/>
              <a:uFillTx/>
              <a:latin typeface="Arial"/>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F869F313-E042-4AF5-90A7-BB19D0332DDD}"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pic>
        <p:nvPicPr>
          <p:cNvPr id="5" name="one_enron_stock" descr=""/>
          <p:cNvPicPr/>
          <p:nvPr/>
        </p:nvPicPr>
        <p:blipFill>
          <a:blip r:embed="rId3"/>
          <a:stretch/>
        </p:blipFill>
        <p:spPr>
          <a:xfrm>
            <a:off x="8234280" y="6013440"/>
            <a:ext cx="909720" cy="844560"/>
          </a:xfrm>
          <a:prstGeom prst="rect">
            <a:avLst/>
          </a:prstGeom>
          <a:noFill/>
          <a:ln w="0">
            <a:noFill/>
          </a:ln>
        </p:spPr>
      </p:pic>
      <p:pic>
        <p:nvPicPr>
          <p:cNvPr id="6" name="" descr=""/>
          <p:cNvPicPr/>
          <p:nvPr/>
        </p:nvPicPr>
        <p:blipFill>
          <a:blip r:embed="rId4"/>
          <a:stretch/>
        </p:blipFill>
        <p:spPr>
          <a:xfrm>
            <a:off x="152280" y="152280"/>
            <a:ext cx="1143000" cy="1067040"/>
          </a:xfrm>
          <a:prstGeom prst="rect">
            <a:avLst/>
          </a:prstGeom>
          <a:noFill/>
          <a:ln w="0">
            <a:noFill/>
          </a:ln>
        </p:spPr>
      </p:pic>
    </p:spTree>
  </p:cSld>
  <p:clrMap bg1="lt1" tx1="dk1" bg2="lt2" tx2="dk2" accent1="accent1" accent2="accent2" accent3="accent3" accent4="accent4" accent5="accent5" accent6="accent6" hlink="hlink" folHlink="folHlink"/>
  <p:sldLayoutIdLst>
    <p:sldLayoutId id="2147483649" r:id="rId5"/>
    <p:sldLayoutId id="2147483650" r:id="rId6"/>
    <p:sldLayoutId id="2147483651" r:id="rId7"/>
    <p:sldLayoutId id="2147483652" r:id="rId8"/>
    <p:sldLayoutId id="2147483653" r:id="rId9"/>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4.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6.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7.xml"/>
</Relationships>
</file>

<file path=ppt/slides/_rels/slide18.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4.wmf"/><Relationship Id="rId3" Type="http://schemas.openxmlformats.org/officeDocument/2006/relationships/slideLayout" Target="../slideLayouts/slideLayout3.xml"/><Relationship Id="rId4" Type="http://schemas.openxmlformats.org/officeDocument/2006/relationships/notesSlide" Target="../notesSlides/notesSlide18.xml"/>
</Relationships>
</file>

<file path=ppt/slides/_rels/slide19.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5.wmf"/><Relationship Id="rId3"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
</Relationships>
</file>

<file path=ppt/slides/_rels/slide20.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6.wmf"/><Relationship Id="rId3" Type="http://schemas.openxmlformats.org/officeDocument/2006/relationships/slideLayout" Target="../slideLayouts/slideLayout3.xml"/>
</Relationships>
</file>

<file path=ppt/slides/_rels/slide21.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7.wmf"/><Relationship Id="rId3" Type="http://schemas.openxmlformats.org/officeDocument/2006/relationships/image" Target="../media/image2.wmf"/><Relationship Id="rId4" Type="http://schemas.openxmlformats.org/officeDocument/2006/relationships/image" Target="../media/image3.png"/><Relationship Id="rId5" Type="http://schemas.openxmlformats.org/officeDocument/2006/relationships/slideLayout" Target="../slideLayouts/slideLayout3.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2.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4.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7.xml.rels><?xml version="1.0" encoding="UTF-8"?>
<Relationships xmlns="http://schemas.openxmlformats.org/package/2006/relationships"><Relationship Id="rId1" Type="http://schemas.openxmlformats.org/officeDocument/2006/relationships/image" Target="../media/image8.png"/><Relationship Id="rId2" Type="http://schemas.openxmlformats.org/officeDocument/2006/relationships/image" Target="../media/image8.png"/><Relationship Id="rId3" Type="http://schemas.openxmlformats.org/officeDocument/2006/relationships/slideLayout" Target="../slideLayouts/slideLayout5.xml"/>
</Relationships>
</file>

<file path=ppt/slides/_rels/slide28.xml.rels><?xml version="1.0" encoding="UTF-8"?>
<Relationships xmlns="http://schemas.openxmlformats.org/package/2006/relationships"><Relationship Id="rId1" Type="http://schemas.openxmlformats.org/officeDocument/2006/relationships/image" Target="../media/image9.png"/><Relationship Id="rId2" Type="http://schemas.openxmlformats.org/officeDocument/2006/relationships/slideLayout" Target="../slideLayouts/slideLayout3.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0.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2.xml"/>
</Relationships>
</file>

<file path=ppt/slides/_rels/slide33.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0.wmf"/><Relationship Id="rId3" Type="http://schemas.openxmlformats.org/officeDocument/2006/relationships/slideLayout" Target="../slideLayouts/slideLayout3.xml"/><Relationship Id="rId4" Type="http://schemas.openxmlformats.org/officeDocument/2006/relationships/notesSlide" Target="../notesSlides/notesSlide33.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4.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6.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7.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1.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2.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3.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4.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4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1.png"/><Relationship Id="rId3" Type="http://schemas.openxmlformats.org/officeDocument/2006/relationships/slideLayout" Target="../slideLayouts/slideLayout4.xml"/>
</Relationships>
</file>

<file path=ppt/slides/_rels/slide4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2.png"/><Relationship Id="rId3" Type="http://schemas.openxmlformats.org/officeDocument/2006/relationships/slideLayout" Target="../slideLayouts/slideLayout4.xml"/>
</Relationships>
</file>

<file path=ppt/slides/_rels/slide49.xml.rels><?xml version="1.0" encoding="UTF-8"?>
<Relationships xmlns="http://schemas.openxmlformats.org/package/2006/relationships"><Relationship Id="rId1" Type="http://schemas.openxmlformats.org/officeDocument/2006/relationships/image" Target="../media/image13.png"/><Relationship Id="rId2" Type="http://schemas.openxmlformats.org/officeDocument/2006/relationships/image" Target="../media/image13.png"/><Relationship Id="rId3" Type="http://schemas.openxmlformats.org/officeDocument/2006/relationships/slideLayout" Target="../slideLayouts/slideLayout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
</Relationships>
</file>

<file path=ppt/slides/_rels/slide50.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4.png"/><Relationship Id="rId3" Type="http://schemas.openxmlformats.org/officeDocument/2006/relationships/slideLayout" Target="../slideLayouts/slideLayout4.xml"/>
</Relationships>
</file>

<file path=ppt/slides/_rels/slide5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5.png"/><Relationship Id="rId3" Type="http://schemas.openxmlformats.org/officeDocument/2006/relationships/slideLayout" Target="../slideLayouts/slideLayout4.xml"/>
</Relationships>
</file>

<file path=ppt/slides/_rels/slide5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6.png"/><Relationship Id="rId3" Type="http://schemas.openxmlformats.org/officeDocument/2006/relationships/slideLayout" Target="../slideLayouts/slideLayout4.xml"/>
</Relationships>
</file>

<file path=ppt/slides/_rels/slide5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7.png"/><Relationship Id="rId3" Type="http://schemas.openxmlformats.org/officeDocument/2006/relationships/slideLayout" Target="../slideLayouts/slideLayout4.xml"/>
</Relationships>
</file>

<file path=ppt/slides/_rels/slide5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8.png"/><Relationship Id="rId3" Type="http://schemas.openxmlformats.org/officeDocument/2006/relationships/slideLayout" Target="../slideLayouts/slideLayout4.xml"/>
</Relationships>
</file>

<file path=ppt/slides/_rels/slide5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9.png"/><Relationship Id="rId3" Type="http://schemas.openxmlformats.org/officeDocument/2006/relationships/oleObject" Target="../embeddings/oleObject2.bin"/><Relationship Id="rId4" Type="http://schemas.openxmlformats.org/officeDocument/2006/relationships/image" Target="../media/image20.png"/><Relationship Id="rId5" Type="http://schemas.openxmlformats.org/officeDocument/2006/relationships/slideLayout" Target="../slideLayouts/slideLayout4.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4.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22"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MID-YEAR 2000</a:t>
            </a:r>
            <a:br>
              <a:rPr sz="4400"/>
            </a:br>
            <a:r>
              <a:rPr b="0" lang="en-US" sz="4400" strike="noStrike" u="none">
                <a:solidFill>
                  <a:srgbClr val="000000"/>
                </a:solidFill>
                <a:effectLst/>
                <a:uFillTx/>
                <a:latin typeface="Arial"/>
              </a:rPr>
              <a:t>PRC REVIEW</a:t>
            </a:r>
            <a:br>
              <a:rPr sz="4400"/>
            </a:br>
            <a:r>
              <a:rPr b="0" lang="en-US" sz="4400" strike="noStrike" u="none">
                <a:solidFill>
                  <a:srgbClr val="000000"/>
                </a:solidFill>
                <a:effectLst/>
                <a:uFillTx/>
                <a:latin typeface="Arial"/>
              </a:rPr>
              <a:t>PROCESS</a:t>
            </a:r>
            <a:endParaRPr b="0" lang="en-US" sz="4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Peer Groups</a:t>
            </a:r>
            <a:endParaRPr b="0" lang="en-US" sz="4400" strike="noStrike" u="none">
              <a:solidFill>
                <a:srgbClr val="000000"/>
              </a:solidFill>
              <a:effectLst/>
              <a:uFillTx/>
              <a:latin typeface="Arial"/>
            </a:endParaRPr>
          </a:p>
        </p:txBody>
      </p:sp>
      <p:sp>
        <p:nvSpPr>
          <p:cNvPr id="40" name="PlaceHolder 2"/>
          <p:cNvSpPr>
            <a:spLocks noGrp="1"/>
          </p:cNvSpPr>
          <p:nvPr>
            <p:ph/>
          </p:nvPr>
        </p:nvSpPr>
        <p:spPr>
          <a:xfrm>
            <a:off x="685800" y="1371600"/>
            <a:ext cx="7772400" cy="4114800"/>
          </a:xfrm>
          <a:prstGeom prst="rect">
            <a:avLst/>
          </a:prstGeom>
          <a:noFill/>
          <a:ln w="0">
            <a:noFill/>
          </a:ln>
        </p:spPr>
        <p:txBody>
          <a:bodyPr lIns="90000" rIns="90000" tIns="46800" bIns="46800" anchor="t">
            <a:normAutofit fontScale="92500" lnSpcReduction="9999"/>
          </a:bodyPr>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Technical: Broad-based technical support</a:t>
            </a:r>
            <a:endParaRPr b="0" lang="en-US" sz="32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Specialized Technical:  Focused on specific technical job environments</a:t>
            </a:r>
            <a:endParaRPr b="0" lang="en-US" sz="32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Commercial:  Directly involved in making money; part of a P&amp;L</a:t>
            </a:r>
            <a:endParaRPr b="0" lang="en-US" sz="32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Commercial Support:  Supports those in commercial roles</a:t>
            </a:r>
            <a:endParaRPr b="0" lang="en-US"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Mid-Year 2000 Approach</a:t>
            </a:r>
            <a:endParaRPr b="0" lang="en-US" sz="4400" strike="noStrike" u="none">
              <a:solidFill>
                <a:srgbClr val="000000"/>
              </a:solidFill>
              <a:effectLst/>
              <a:uFillTx/>
              <a:latin typeface="Arial"/>
            </a:endParaRPr>
          </a:p>
        </p:txBody>
      </p:sp>
      <p:sp>
        <p:nvSpPr>
          <p:cNvPr id="42" name="PlaceHolder 2"/>
          <p:cNvSpPr>
            <a:spLocks noGrp="1"/>
          </p:cNvSpPr>
          <p:nvPr>
            <p:ph/>
          </p:nvPr>
        </p:nvSpPr>
        <p:spPr>
          <a:xfrm>
            <a:off x="685800" y="1371600"/>
            <a:ext cx="7772400" cy="4114800"/>
          </a:xfrm>
          <a:prstGeom prst="rect">
            <a:avLst/>
          </a:prstGeom>
          <a:noFill/>
          <a:ln w="0">
            <a:noFill/>
          </a:ln>
        </p:spPr>
        <p:txBody>
          <a:bodyPr lIns="90000" rIns="90000" tIns="46800" bIns="46800" anchor="t">
            <a:normAutofit fontScale="92500" lnSpcReduction="9999"/>
          </a:bodyPr>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The PRC process will be applied across Enron</a:t>
            </a:r>
            <a:endParaRPr b="0" lang="en-US" sz="32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For most business units, the process will cover all levels of employees</a:t>
            </a:r>
            <a:endParaRPr b="0" lang="en-US" sz="32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Mid-year is designed to gauge the employees’ performance and address any concerns, development/training  needs, etc.</a:t>
            </a:r>
            <a:endParaRPr b="0" lang="en-US"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43"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What’s Different?</a:t>
            </a:r>
            <a:endParaRPr b="0" lang="en-US" sz="4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Some Changes</a:t>
            </a:r>
            <a:endParaRPr b="0" lang="en-US" sz="4400" strike="noStrike" u="none">
              <a:solidFill>
                <a:srgbClr val="000000"/>
              </a:solidFill>
              <a:effectLst/>
              <a:uFillTx/>
              <a:latin typeface="Arial"/>
            </a:endParaRPr>
          </a:p>
        </p:txBody>
      </p:sp>
      <p:sp>
        <p:nvSpPr>
          <p:cNvPr id="45" name="PlaceHolder 2"/>
          <p:cNvSpPr>
            <a:spLocks noGrp="1"/>
          </p:cNvSpPr>
          <p:nvPr>
            <p:ph/>
          </p:nvPr>
        </p:nvSpPr>
        <p:spPr>
          <a:xfrm>
            <a:off x="685800" y="1371600"/>
            <a:ext cx="7772400" cy="4114800"/>
          </a:xfrm>
          <a:prstGeom prst="rect">
            <a:avLst/>
          </a:prstGeom>
          <a:noFill/>
          <a:ln w="0">
            <a:noFill/>
          </a:ln>
        </p:spPr>
        <p:txBody>
          <a:bodyPr lIns="90000" rIns="90000" tIns="46800" bIns="46800" anchor="t">
            <a:normAutofit fontScale="92500" lnSpcReduction="9999"/>
          </a:bodyPr>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PRC will now consist of only three feedback forms and are attached to ENE job groups</a:t>
            </a:r>
            <a:endParaRPr b="0" lang="en-US" sz="3200" strike="noStrike" u="none">
              <a:solidFill>
                <a:srgbClr val="000000"/>
              </a:solidFill>
              <a:effectLst/>
              <a:uFillTx/>
              <a:latin typeface="Arial"/>
            </a:endParaRPr>
          </a:p>
          <a:p>
            <a:pPr lvl="1" marL="743040" indent="-28584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VP and Above</a:t>
            </a:r>
            <a:endParaRPr b="0" lang="en-US" sz="2800" strike="noStrike" u="none">
              <a:solidFill>
                <a:srgbClr val="000000"/>
              </a:solidFill>
              <a:effectLst/>
              <a:uFillTx/>
              <a:latin typeface="Arial"/>
            </a:endParaRPr>
          </a:p>
          <a:p>
            <a:pPr lvl="1" marL="743040" indent="-28584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Management/Professional (Include A&amp;A)</a:t>
            </a:r>
            <a:endParaRPr b="0" lang="en-US" sz="2800" strike="noStrike" u="none">
              <a:solidFill>
                <a:srgbClr val="000000"/>
              </a:solidFill>
              <a:effectLst/>
              <a:uFillTx/>
              <a:latin typeface="Arial"/>
            </a:endParaRPr>
          </a:p>
          <a:p>
            <a:pPr lvl="1" marL="743040" indent="-28584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Administration/Support</a:t>
            </a:r>
            <a:endParaRPr b="0" lang="en-US" sz="28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Goal is to streamline the process and reduce confusion</a:t>
            </a:r>
            <a:endParaRPr b="0" lang="en-US"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46"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Only 3 Forms?!  How?</a:t>
            </a:r>
            <a:endParaRPr b="0" lang="en-US" sz="4400" strike="noStrike" u="none">
              <a:solidFill>
                <a:srgbClr val="000000"/>
              </a:solidFill>
              <a:effectLst/>
              <a:uFillTx/>
              <a:latin typeface="Arial"/>
            </a:endParaRPr>
          </a:p>
        </p:txBody>
      </p:sp>
      <p:sp>
        <p:nvSpPr>
          <p:cNvPr id="47" name="PlaceHolder 2"/>
          <p:cNvSpPr>
            <a:spLocks noGrp="1"/>
          </p:cNvSpPr>
          <p:nvPr>
            <p:ph/>
          </p:nvPr>
        </p:nvSpPr>
        <p:spPr>
          <a:xfrm>
            <a:off x="685800" y="1371600"/>
            <a:ext cx="7772400" cy="4114800"/>
          </a:xfrm>
          <a:prstGeom prst="rect">
            <a:avLst/>
          </a:prstGeom>
          <a:noFill/>
          <a:ln w="0">
            <a:noFill/>
          </a:ln>
        </p:spPr>
        <p:txBody>
          <a:bodyPr lIns="90000" rIns="90000" tIns="46800" bIns="46800" anchor="t">
            <a:normAutofit fontScale="92500" lnSpcReduction="9999"/>
          </a:bodyPr>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The forms address basic skills identified as core to Enron’s business model</a:t>
            </a:r>
            <a:endParaRPr b="0" lang="en-US" sz="3200" strike="noStrike" u="none">
              <a:solidFill>
                <a:srgbClr val="000000"/>
              </a:solidFill>
              <a:effectLst/>
              <a:uFillTx/>
              <a:latin typeface="Arial"/>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Job information detail is minimized</a:t>
            </a:r>
            <a:endParaRPr b="0" lang="en-US" sz="3200" strike="noStrike" u="none">
              <a:solidFill>
                <a:srgbClr val="000000"/>
              </a:solidFill>
              <a:effectLst/>
              <a:uFillTx/>
              <a:latin typeface="Arial"/>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Each reviewer interprets/applies the descriptors based on </a:t>
            </a:r>
            <a:r>
              <a:rPr b="1" i="1" lang="en-US" sz="3200" strike="noStrike" u="sng">
                <a:solidFill>
                  <a:srgbClr val="000000"/>
                </a:solidFill>
                <a:effectLst/>
                <a:uFillTx/>
                <a:latin typeface="Arial"/>
              </a:rPr>
              <a:t>their interaction with and evidence of</a:t>
            </a:r>
            <a:r>
              <a:rPr b="0" lang="en-US" sz="3200" strike="noStrike" u="none">
                <a:solidFill>
                  <a:srgbClr val="000000"/>
                </a:solidFill>
                <a:effectLst/>
                <a:uFillTx/>
                <a:latin typeface="Arial"/>
              </a:rPr>
              <a:t> the employee’s job performance</a:t>
            </a:r>
            <a:endParaRPr b="0" lang="en-US"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Form following Function</a:t>
            </a:r>
            <a:endParaRPr b="0" lang="en-US" sz="4400" strike="noStrike" u="none">
              <a:solidFill>
                <a:srgbClr val="000000"/>
              </a:solidFill>
              <a:effectLst/>
              <a:uFillTx/>
              <a:latin typeface="Arial"/>
            </a:endParaRPr>
          </a:p>
        </p:txBody>
      </p:sp>
      <p:sp>
        <p:nvSpPr>
          <p:cNvPr id="49" name="PlaceHolder 2"/>
          <p:cNvSpPr>
            <a:spLocks noGrp="1"/>
          </p:cNvSpPr>
          <p:nvPr>
            <p:ph/>
          </p:nvPr>
        </p:nvSpPr>
        <p:spPr>
          <a:xfrm>
            <a:off x="762120" y="1828800"/>
            <a:ext cx="7772400" cy="3124080"/>
          </a:xfrm>
          <a:prstGeom prst="rect">
            <a:avLst/>
          </a:prstGeom>
          <a:noFill/>
          <a:ln w="0">
            <a:noFill/>
          </a:ln>
        </p:spPr>
        <p:txBody>
          <a:bodyPr lIns="90000" rIns="90000" tIns="46800" bIns="46800" anchor="t">
            <a:normAutofit/>
          </a:bodyPr>
          <a:p>
            <a:pPr marL="343080" indent="-343080">
              <a:spcBef>
                <a:spcPts val="9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The form does not drive the process…</a:t>
            </a:r>
            <a:endParaRPr b="0" lang="en-US" sz="3600" strike="noStrike" u="none">
              <a:solidFill>
                <a:srgbClr val="000000"/>
              </a:solidFill>
              <a:effectLst/>
              <a:uFillTx/>
              <a:latin typeface="Arial"/>
            </a:endParaRPr>
          </a:p>
          <a:p>
            <a:pPr marL="343080" indent="0">
              <a:spcBef>
                <a:spcPts val="9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Arial"/>
            </a:endParaRPr>
          </a:p>
          <a:p>
            <a:pPr marL="343080" indent="-343080">
              <a:spcBef>
                <a:spcPts val="9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The </a:t>
            </a:r>
            <a:r>
              <a:rPr b="0" i="1" lang="en-US" sz="3600" strike="noStrike" u="sng">
                <a:solidFill>
                  <a:srgbClr val="000000"/>
                </a:solidFill>
                <a:effectLst/>
                <a:uFillTx/>
                <a:latin typeface="Arial"/>
              </a:rPr>
              <a:t>PROCESS</a:t>
            </a:r>
            <a:r>
              <a:rPr b="0" lang="en-US" sz="3600" strike="noStrike" u="none">
                <a:solidFill>
                  <a:srgbClr val="000000"/>
                </a:solidFill>
                <a:effectLst/>
                <a:uFillTx/>
                <a:latin typeface="Arial"/>
              </a:rPr>
              <a:t> drives the form</a:t>
            </a:r>
            <a:endParaRPr b="0" lang="en-US" sz="3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50"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What does </a:t>
            </a:r>
            <a:r>
              <a:rPr b="0" i="1" lang="en-US" sz="4400" strike="noStrike" u="sng">
                <a:solidFill>
                  <a:srgbClr val="000000"/>
                </a:solidFill>
                <a:effectLst/>
                <a:uFillTx/>
                <a:latin typeface="Arial"/>
              </a:rPr>
              <a:t>that</a:t>
            </a:r>
            <a:r>
              <a:rPr b="0" lang="en-US" sz="4400" strike="noStrike" u="none">
                <a:solidFill>
                  <a:srgbClr val="000000"/>
                </a:solidFill>
                <a:effectLst/>
                <a:uFillTx/>
                <a:latin typeface="Arial"/>
              </a:rPr>
              <a:t> mean?</a:t>
            </a:r>
            <a:endParaRPr b="0" lang="en-US" sz="4400" strike="noStrike" u="none">
              <a:solidFill>
                <a:srgbClr val="000000"/>
              </a:solidFill>
              <a:effectLst/>
              <a:uFillTx/>
              <a:latin typeface="Arial"/>
            </a:endParaRPr>
          </a:p>
        </p:txBody>
      </p:sp>
      <p:sp>
        <p:nvSpPr>
          <p:cNvPr id="51" name="PlaceHolder 2"/>
          <p:cNvSpPr>
            <a:spLocks noGrp="1"/>
          </p:cNvSpPr>
          <p:nvPr>
            <p:ph/>
          </p:nvPr>
        </p:nvSpPr>
        <p:spPr>
          <a:xfrm>
            <a:off x="685800" y="1371600"/>
            <a:ext cx="7772400" cy="4114800"/>
          </a:xfrm>
          <a:prstGeom prst="rect">
            <a:avLst/>
          </a:prstGeom>
          <a:noFill/>
          <a:ln w="0">
            <a:noFill/>
          </a:ln>
        </p:spPr>
        <p:txBody>
          <a:bodyPr lIns="90000" rIns="90000" tIns="46800" bIns="46800" anchor="t">
            <a:normAutofit fontScale="92500" lnSpcReduction="9999"/>
          </a:bodyPr>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The form does not define the performance of an individual</a:t>
            </a:r>
            <a:endParaRPr b="0" lang="en-US" sz="32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It only serves as the framework for performance evaluation</a:t>
            </a:r>
            <a:endParaRPr b="0" lang="en-US" sz="32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How the employee has performed within that framework is evaluated by other employees with whom they have worked</a:t>
            </a:r>
            <a:endParaRPr b="0" lang="en-US"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609480" y="15235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The 3 Forms</a:t>
            </a:r>
            <a:endParaRPr b="0" lang="en-US" sz="4400" strike="noStrike" u="none">
              <a:solidFill>
                <a:srgbClr val="000000"/>
              </a:solidFill>
              <a:effectLst/>
              <a:uFillTx/>
              <a:latin typeface="Arial"/>
            </a:endParaRPr>
          </a:p>
        </p:txBody>
      </p:sp>
      <p:sp>
        <p:nvSpPr>
          <p:cNvPr id="53" name="PlaceHolder 2"/>
          <p:cNvSpPr>
            <a:spLocks noGrp="1"/>
          </p:cNvSpPr>
          <p:nvPr>
            <p:ph type="subTitle"/>
          </p:nvPr>
        </p:nvSpPr>
        <p:spPr>
          <a:xfrm>
            <a:off x="1371600" y="3123720"/>
            <a:ext cx="6400800" cy="1752840"/>
          </a:xfrm>
          <a:prstGeom prst="rect">
            <a:avLst/>
          </a:prstGeom>
          <a:noFill/>
          <a:ln w="0">
            <a:noFill/>
          </a:ln>
        </p:spPr>
        <p:txBody>
          <a:bodyPr lIns="90000" rIns="90000" tIns="46800" bIns="46800" anchor="t">
            <a:no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VP and Above</a:t>
            </a:r>
            <a:endParaRPr b="0" lang="en-US" sz="3200" strike="noStrike" u="none">
              <a:solidFill>
                <a:srgbClr val="000000"/>
              </a:solidFill>
              <a:effectLst/>
              <a:uFillTx/>
              <a:latin typeface="Arial"/>
            </a:endParaRPr>
          </a:p>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Management/Professional</a:t>
            </a:r>
            <a:endParaRPr b="0" lang="en-US" sz="3200" strike="noStrike" u="none">
              <a:solidFill>
                <a:srgbClr val="000000"/>
              </a:solidFill>
              <a:effectLst/>
              <a:uFillTx/>
              <a:latin typeface="Arial"/>
            </a:endParaRPr>
          </a:p>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Administration/Support</a:t>
            </a:r>
            <a:endParaRPr b="0" lang="en-US"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graphicFrame>
        <p:nvGraphicFramePr>
          <p:cNvPr id="54" name=""/>
          <p:cNvGraphicFramePr/>
          <p:nvPr/>
        </p:nvGraphicFramePr>
        <p:xfrm>
          <a:off x="2286000" y="380880"/>
          <a:ext cx="4495680" cy="5753160"/>
        </p:xfrm>
        <a:graphic>
          <a:graphicData uri="http://schemas.openxmlformats.org/presentationml/2006/ole">
            <p:oleObj progId="Word.Document.12" r:id="rId1" spid="">
              <p:embed/>
              <p:pic>
                <p:nvPicPr>
                  <p:cNvPr id="55" name="" descr=""/>
                  <p:cNvPicPr/>
                  <p:nvPr/>
                </p:nvPicPr>
                <p:blipFill>
                  <a:blip r:embed="rId2"/>
                  <a:stretch/>
                </p:blipFill>
                <p:spPr>
                  <a:xfrm>
                    <a:off x="2286000" y="380880"/>
                    <a:ext cx="4495680" cy="5753160"/>
                  </a:xfrm>
                  <a:prstGeom prst="rect">
                    <a:avLst/>
                  </a:prstGeom>
                  <a:solidFill>
                    <a:srgbClr val="ffffff"/>
                  </a:solidFill>
                  <a:ln w="0">
                    <a:noFill/>
                  </a:ln>
                </p:spPr>
              </p:pic>
            </p:oleObj>
          </a:graphicData>
        </a:graphic>
      </p:graphicFrame>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graphicFrame>
        <p:nvGraphicFramePr>
          <p:cNvPr id="56" name=""/>
          <p:cNvGraphicFramePr/>
          <p:nvPr/>
        </p:nvGraphicFramePr>
        <p:xfrm>
          <a:off x="2362320" y="304920"/>
          <a:ext cx="4425840" cy="5638680"/>
        </p:xfrm>
        <a:graphic>
          <a:graphicData uri="http://schemas.openxmlformats.org/presentationml/2006/ole">
            <p:oleObj progId="Word.Document.12" r:id="rId1" spid="">
              <p:embed/>
              <p:pic>
                <p:nvPicPr>
                  <p:cNvPr id="57" name="" descr=""/>
                  <p:cNvPicPr/>
                  <p:nvPr/>
                </p:nvPicPr>
                <p:blipFill>
                  <a:blip r:embed="rId2"/>
                  <a:stretch/>
                </p:blipFill>
                <p:spPr>
                  <a:xfrm>
                    <a:off x="2362320" y="304920"/>
                    <a:ext cx="4425840" cy="5638680"/>
                  </a:xfrm>
                  <a:prstGeom prst="rect">
                    <a:avLst/>
                  </a:prstGeom>
                  <a:solidFill>
                    <a:srgbClr val="ffffff"/>
                  </a:solidFill>
                  <a:ln w="0">
                    <a:noFill/>
                  </a:ln>
                </p:spPr>
              </p:pic>
            </p:oleObj>
          </a:graphicData>
        </a:graphic>
      </p:graphicFrame>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Scope</a:t>
            </a:r>
            <a:endParaRPr b="0" lang="en-US" sz="4400" strike="noStrike" u="none">
              <a:solidFill>
                <a:srgbClr val="000000"/>
              </a:solidFill>
              <a:effectLst/>
              <a:uFillTx/>
              <a:latin typeface="Arial"/>
            </a:endParaRPr>
          </a:p>
        </p:txBody>
      </p:sp>
      <p:sp>
        <p:nvSpPr>
          <p:cNvPr id="24" name="PlaceHolder 2"/>
          <p:cNvSpPr>
            <a:spLocks noGrp="1"/>
          </p:cNvSpPr>
          <p:nvPr>
            <p:ph/>
          </p:nvPr>
        </p:nvSpPr>
        <p:spPr>
          <a:xfrm>
            <a:off x="685800" y="137160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PRC-Brief overview/definitions</a:t>
            </a:r>
            <a:endParaRPr b="0" lang="en-US" sz="32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The approach for Mid-Year, 2000</a:t>
            </a:r>
            <a:r>
              <a:rPr b="0" lang="en-US" sz="3200" strike="noStrike" u="none">
                <a:solidFill>
                  <a:srgbClr val="000000"/>
                </a:solidFill>
                <a:effectLst/>
                <a:uFillTx/>
                <a:latin typeface="Arial"/>
              </a:rPr>
              <a:t>	</a:t>
            </a:r>
            <a:endParaRPr b="0" lang="en-US" sz="32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Introduction of the new feedback forms</a:t>
            </a:r>
            <a:endParaRPr b="0" lang="en-US" sz="32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Why? </a:t>
            </a:r>
            <a:endParaRPr b="0" lang="en-US" sz="32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Your role in the Mid-Year Review</a:t>
            </a:r>
            <a:endParaRPr b="0" lang="en-US" sz="32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PEP: Performance Evaluation Process</a:t>
            </a:r>
            <a:endParaRPr b="0" lang="en-US" sz="32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Committee Meeting Facilitation</a:t>
            </a:r>
            <a:endParaRPr b="0" lang="en-US" sz="3200" strike="noStrike" u="none">
              <a:solidFill>
                <a:srgbClr val="000000"/>
              </a:solidFill>
              <a:effectLst/>
              <a:uFillTx/>
              <a:latin typeface="Arial"/>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graphicFrame>
        <p:nvGraphicFramePr>
          <p:cNvPr id="58" name=""/>
          <p:cNvGraphicFramePr/>
          <p:nvPr/>
        </p:nvGraphicFramePr>
        <p:xfrm>
          <a:off x="1981080" y="152280"/>
          <a:ext cx="5168880" cy="6477120"/>
        </p:xfrm>
        <a:graphic>
          <a:graphicData uri="http://schemas.openxmlformats.org/presentationml/2006/ole">
            <p:oleObj progId="Word.Document.12" r:id="rId1" spid="">
              <p:embed/>
              <p:pic>
                <p:nvPicPr>
                  <p:cNvPr id="59" name="" descr=""/>
                  <p:cNvPicPr/>
                  <p:nvPr/>
                </p:nvPicPr>
                <p:blipFill>
                  <a:blip r:embed="rId2"/>
                  <a:stretch/>
                </p:blipFill>
                <p:spPr>
                  <a:xfrm>
                    <a:off x="1981080" y="152280"/>
                    <a:ext cx="5168880" cy="6477120"/>
                  </a:xfrm>
                  <a:prstGeom prst="rect">
                    <a:avLst/>
                  </a:prstGeom>
                  <a:solidFill>
                    <a:srgbClr val="ffffff"/>
                  </a:solidFill>
                  <a:ln w="0">
                    <a:noFill/>
                  </a:ln>
                </p:spPr>
              </p:pic>
            </p:oleObj>
          </a:graphicData>
        </a:graphic>
      </p:graphicFrame>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grpSp>
        <p:nvGrpSpPr>
          <p:cNvPr id="60" name=""/>
          <p:cNvGrpSpPr/>
          <p:nvPr/>
        </p:nvGrpSpPr>
        <p:grpSpPr>
          <a:xfrm>
            <a:off x="2057400" y="609480"/>
            <a:ext cx="4952880" cy="5410440"/>
            <a:chOff x="2057400" y="609480"/>
            <a:chExt cx="4952880" cy="5410440"/>
          </a:xfrm>
        </p:grpSpPr>
        <p:graphicFrame>
          <p:nvGraphicFramePr>
            <p:cNvPr id="61" name=""/>
            <p:cNvGraphicFramePr/>
            <p:nvPr/>
          </p:nvGraphicFramePr>
          <p:xfrm>
            <a:off x="2057400" y="1447920"/>
            <a:ext cx="4940280" cy="4572000"/>
          </p:xfrm>
          <a:graphic>
            <a:graphicData uri="http://schemas.openxmlformats.org/presentationml/2006/ole">
              <p:oleObj progId="Word.Document.12" r:id="rId1" spid="">
                <p:embed/>
                <p:pic>
                  <p:nvPicPr>
                    <p:cNvPr id="62" name="" descr=""/>
                    <p:cNvPicPr/>
                    <p:nvPr/>
                  </p:nvPicPr>
                  <p:blipFill>
                    <a:blip r:embed="rId2"/>
                    <a:stretch/>
                  </p:blipFill>
                  <p:spPr>
                    <a:xfrm>
                      <a:off x="2057400" y="1447920"/>
                      <a:ext cx="4940280" cy="4572000"/>
                    </a:xfrm>
                    <a:prstGeom prst="rect">
                      <a:avLst/>
                    </a:prstGeom>
                    <a:solidFill>
                      <a:srgbClr val="ffffff"/>
                    </a:solidFill>
                    <a:ln w="0">
                      <a:noFill/>
                    </a:ln>
                  </p:spPr>
                </p:pic>
              </p:oleObj>
            </a:graphicData>
          </a:graphic>
        </p:graphicFrame>
        <p:grpSp>
          <p:nvGrpSpPr>
            <p:cNvPr id="63" name=""/>
            <p:cNvGrpSpPr/>
            <p:nvPr/>
          </p:nvGrpSpPr>
          <p:grpSpPr>
            <a:xfrm>
              <a:off x="2133720" y="609480"/>
              <a:ext cx="4876560" cy="838440"/>
              <a:chOff x="2133720" y="609480"/>
              <a:chExt cx="4876560" cy="838440"/>
            </a:xfrm>
          </p:grpSpPr>
          <p:sp>
            <p:nvSpPr>
              <p:cNvPr id="64" name=""/>
              <p:cNvSpPr/>
              <p:nvPr/>
            </p:nvSpPr>
            <p:spPr>
              <a:xfrm>
                <a:off x="2133720" y="609480"/>
                <a:ext cx="4876560" cy="8384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5" name=""/>
              <p:cNvSpPr/>
              <p:nvPr/>
            </p:nvSpPr>
            <p:spPr>
              <a:xfrm>
                <a:off x="3124080" y="685800"/>
                <a:ext cx="2971800" cy="68580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Times New Roman"/>
                  </a:rPr>
                  <a:t>Skills/Behaviors Descriptors: </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Times New Roman"/>
                  </a:rPr>
                  <a:t>Administration/Support </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Times New Roman"/>
                  </a:rPr>
                  <a:t>Performance Feedback</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pic>
            <p:nvPicPr>
              <p:cNvPr id="66" name="one_enron_stock" descr=""/>
              <p:cNvPicPr/>
              <p:nvPr/>
            </p:nvPicPr>
            <p:blipFill>
              <a:blip r:embed="rId3"/>
              <a:stretch/>
            </p:blipFill>
            <p:spPr>
              <a:xfrm>
                <a:off x="2286000" y="685800"/>
                <a:ext cx="731880" cy="676440"/>
              </a:xfrm>
              <a:prstGeom prst="rect">
                <a:avLst/>
              </a:prstGeom>
              <a:noFill/>
              <a:ln w="0">
                <a:noFill/>
              </a:ln>
            </p:spPr>
          </p:pic>
          <p:pic>
            <p:nvPicPr>
              <p:cNvPr id="67" name="" descr=""/>
              <p:cNvPicPr/>
              <p:nvPr/>
            </p:nvPicPr>
            <p:blipFill>
              <a:blip r:embed="rId4"/>
              <a:stretch/>
            </p:blipFill>
            <p:spPr>
              <a:xfrm>
                <a:off x="6172200" y="685800"/>
                <a:ext cx="609480" cy="685800"/>
              </a:xfrm>
              <a:prstGeom prst="rect">
                <a:avLst/>
              </a:prstGeom>
              <a:noFill/>
              <a:ln w="0">
                <a:noFill/>
              </a:ln>
            </p:spPr>
          </p:pic>
        </p:grpSp>
      </p:gr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68"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Again, Why Just 3?</a:t>
            </a:r>
            <a:endParaRPr b="0" lang="en-US" sz="4400" strike="noStrike" u="none">
              <a:solidFill>
                <a:srgbClr val="000000"/>
              </a:solidFill>
              <a:effectLst/>
              <a:uFillTx/>
              <a:latin typeface="Arial"/>
            </a:endParaRPr>
          </a:p>
        </p:txBody>
      </p:sp>
      <p:sp>
        <p:nvSpPr>
          <p:cNvPr id="69" name="PlaceHolder 2"/>
          <p:cNvSpPr>
            <a:spLocks noGrp="1"/>
          </p:cNvSpPr>
          <p:nvPr>
            <p:ph/>
          </p:nvPr>
        </p:nvSpPr>
        <p:spPr>
          <a:xfrm>
            <a:off x="685800" y="137160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Simplicity with maximum flexibility</a:t>
            </a:r>
            <a:endParaRPr b="0" lang="en-US" sz="32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Same process/guidelines regardless of where you work at Enron</a:t>
            </a:r>
            <a:endParaRPr b="0" lang="en-US" sz="32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Individuals, their actions and impact on others, define their performance, not the form</a:t>
            </a:r>
            <a:endParaRPr b="0" lang="en-US" sz="32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00"/>
                </a:solidFill>
                <a:effectLst/>
                <a:uFillTx/>
                <a:latin typeface="Arial"/>
              </a:rPr>
              <a:t>It just makes sense!</a:t>
            </a:r>
            <a:endParaRPr b="0" lang="en-US" sz="3200" strike="noStrike" u="none">
              <a:solidFill>
                <a:srgbClr val="000000"/>
              </a:solidFill>
              <a:effectLst/>
              <a:uFillTx/>
              <a:latin typeface="Arial"/>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70"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Benefits</a:t>
            </a:r>
            <a:endParaRPr b="0" lang="en-US" sz="4400" strike="noStrike" u="none">
              <a:solidFill>
                <a:srgbClr val="000000"/>
              </a:solidFill>
              <a:effectLst/>
              <a:uFillTx/>
              <a:latin typeface="Arial"/>
            </a:endParaRPr>
          </a:p>
        </p:txBody>
      </p:sp>
      <p:sp>
        <p:nvSpPr>
          <p:cNvPr id="71" name="PlaceHolder 2"/>
          <p:cNvSpPr>
            <a:spLocks noGrp="1"/>
          </p:cNvSpPr>
          <p:nvPr>
            <p:ph/>
          </p:nvPr>
        </p:nvSpPr>
        <p:spPr>
          <a:xfrm>
            <a:off x="1066680" y="1447920"/>
            <a:ext cx="3810240" cy="4114800"/>
          </a:xfrm>
          <a:prstGeom prst="rect">
            <a:avLst/>
          </a:prstGeom>
          <a:noFill/>
          <a:ln w="0">
            <a:noFill/>
          </a:ln>
        </p:spPr>
        <p:txBody>
          <a:bodyPr lIns="90000" rIns="90000" tIns="46800" bIns="46800" anchor="t">
            <a:normAutofit fontScale="85000" lnSpcReduction="19999"/>
          </a:bodyPr>
          <a:p>
            <a:pPr marL="343080" indent="-3430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Simple</a:t>
            </a:r>
            <a:endParaRPr b="0" lang="en-US" sz="2800" strike="noStrike" u="none">
              <a:solidFill>
                <a:srgbClr val="000000"/>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a:p>
            <a:pPr marL="343080" indent="-3430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Consistent</a:t>
            </a:r>
            <a:endParaRPr b="0" lang="en-US" sz="2800" strike="noStrike" u="none">
              <a:solidFill>
                <a:srgbClr val="000000"/>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a:p>
            <a:pPr marL="343080" indent="-3430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Encompassing</a:t>
            </a:r>
            <a:endParaRPr b="0" lang="en-US" sz="2800" strike="noStrike" u="none">
              <a:solidFill>
                <a:srgbClr val="000000"/>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a:p>
            <a:pPr marL="343080" indent="-3430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Inclusive</a:t>
            </a:r>
            <a:endParaRPr b="0" lang="en-US" sz="2800" strike="noStrike" u="none">
              <a:solidFill>
                <a:srgbClr val="000000"/>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a:p>
            <a:pPr marL="343080" indent="-3430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Leveling</a:t>
            </a:r>
            <a:endParaRPr b="0" lang="en-US" sz="2800" strike="noStrike" u="none">
              <a:solidFill>
                <a:srgbClr val="000000"/>
              </a:solidFill>
              <a:effectLst/>
              <a:uFillTx/>
              <a:latin typeface="Arial"/>
            </a:endParaRPr>
          </a:p>
        </p:txBody>
      </p:sp>
      <p:sp>
        <p:nvSpPr>
          <p:cNvPr id="72" name="PlaceHolder 3"/>
          <p:cNvSpPr>
            <a:spLocks noGrp="1"/>
          </p:cNvSpPr>
          <p:nvPr>
            <p:ph/>
          </p:nvPr>
        </p:nvSpPr>
        <p:spPr>
          <a:xfrm>
            <a:off x="4952880" y="1371600"/>
            <a:ext cx="3810240" cy="4114800"/>
          </a:xfrm>
          <a:prstGeom prst="rect">
            <a:avLst/>
          </a:prstGeom>
          <a:noFill/>
          <a:ln w="0">
            <a:noFill/>
          </a:ln>
        </p:spPr>
        <p:txBody>
          <a:bodyPr lIns="90000" rIns="90000" tIns="46800" bIns="46800" anchor="t">
            <a:normAutofit fontScale="85000" lnSpcReduction="19999"/>
          </a:bodyPr>
          <a:p>
            <a:pPr marL="343080" indent="-3430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Flexible</a:t>
            </a:r>
            <a:endParaRPr b="0" lang="en-US" sz="2800" strike="noStrike" u="none">
              <a:solidFill>
                <a:srgbClr val="000000"/>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a:p>
            <a:pPr marL="343080" indent="-3430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Systems-Friendly</a:t>
            </a:r>
            <a:endParaRPr b="0" lang="en-US" sz="2800" strike="noStrike" u="none">
              <a:solidFill>
                <a:srgbClr val="000000"/>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a:p>
            <a:pPr marL="343080" indent="-3430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User-Friendly</a:t>
            </a:r>
            <a:endParaRPr b="0" lang="en-US" sz="2800" strike="noStrike" u="none">
              <a:solidFill>
                <a:srgbClr val="000000"/>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a:p>
            <a:pPr marL="343080" indent="-3430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Resource  Mgmt.</a:t>
            </a:r>
            <a:endParaRPr b="0" lang="en-US" sz="2800" strike="noStrike" u="none">
              <a:solidFill>
                <a:srgbClr val="000000"/>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a:p>
            <a:pPr marL="343080" indent="-3430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Benchmarking</a:t>
            </a:r>
            <a:endParaRPr b="0" lang="en-US" sz="2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73"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Arial"/>
              </a:rPr>
              <a:t>Consolidation of Feedback</a:t>
            </a:r>
            <a:endParaRPr b="0" lang="en-US" sz="4000" strike="noStrike" u="none">
              <a:solidFill>
                <a:srgbClr val="000000"/>
              </a:solidFill>
              <a:effectLst/>
              <a:uFillTx/>
              <a:latin typeface="Arial"/>
            </a:endParaRPr>
          </a:p>
        </p:txBody>
      </p:sp>
      <p:sp>
        <p:nvSpPr>
          <p:cNvPr id="74" name="PlaceHolder 2"/>
          <p:cNvSpPr>
            <a:spLocks noGrp="1"/>
          </p:cNvSpPr>
          <p:nvPr>
            <p:ph/>
          </p:nvPr>
        </p:nvSpPr>
        <p:spPr>
          <a:xfrm>
            <a:off x="838080" y="1523880"/>
            <a:ext cx="7772400" cy="4114800"/>
          </a:xfrm>
          <a:prstGeom prst="rect">
            <a:avLst/>
          </a:prstGeom>
          <a:noFill/>
          <a:ln w="0">
            <a:noFill/>
          </a:ln>
        </p:spPr>
        <p:txBody>
          <a:bodyPr lIns="90000" rIns="90000" tIns="46800" bIns="46800" anchor="t">
            <a:normAutofit fontScale="92500" lnSpcReduction="9999"/>
          </a:bodyPr>
          <a:p>
            <a:pPr marL="343080" indent="-3430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Once all feedback is complete, supervisor receives it via the  PEP system</a:t>
            </a:r>
            <a:endParaRPr b="0" lang="en-US" sz="2800" strike="noStrike" u="none">
              <a:solidFill>
                <a:srgbClr val="000000"/>
              </a:solidFill>
              <a:effectLst/>
              <a:uFillTx/>
              <a:latin typeface="Arial"/>
            </a:endParaRPr>
          </a:p>
          <a:p>
            <a:pPr marL="343080" indent="-3430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PEP consolidates the reviews for an employee into one form for the supervisor</a:t>
            </a:r>
            <a:endParaRPr b="0" lang="en-US" sz="2800" strike="noStrike" u="none">
              <a:solidFill>
                <a:srgbClr val="000000"/>
              </a:solidFill>
              <a:effectLst/>
              <a:uFillTx/>
              <a:latin typeface="Arial"/>
            </a:endParaRPr>
          </a:p>
          <a:p>
            <a:pPr marL="343080" indent="-3430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Supervisor prints out the form, and, based on the feedback, develops a preliminary rating for each employee</a:t>
            </a:r>
            <a:endParaRPr b="0" lang="en-US" sz="2800" strike="noStrike" u="none">
              <a:solidFill>
                <a:srgbClr val="000000"/>
              </a:solidFill>
              <a:effectLst/>
              <a:uFillTx/>
              <a:latin typeface="Arial"/>
            </a:endParaRPr>
          </a:p>
          <a:p>
            <a:pPr marL="343080" indent="-3430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Supervisor utilizes the consolidated feedback as a reference at the meeting</a:t>
            </a:r>
            <a:endParaRPr b="0" lang="en-US" sz="2800" strike="noStrike" u="none">
              <a:solidFill>
                <a:srgbClr val="000000"/>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75" name="PlaceHolder 1"/>
          <p:cNvSpPr>
            <a:spLocks noGrp="1"/>
          </p:cNvSpPr>
          <p:nvPr>
            <p:ph type="title"/>
          </p:nvPr>
        </p:nvSpPr>
        <p:spPr>
          <a:xfrm>
            <a:off x="685800" y="-3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Post PRC</a:t>
            </a:r>
            <a:endParaRPr b="0" lang="en-US" sz="4400" strike="noStrike" u="none">
              <a:solidFill>
                <a:srgbClr val="000000"/>
              </a:solidFill>
              <a:effectLst/>
              <a:uFillTx/>
              <a:latin typeface="Arial"/>
            </a:endParaRPr>
          </a:p>
        </p:txBody>
      </p:sp>
      <p:sp>
        <p:nvSpPr>
          <p:cNvPr id="76" name="PlaceHolder 2"/>
          <p:cNvSpPr>
            <a:spLocks noGrp="1"/>
          </p:cNvSpPr>
          <p:nvPr>
            <p:ph/>
          </p:nvPr>
        </p:nvSpPr>
        <p:spPr>
          <a:xfrm>
            <a:off x="685800" y="1219320"/>
            <a:ext cx="7772400" cy="4114800"/>
          </a:xfrm>
          <a:prstGeom prst="rect">
            <a:avLst/>
          </a:prstGeom>
          <a:noFill/>
          <a:ln w="0">
            <a:noFill/>
          </a:ln>
        </p:spPr>
        <p:txBody>
          <a:bodyPr lIns="90000" rIns="90000" tIns="46800" bIns="46800" anchor="t">
            <a:normAutofit fontScale="92500" lnSpcReduction="19999"/>
          </a:bodyPr>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The consolidated feedback will be used as the foundation to create the employee evaluation form</a:t>
            </a:r>
            <a:endParaRPr b="0" lang="en-US" sz="3200" strike="noStrike" u="none">
              <a:solidFill>
                <a:srgbClr val="000000"/>
              </a:solidFill>
              <a:effectLst/>
              <a:uFillTx/>
              <a:latin typeface="Arial"/>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Once ratings have been approved, employee and supervisor  will:</a:t>
            </a:r>
            <a:endParaRPr b="0" lang="en-US" sz="3200" strike="noStrike" u="none">
              <a:solidFill>
                <a:srgbClr val="000000"/>
              </a:solidFill>
              <a:effectLst/>
              <a:uFillTx/>
              <a:latin typeface="Arial"/>
            </a:endParaRPr>
          </a:p>
          <a:p>
            <a:pPr lvl="1" marL="743040" indent="-28584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Discuss job specific performance</a:t>
            </a:r>
            <a:endParaRPr b="0" lang="en-US" sz="2800" strike="noStrike" u="none">
              <a:solidFill>
                <a:srgbClr val="000000"/>
              </a:solidFill>
              <a:effectLst/>
              <a:uFillTx/>
              <a:latin typeface="Arial"/>
            </a:endParaRPr>
          </a:p>
          <a:p>
            <a:pPr lvl="1" marL="743040" indent="-28584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Identify issues</a:t>
            </a:r>
            <a:endParaRPr b="0" lang="en-US" sz="2800" strike="noStrike" u="none">
              <a:solidFill>
                <a:srgbClr val="000000"/>
              </a:solidFill>
              <a:effectLst/>
              <a:uFillTx/>
              <a:latin typeface="Arial"/>
            </a:endParaRPr>
          </a:p>
          <a:p>
            <a:pPr lvl="1" marL="743040" indent="-28584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Set performance and development  goals</a:t>
            </a:r>
            <a:endParaRPr b="0" lang="en-US" sz="2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77" name="PlaceHolder 1"/>
          <p:cNvSpPr>
            <a:spLocks noGrp="1"/>
          </p:cNvSpPr>
          <p:nvPr>
            <p:ph type="title"/>
          </p:nvPr>
        </p:nvSpPr>
        <p:spPr>
          <a:xfrm>
            <a:off x="762120" y="25142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The Forms are complete, the feedback is consolidated, the reports have gone to the supervisors...</a:t>
            </a:r>
            <a:endParaRPr b="0" lang="en-US" sz="4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78" name="PlaceHolder 1"/>
          <p:cNvSpPr>
            <a:spLocks noGrp="1"/>
          </p:cNvSpPr>
          <p:nvPr>
            <p:ph type="title"/>
          </p:nvPr>
        </p:nvSpPr>
        <p:spPr>
          <a:xfrm>
            <a:off x="609480" y="12189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5400" strike="noStrike" u="none">
                <a:solidFill>
                  <a:srgbClr val="000000"/>
                </a:solidFill>
                <a:effectLst/>
                <a:uFillTx/>
                <a:latin typeface="Arial"/>
              </a:rPr>
              <a:t>Now it’s time for...</a:t>
            </a:r>
            <a:endParaRPr b="0" lang="en-US" sz="5400" strike="noStrike" u="none">
              <a:solidFill>
                <a:srgbClr val="000000"/>
              </a:solidFill>
              <a:effectLst/>
              <a:uFillTx/>
              <a:latin typeface="Arial"/>
            </a:endParaRPr>
          </a:p>
        </p:txBody>
      </p:sp>
      <p:sp>
        <p:nvSpPr>
          <p:cNvPr id="79" name="PlaceHolder 2"/>
          <p:cNvSpPr>
            <a:spLocks noGrp="1"/>
          </p:cNvSpPr>
          <p:nvPr>
            <p:ph type="subTitle"/>
          </p:nvPr>
        </p:nvSpPr>
        <p:spPr>
          <a:xfrm>
            <a:off x="1295280" y="2971800"/>
            <a:ext cx="6400800" cy="1752480"/>
          </a:xfrm>
          <a:prstGeom prst="rect">
            <a:avLst/>
          </a:prstGeom>
          <a:noFill/>
          <a:ln w="0">
            <a:noFill/>
          </a:ln>
        </p:spPr>
        <p:txBody>
          <a:bodyPr lIns="90000" rIns="90000" tIns="46800" bIns="46800" anchor="t">
            <a:noAutofit/>
          </a:bodyPr>
          <a:p>
            <a:pPr indent="0" algn="ctr">
              <a:lnSpc>
                <a:spcPct val="100000"/>
              </a:lnSpc>
              <a:spcBef>
                <a:spcPts val="22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800" strike="noStrike" u="none">
                <a:solidFill>
                  <a:srgbClr val="000000"/>
                </a:solidFill>
                <a:effectLst/>
                <a:uFillTx/>
                <a:latin typeface="Script"/>
              </a:rPr>
              <a:t>The Committee Meeting!</a:t>
            </a:r>
            <a:endParaRPr b="0" lang="en-US" sz="8800" strike="noStrike" u="none">
              <a:solidFill>
                <a:srgbClr val="000000"/>
              </a:solidFill>
              <a:effectLst/>
              <a:uFillTx/>
              <a:latin typeface="Arial"/>
            </a:endParaRPr>
          </a:p>
        </p:txBody>
      </p:sp>
      <p:pic>
        <p:nvPicPr>
          <p:cNvPr id="80" name="" descr=""/>
          <p:cNvPicPr/>
          <p:nvPr/>
        </p:nvPicPr>
        <p:blipFill>
          <a:blip r:embed="rId1"/>
          <a:stretch/>
        </p:blipFill>
        <p:spPr>
          <a:xfrm>
            <a:off x="457200" y="3200400"/>
            <a:ext cx="1809720" cy="1314360"/>
          </a:xfrm>
          <a:prstGeom prst="rect">
            <a:avLst/>
          </a:prstGeom>
          <a:noFill/>
          <a:ln w="0">
            <a:noFill/>
          </a:ln>
        </p:spPr>
      </p:pic>
      <p:pic>
        <p:nvPicPr>
          <p:cNvPr id="81" name="" descr=""/>
          <p:cNvPicPr/>
          <p:nvPr/>
        </p:nvPicPr>
        <p:blipFill>
          <a:blip r:embed="rId2"/>
          <a:stretch/>
        </p:blipFill>
        <p:spPr>
          <a:xfrm>
            <a:off x="7010280" y="3200400"/>
            <a:ext cx="1809720" cy="1314360"/>
          </a:xfrm>
          <a:prstGeom prst="rect">
            <a:avLst/>
          </a:prstGeom>
          <a:noFill/>
          <a:ln w="0">
            <a:noFill/>
          </a:ln>
        </p:spPr>
      </p:pic>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pic>
        <p:nvPicPr>
          <p:cNvPr id="82" name="" descr=""/>
          <p:cNvPicPr/>
          <p:nvPr/>
        </p:nvPicPr>
        <p:blipFill>
          <a:blip r:embed="rId1"/>
          <a:stretch/>
        </p:blipFill>
        <p:spPr>
          <a:xfrm>
            <a:off x="-304920" y="0"/>
            <a:ext cx="9448920" cy="6891480"/>
          </a:xfrm>
          <a:prstGeom prst="rect">
            <a:avLst/>
          </a:prstGeom>
          <a:noFill/>
          <a:ln w="0">
            <a:noFill/>
          </a:ln>
        </p:spPr>
      </p:pic>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83" name="PlaceHolder 1"/>
          <p:cNvSpPr>
            <a:spLocks noGrp="1"/>
          </p:cNvSpPr>
          <p:nvPr>
            <p:ph type="title"/>
          </p:nvPr>
        </p:nvSpPr>
        <p:spPr>
          <a:xfrm>
            <a:off x="1295280" y="1447560"/>
            <a:ext cx="647712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Oh, come on, it is </a:t>
            </a:r>
            <a:br>
              <a:rPr sz="4400"/>
            </a:br>
            <a:r>
              <a:rPr b="0" lang="en-US" sz="4400" strike="noStrike" u="none">
                <a:solidFill>
                  <a:srgbClr val="000000"/>
                </a:solidFill>
                <a:effectLst/>
                <a:uFillTx/>
                <a:latin typeface="Arial"/>
              </a:rPr>
              <a:t>NOT that bad!!!</a:t>
            </a:r>
            <a:endParaRPr b="0" lang="en-US" sz="4400" strike="noStrike" u="none">
              <a:solidFill>
                <a:srgbClr val="000000"/>
              </a:solidFill>
              <a:effectLst/>
              <a:uFillTx/>
              <a:latin typeface="Arial"/>
            </a:endParaRPr>
          </a:p>
        </p:txBody>
      </p:sp>
      <p:sp>
        <p:nvSpPr>
          <p:cNvPr id="84" name=""/>
          <p:cNvSpPr/>
          <p:nvPr/>
        </p:nvSpPr>
        <p:spPr>
          <a:xfrm>
            <a:off x="2287440" y="3581280"/>
            <a:ext cx="4813200" cy="1434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000000"/>
                </a:solidFill>
                <a:effectLst/>
                <a:uFillTx/>
                <a:latin typeface="Arial"/>
              </a:rPr>
              <a:t>And you can make</a:t>
            </a:r>
            <a:endParaRPr b="0" lang="en-US" sz="4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000000"/>
                </a:solidFill>
                <a:effectLst/>
                <a:uFillTx/>
                <a:latin typeface="Arial"/>
              </a:rPr>
              <a:t>the difference!!!</a:t>
            </a:r>
            <a:endParaRPr b="0" lang="en-US" sz="4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WHAT IS PRC?</a:t>
            </a:r>
            <a:endParaRPr b="0" lang="en-US" sz="4400" strike="noStrike" u="none">
              <a:solidFill>
                <a:srgbClr val="000000"/>
              </a:solidFill>
              <a:effectLst/>
              <a:uFillTx/>
              <a:latin typeface="Arial"/>
            </a:endParaRPr>
          </a:p>
        </p:txBody>
      </p:sp>
      <p:sp>
        <p:nvSpPr>
          <p:cNvPr id="26" name="PlaceHolder 2"/>
          <p:cNvSpPr>
            <a:spLocks noGrp="1"/>
          </p:cNvSpPr>
          <p:nvPr>
            <p:ph/>
          </p:nvPr>
        </p:nvSpPr>
        <p:spPr>
          <a:xfrm>
            <a:off x="609480" y="1371600"/>
            <a:ext cx="7772400" cy="4114800"/>
          </a:xfrm>
          <a:prstGeom prst="rect">
            <a:avLst/>
          </a:prstGeom>
          <a:noFill/>
          <a:ln w="0">
            <a:noFill/>
          </a:ln>
        </p:spPr>
        <p:txBody>
          <a:bodyPr lIns="90000" rIns="90000" tIns="46800" bIns="46800" anchor="t">
            <a:normAutofit/>
          </a:bodyPr>
          <a:p>
            <a:pPr marL="343080" indent="-3430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PRC =  Performance Review Committee</a:t>
            </a:r>
            <a:endParaRPr b="0" lang="en-US" sz="2800" strike="noStrike" u="none">
              <a:solidFill>
                <a:srgbClr val="000000"/>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a:p>
            <a:pPr marL="343080" indent="-3430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The PRC process allows Enron to evaluate performance across functional groups, departments, and business units.</a:t>
            </a:r>
            <a:endParaRPr b="0" lang="en-US" sz="2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85"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The Role of the</a:t>
            </a:r>
            <a:br>
              <a:rPr sz="4400"/>
            </a:br>
            <a:r>
              <a:rPr b="0" lang="en-US" sz="4400" strike="noStrike" u="none">
                <a:solidFill>
                  <a:srgbClr val="000000"/>
                </a:solidFill>
                <a:effectLst/>
                <a:uFillTx/>
                <a:latin typeface="Arial"/>
              </a:rPr>
              <a:t>HR Facilitator</a:t>
            </a:r>
            <a:endParaRPr b="0" lang="en-US" sz="4400" strike="noStrike" u="none">
              <a:solidFill>
                <a:srgbClr val="000000"/>
              </a:solidFill>
              <a:effectLst/>
              <a:uFillTx/>
              <a:latin typeface="Arial"/>
            </a:endParaRPr>
          </a:p>
        </p:txBody>
      </p:sp>
      <p:sp>
        <p:nvSpPr>
          <p:cNvPr id="86" name="PlaceHolder 2"/>
          <p:cNvSpPr>
            <a:spLocks noGrp="1"/>
          </p:cNvSpPr>
          <p:nvPr>
            <p:ph/>
          </p:nvPr>
        </p:nvSpPr>
        <p:spPr>
          <a:xfrm>
            <a:off x="1295280" y="1523880"/>
            <a:ext cx="68580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“Kick-off” the meeting</a:t>
            </a:r>
            <a:endParaRPr b="0" lang="en-US" sz="32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Establish the Ground Rules</a:t>
            </a:r>
            <a:endParaRPr b="0" lang="en-US" sz="32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Actively encourage participation</a:t>
            </a:r>
            <a:endParaRPr b="0" lang="en-US" sz="32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Mediate </a:t>
            </a:r>
            <a:r>
              <a:rPr b="1" i="1" lang="en-US" sz="3200" strike="noStrike" u="sng">
                <a:solidFill>
                  <a:srgbClr val="000000"/>
                </a:solidFill>
                <a:effectLst/>
                <a:uFillTx/>
                <a:latin typeface="Arial"/>
              </a:rPr>
              <a:t>only if</a:t>
            </a:r>
            <a:r>
              <a:rPr b="0" lang="en-US" sz="3200" strike="noStrike" u="none">
                <a:solidFill>
                  <a:srgbClr val="000000"/>
                </a:solidFill>
                <a:effectLst/>
                <a:uFillTx/>
                <a:latin typeface="Arial"/>
              </a:rPr>
              <a:t> necessary</a:t>
            </a:r>
            <a:endParaRPr b="0" lang="en-US" sz="32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Keep it moving</a:t>
            </a:r>
            <a:endParaRPr b="0" lang="en-US" sz="32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“Drive” the on-screen placement and movement of individuals</a:t>
            </a:r>
            <a:endParaRPr b="0" lang="en-US"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87"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What Your Role Isn’t...</a:t>
            </a:r>
            <a:endParaRPr b="0" lang="en-US" sz="4400" strike="noStrike" u="none">
              <a:solidFill>
                <a:srgbClr val="000000"/>
              </a:solidFill>
              <a:effectLst/>
              <a:uFillTx/>
              <a:latin typeface="Arial"/>
            </a:endParaRPr>
          </a:p>
        </p:txBody>
      </p:sp>
      <p:sp>
        <p:nvSpPr>
          <p:cNvPr id="88" name="PlaceHolder 2"/>
          <p:cNvSpPr>
            <a:spLocks noGrp="1"/>
          </p:cNvSpPr>
          <p:nvPr>
            <p:ph/>
          </p:nvPr>
        </p:nvSpPr>
        <p:spPr>
          <a:xfrm>
            <a:off x="685800" y="1752120"/>
            <a:ext cx="7772400" cy="3505320"/>
          </a:xfrm>
          <a:prstGeom prst="rect">
            <a:avLst/>
          </a:prstGeom>
          <a:noFill/>
          <a:ln w="0">
            <a:noFill/>
          </a:ln>
        </p:spPr>
        <p:txBody>
          <a:bodyPr lIns="90000" rIns="90000" tIns="46800" bIns="46800" anchor="t">
            <a:normAutofit/>
          </a:bodyPr>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You are a facilitator, NOT a participant</a:t>
            </a:r>
            <a:endParaRPr b="0" lang="en-US" sz="32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This is their meeting, not yours</a:t>
            </a:r>
            <a:endParaRPr b="0" lang="en-US" sz="32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You do not offer evaluation input</a:t>
            </a:r>
            <a:endParaRPr b="0" lang="en-US" sz="32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You do not judge comments or ratings either by word or look</a:t>
            </a:r>
            <a:endParaRPr b="0" lang="en-US"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89"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You Have Tools</a:t>
            </a:r>
            <a:endParaRPr b="0" lang="en-US" sz="4400" strike="noStrike" u="none">
              <a:solidFill>
                <a:srgbClr val="000000"/>
              </a:solidFill>
              <a:effectLst/>
              <a:uFillTx/>
              <a:latin typeface="Arial"/>
            </a:endParaRPr>
          </a:p>
        </p:txBody>
      </p:sp>
      <p:sp>
        <p:nvSpPr>
          <p:cNvPr id="90" name="PlaceHolder 2"/>
          <p:cNvSpPr>
            <a:spLocks noGrp="1"/>
          </p:cNvSpPr>
          <p:nvPr>
            <p:ph/>
          </p:nvPr>
        </p:nvSpPr>
        <p:spPr>
          <a:xfrm>
            <a:off x="990720" y="1904760"/>
            <a:ext cx="7772400" cy="3429000"/>
          </a:xfrm>
          <a:prstGeom prst="rect">
            <a:avLst/>
          </a:prstGeom>
          <a:noFill/>
          <a:ln w="0">
            <a:noFill/>
          </a:ln>
        </p:spPr>
        <p:txBody>
          <a:bodyPr lIns="90000" rIns="90000" tIns="46800" bIns="46800" anchor="t">
            <a:normAutofit/>
          </a:bodyPr>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The “Ground Rules”</a:t>
            </a:r>
            <a:endParaRPr b="0" lang="en-US" sz="32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You set the stage</a:t>
            </a:r>
            <a:endParaRPr b="0" lang="en-US" sz="32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Experience of others</a:t>
            </a:r>
            <a:endParaRPr b="0" lang="en-US" sz="32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Basic Facilitation Skills</a:t>
            </a:r>
            <a:endParaRPr b="0" lang="en-US" sz="3200" strike="noStrike" u="none">
              <a:solidFill>
                <a:srgbClr val="000000"/>
              </a:solidFill>
              <a:effectLst/>
              <a:uFillTx/>
              <a:latin typeface="Arial"/>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graphicFrame>
        <p:nvGraphicFramePr>
          <p:cNvPr id="91" name=""/>
          <p:cNvGraphicFramePr/>
          <p:nvPr/>
        </p:nvGraphicFramePr>
        <p:xfrm>
          <a:off x="1828800" y="0"/>
          <a:ext cx="5486400" cy="6540480"/>
        </p:xfrm>
        <a:graphic>
          <a:graphicData uri="http://schemas.openxmlformats.org/presentationml/2006/ole">
            <p:oleObj progId="Word.Document.12" r:id="rId1" spid="">
              <p:embed/>
              <p:pic>
                <p:nvPicPr>
                  <p:cNvPr id="92" name="" descr=""/>
                  <p:cNvPicPr/>
                  <p:nvPr/>
                </p:nvPicPr>
                <p:blipFill>
                  <a:blip r:embed="rId2"/>
                  <a:stretch/>
                </p:blipFill>
                <p:spPr>
                  <a:xfrm>
                    <a:off x="1828800" y="0"/>
                    <a:ext cx="5486400" cy="654048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93"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Set the Stage</a:t>
            </a:r>
            <a:endParaRPr b="0" lang="en-US" sz="4400" strike="noStrike" u="none">
              <a:solidFill>
                <a:srgbClr val="000000"/>
              </a:solidFill>
              <a:effectLst/>
              <a:uFillTx/>
              <a:latin typeface="Arial"/>
            </a:endParaRPr>
          </a:p>
        </p:txBody>
      </p:sp>
      <p:sp>
        <p:nvSpPr>
          <p:cNvPr id="94" name="PlaceHolder 2"/>
          <p:cNvSpPr>
            <a:spLocks noGrp="1"/>
          </p:cNvSpPr>
          <p:nvPr>
            <p:ph/>
          </p:nvPr>
        </p:nvSpPr>
        <p:spPr>
          <a:xfrm>
            <a:off x="685800" y="137160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Introduce yourself and any other person who might be assisting</a:t>
            </a:r>
            <a:endParaRPr b="0" lang="en-US" sz="32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Acknowledge that you may not know everyone in the room</a:t>
            </a:r>
            <a:endParaRPr b="0" lang="en-US" sz="32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Have tent cards completed for your benefit and anyone else’s</a:t>
            </a:r>
            <a:endParaRPr b="0" lang="en-US" sz="32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Review the Ground Rules</a:t>
            </a:r>
            <a:endParaRPr b="0" lang="en-US"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95"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Get the Ball Rolling</a:t>
            </a:r>
            <a:endParaRPr b="0" lang="en-US" sz="4400" strike="noStrike" u="none">
              <a:solidFill>
                <a:srgbClr val="000000"/>
              </a:solidFill>
              <a:effectLst/>
              <a:uFillTx/>
              <a:latin typeface="Arial"/>
            </a:endParaRPr>
          </a:p>
        </p:txBody>
      </p:sp>
      <p:sp>
        <p:nvSpPr>
          <p:cNvPr id="96" name="PlaceHolder 2"/>
          <p:cNvSpPr>
            <a:spLocks noGrp="1"/>
          </p:cNvSpPr>
          <p:nvPr>
            <p:ph/>
          </p:nvPr>
        </p:nvSpPr>
        <p:spPr>
          <a:xfrm>
            <a:off x="304920" y="1219320"/>
            <a:ext cx="8534160" cy="4114800"/>
          </a:xfrm>
          <a:prstGeom prst="rect">
            <a:avLst/>
          </a:prstGeom>
          <a:noFill/>
          <a:ln w="0">
            <a:noFill/>
          </a:ln>
        </p:spPr>
        <p:txBody>
          <a:bodyPr lIns="90000" rIns="90000" tIns="46800" bIns="46800" anchor="t">
            <a:normAutofit fontScale="92500" lnSpcReduction="19999"/>
          </a:bodyPr>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That first look at the screen with all those names can be daunting</a:t>
            </a:r>
            <a:endParaRPr b="0" lang="en-US" sz="32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If no one goes first quickly, the facilitator chooses an employee (best if one ranked superior)</a:t>
            </a:r>
            <a:endParaRPr b="0" lang="en-US" sz="32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Find out who is representing that person</a:t>
            </a:r>
            <a:endParaRPr b="0" lang="en-US" sz="32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Have that person provide a feedback summary</a:t>
            </a:r>
            <a:endParaRPr b="0" lang="en-US" sz="32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Ask for other input, rate them, move on</a:t>
            </a:r>
            <a:endParaRPr b="0" lang="en-US"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97"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The “Unwritten Rules”</a:t>
            </a:r>
            <a:endParaRPr b="0" lang="en-US" sz="4400" strike="noStrike" u="none">
              <a:solidFill>
                <a:srgbClr val="000000"/>
              </a:solidFill>
              <a:effectLst/>
              <a:uFillTx/>
              <a:latin typeface="Arial"/>
            </a:endParaRPr>
          </a:p>
        </p:txBody>
      </p:sp>
      <p:sp>
        <p:nvSpPr>
          <p:cNvPr id="98" name="PlaceHolder 2"/>
          <p:cNvSpPr>
            <a:spLocks noGrp="1"/>
          </p:cNvSpPr>
          <p:nvPr>
            <p:ph/>
          </p:nvPr>
        </p:nvSpPr>
        <p:spPr>
          <a:xfrm>
            <a:off x="685800" y="1371600"/>
            <a:ext cx="7772400" cy="4114800"/>
          </a:xfrm>
          <a:prstGeom prst="rect">
            <a:avLst/>
          </a:prstGeom>
          <a:noFill/>
          <a:ln w="0">
            <a:noFill/>
          </a:ln>
        </p:spPr>
        <p:txBody>
          <a:bodyPr lIns="90000" rIns="90000" tIns="46800" bIns="46800" anchor="t">
            <a:normAutofit fontScale="92500" lnSpcReduction="9999"/>
          </a:bodyPr>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Moves up or down more than two ranks are unlikely</a:t>
            </a:r>
            <a:endParaRPr b="0" lang="en-US" sz="32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Promotion candidates are in either the Superior or Excellent categories</a:t>
            </a:r>
            <a:endParaRPr b="0" lang="en-US" sz="32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Promotions are at least 12 months apart</a:t>
            </a:r>
            <a:endParaRPr b="0" lang="en-US" sz="32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First 6 months rule:  if the person has held the job for 6 months or less, best rating is a “Strong”</a:t>
            </a:r>
            <a:endParaRPr b="0" lang="en-US"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99"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Some Scenarios</a:t>
            </a:r>
            <a:endParaRPr b="0" lang="en-US" sz="4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100"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The Unsubstantiated</a:t>
            </a:r>
            <a:endParaRPr b="0" lang="en-US" sz="4400" strike="noStrike" u="none">
              <a:solidFill>
                <a:srgbClr val="000000"/>
              </a:solidFill>
              <a:effectLst/>
              <a:uFillTx/>
              <a:latin typeface="Arial"/>
            </a:endParaRPr>
          </a:p>
        </p:txBody>
      </p:sp>
      <p:sp>
        <p:nvSpPr>
          <p:cNvPr id="101" name="PlaceHolder 2"/>
          <p:cNvSpPr>
            <a:spLocks noGrp="1"/>
          </p:cNvSpPr>
          <p:nvPr>
            <p:ph/>
          </p:nvPr>
        </p:nvSpPr>
        <p:spPr>
          <a:xfrm>
            <a:off x="685800" y="137160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Someone is ranked Superior/Excellent without concrete examples or only on dollar amount contribution</a:t>
            </a:r>
            <a:endParaRPr b="0" lang="en-US" sz="32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Challenged by someone who says person should move downward</a:t>
            </a:r>
            <a:endParaRPr b="0" lang="en-US" sz="3200" strike="noStrike" u="none">
              <a:solidFill>
                <a:srgbClr val="000000"/>
              </a:solidFill>
              <a:effectLst/>
              <a:uFillTx/>
              <a:latin typeface="Arial"/>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a:endParaRPr>
          </a:p>
          <a:p>
            <a:pPr marL="343080" indent="-34308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What can/should you do?</a:t>
            </a:r>
            <a:endParaRPr b="0" lang="en-US"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102"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Some Steps</a:t>
            </a:r>
            <a:endParaRPr b="0" lang="en-US" sz="4400" strike="noStrike" u="none">
              <a:solidFill>
                <a:srgbClr val="000000"/>
              </a:solidFill>
              <a:effectLst/>
              <a:uFillTx/>
              <a:latin typeface="Arial"/>
            </a:endParaRPr>
          </a:p>
        </p:txBody>
      </p:sp>
      <p:sp>
        <p:nvSpPr>
          <p:cNvPr id="103" name="PlaceHolder 2"/>
          <p:cNvSpPr>
            <a:spLocks noGrp="1"/>
          </p:cNvSpPr>
          <p:nvPr>
            <p:ph/>
          </p:nvPr>
        </p:nvSpPr>
        <p:spPr>
          <a:xfrm>
            <a:off x="685800" y="1371600"/>
            <a:ext cx="7772400" cy="4114800"/>
          </a:xfrm>
          <a:prstGeom prst="rect">
            <a:avLst/>
          </a:prstGeom>
          <a:noFill/>
          <a:ln w="0">
            <a:noFill/>
          </a:ln>
        </p:spPr>
        <p:txBody>
          <a:bodyPr lIns="90000" rIns="90000" tIns="46800" bIns="46800" anchor="t">
            <a:normAutofit fontScale="92500" lnSpcReduction="9999"/>
          </a:bodyPr>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Ask for references/opinions from a third party at the table</a:t>
            </a:r>
            <a:endParaRPr b="0" lang="en-US" sz="32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Refer to feedback forms</a:t>
            </a:r>
            <a:endParaRPr b="0" lang="en-US" sz="32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Challenge the challengers:  what specific examples suggest to you the individual should be moved?</a:t>
            </a:r>
            <a:endParaRPr b="0" lang="en-US" sz="32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Refer to the definitions of the Skills/Behaviors</a:t>
            </a:r>
            <a:endParaRPr b="0" lang="en-US"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WHAT IS PRC? </a:t>
            </a:r>
            <a:r>
              <a:rPr b="0" lang="en-US" sz="3600" strike="noStrike" u="none">
                <a:solidFill>
                  <a:srgbClr val="000000"/>
                </a:solidFill>
                <a:effectLst/>
                <a:uFillTx/>
                <a:latin typeface="Arial"/>
              </a:rPr>
              <a:t>(cont’d)</a:t>
            </a:r>
            <a:endParaRPr b="0" lang="en-US" sz="3600" strike="noStrike" u="none">
              <a:solidFill>
                <a:srgbClr val="000000"/>
              </a:solidFill>
              <a:effectLst/>
              <a:uFillTx/>
              <a:latin typeface="Arial"/>
            </a:endParaRPr>
          </a:p>
        </p:txBody>
      </p:sp>
      <p:sp>
        <p:nvSpPr>
          <p:cNvPr id="28" name="PlaceHolder 2"/>
          <p:cNvSpPr>
            <a:spLocks noGrp="1"/>
          </p:cNvSpPr>
          <p:nvPr>
            <p:ph/>
          </p:nvPr>
        </p:nvSpPr>
        <p:spPr>
          <a:xfrm>
            <a:off x="685800" y="1371600"/>
            <a:ext cx="7772400" cy="4114800"/>
          </a:xfrm>
          <a:prstGeom prst="rect">
            <a:avLst/>
          </a:prstGeom>
          <a:noFill/>
          <a:ln w="0">
            <a:noFill/>
          </a:ln>
        </p:spPr>
        <p:txBody>
          <a:bodyPr lIns="90000" rIns="90000" tIns="46800" bIns="46800" anchor="t">
            <a:normAutofit/>
          </a:bodyPr>
          <a:p>
            <a:pPr marL="343080" indent="-3430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The process is used to determine an overall performance rating, based on job level, across Enron</a:t>
            </a:r>
            <a:endParaRPr b="0" lang="en-US" sz="2800" strike="noStrike" u="none">
              <a:solidFill>
                <a:srgbClr val="000000"/>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a:p>
            <a:pPr marL="343080" indent="-3430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Enron uses this information to determine various compensation elements, validation of promotional candidates, and to assist with effective deployment of our human capital</a:t>
            </a:r>
            <a:endParaRPr b="0" lang="en-US" sz="2800" strike="noStrike" u="none">
              <a:solidFill>
                <a:srgbClr val="000000"/>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104" name="PlaceHolder 1"/>
          <p:cNvSpPr>
            <a:spLocks noGrp="1"/>
          </p:cNvSpPr>
          <p:nvPr>
            <p:ph type="title"/>
          </p:nvPr>
        </p:nvSpPr>
        <p:spPr>
          <a:xfrm>
            <a:off x="685800" y="6854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The person who</a:t>
            </a:r>
            <a:br>
              <a:rPr sz="4400"/>
            </a:br>
            <a:r>
              <a:rPr b="0" lang="en-US" sz="4400" strike="noStrike" u="none">
                <a:solidFill>
                  <a:srgbClr val="000000"/>
                </a:solidFill>
                <a:effectLst/>
                <a:uFillTx/>
                <a:latin typeface="Arial"/>
              </a:rPr>
              <a:t>disagrees with everyone...</a:t>
            </a:r>
            <a:endParaRPr b="0" lang="en-US" sz="4400" strike="noStrike" u="none">
              <a:solidFill>
                <a:srgbClr val="000000"/>
              </a:solidFill>
              <a:effectLst/>
              <a:uFillTx/>
              <a:latin typeface="Arial"/>
            </a:endParaRPr>
          </a:p>
        </p:txBody>
      </p:sp>
      <p:sp>
        <p:nvSpPr>
          <p:cNvPr id="105" name="PlaceHolder 2"/>
          <p:cNvSpPr>
            <a:spLocks noGrp="1"/>
          </p:cNvSpPr>
          <p:nvPr>
            <p:ph/>
          </p:nvPr>
        </p:nvSpPr>
        <p:spPr>
          <a:xfrm>
            <a:off x="685800" y="2666520"/>
            <a:ext cx="7772400" cy="3429000"/>
          </a:xfrm>
          <a:prstGeom prst="rect">
            <a:avLst/>
          </a:prstGeom>
          <a:noFill/>
          <a:ln w="0">
            <a:noFill/>
          </a:ln>
        </p:spPr>
        <p:txBody>
          <a:bodyPr lIns="90000" rIns="90000" tIns="46800" bIns="46800" anchor="t">
            <a:normAutofit/>
          </a:bodyPr>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Take a moment to reiterate the definition of consensus</a:t>
            </a:r>
            <a:endParaRPr b="0" lang="en-US" sz="32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Do not direct the comments at anyone, just a general “check-point”</a:t>
            </a:r>
            <a:endParaRPr b="0" lang="en-US"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106"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The “Rail-Roader”</a:t>
            </a:r>
            <a:endParaRPr b="0" lang="en-US" sz="4400" strike="noStrike" u="none">
              <a:solidFill>
                <a:srgbClr val="000000"/>
              </a:solidFill>
              <a:effectLst/>
              <a:uFillTx/>
              <a:latin typeface="Arial"/>
            </a:endParaRPr>
          </a:p>
        </p:txBody>
      </p:sp>
      <p:sp>
        <p:nvSpPr>
          <p:cNvPr id="107" name="PlaceHolder 2"/>
          <p:cNvSpPr>
            <a:spLocks noGrp="1"/>
          </p:cNvSpPr>
          <p:nvPr>
            <p:ph/>
          </p:nvPr>
        </p:nvSpPr>
        <p:spPr>
          <a:xfrm>
            <a:off x="685800" y="137160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Ask for 3rd party reference/opinion</a:t>
            </a:r>
            <a:endParaRPr b="0" lang="en-US" sz="32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Summarize their contribution based on comments so far and ask someone at the table (not the rail roader) if your summary is accurate</a:t>
            </a:r>
            <a:endParaRPr b="0" lang="en-US" sz="32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If appropriate, refer to the need to let people finish their contribution</a:t>
            </a:r>
            <a:endParaRPr b="0" lang="en-US"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108" name="PlaceHolder 1"/>
          <p:cNvSpPr>
            <a:spLocks noGrp="1"/>
          </p:cNvSpPr>
          <p:nvPr>
            <p:ph type="title"/>
          </p:nvPr>
        </p:nvSpPr>
        <p:spPr>
          <a:xfrm>
            <a:off x="762120" y="6854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Inappropriate and/or</a:t>
            </a:r>
            <a:br>
              <a:rPr sz="4400"/>
            </a:br>
            <a:r>
              <a:rPr b="0" lang="en-US" sz="4400" strike="noStrike" u="none">
                <a:solidFill>
                  <a:srgbClr val="000000"/>
                </a:solidFill>
                <a:effectLst/>
                <a:uFillTx/>
                <a:latin typeface="Arial"/>
              </a:rPr>
              <a:t>Unsubstantiated Comments</a:t>
            </a:r>
            <a:endParaRPr b="0" lang="en-US" sz="4400" strike="noStrike" u="none">
              <a:solidFill>
                <a:srgbClr val="000000"/>
              </a:solidFill>
              <a:effectLst/>
              <a:uFillTx/>
              <a:latin typeface="Arial"/>
            </a:endParaRPr>
          </a:p>
        </p:txBody>
      </p:sp>
      <p:sp>
        <p:nvSpPr>
          <p:cNvPr id="109" name="PlaceHolder 2"/>
          <p:cNvSpPr>
            <a:spLocks noGrp="1"/>
          </p:cNvSpPr>
          <p:nvPr>
            <p:ph/>
          </p:nvPr>
        </p:nvSpPr>
        <p:spPr>
          <a:xfrm>
            <a:off x="762120" y="2285640"/>
            <a:ext cx="7772400" cy="3505320"/>
          </a:xfrm>
          <a:prstGeom prst="rect">
            <a:avLst/>
          </a:prstGeom>
          <a:noFill/>
          <a:ln w="0">
            <a:noFill/>
          </a:ln>
        </p:spPr>
        <p:txBody>
          <a:bodyPr lIns="90000" rIns="90000" tIns="46800" bIns="46800" anchor="t">
            <a:normAutofit/>
          </a:bodyPr>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Ask open-ended questions</a:t>
            </a:r>
            <a:endParaRPr b="0" lang="en-US" sz="3200" strike="noStrike" u="none">
              <a:solidFill>
                <a:srgbClr val="000000"/>
              </a:solidFill>
              <a:effectLst/>
              <a:uFillTx/>
              <a:latin typeface="Arial"/>
            </a:endParaRPr>
          </a:p>
          <a:p>
            <a:pPr lvl="1" marL="743040" indent="-28584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what (what happened?)</a:t>
            </a:r>
            <a:endParaRPr b="0" lang="en-US" sz="2800" strike="noStrike" u="none">
              <a:solidFill>
                <a:srgbClr val="000000"/>
              </a:solidFill>
              <a:effectLst/>
              <a:uFillTx/>
              <a:latin typeface="Arial"/>
            </a:endParaRPr>
          </a:p>
          <a:p>
            <a:pPr lvl="1" marL="743040" indent="-28584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when (when did it occur?)</a:t>
            </a:r>
            <a:endParaRPr b="0" lang="en-US" sz="2800" strike="noStrike" u="none">
              <a:solidFill>
                <a:srgbClr val="000000"/>
              </a:solidFill>
              <a:effectLst/>
              <a:uFillTx/>
              <a:latin typeface="Arial"/>
            </a:endParaRPr>
          </a:p>
          <a:p>
            <a:pPr lvl="1" marL="743040" indent="-28584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how (how did it happen, circumstances?)</a:t>
            </a:r>
            <a:endParaRPr b="0" lang="en-US" sz="28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Avoid “Why”</a:t>
            </a:r>
            <a:endParaRPr b="0" lang="en-US"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110"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The “Quiet” One</a:t>
            </a:r>
            <a:endParaRPr b="0" lang="en-US" sz="4400" strike="noStrike" u="none">
              <a:solidFill>
                <a:srgbClr val="000000"/>
              </a:solidFill>
              <a:effectLst/>
              <a:uFillTx/>
              <a:latin typeface="Arial"/>
            </a:endParaRPr>
          </a:p>
        </p:txBody>
      </p:sp>
      <p:sp>
        <p:nvSpPr>
          <p:cNvPr id="111" name="PlaceHolder 2"/>
          <p:cNvSpPr>
            <a:spLocks noGrp="1"/>
          </p:cNvSpPr>
          <p:nvPr>
            <p:ph/>
          </p:nvPr>
        </p:nvSpPr>
        <p:spPr>
          <a:xfrm>
            <a:off x="685800" y="137160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Provide an opportunity</a:t>
            </a:r>
            <a:endParaRPr b="0" lang="en-US" sz="32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Look for clues they might have a comment to share (body language)</a:t>
            </a:r>
            <a:endParaRPr b="0" lang="en-US" sz="32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Don’t press it</a:t>
            </a:r>
            <a:endParaRPr b="0" lang="en-US" sz="32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Don’t “call” on them repeatedly</a:t>
            </a:r>
            <a:endParaRPr b="0" lang="en-US" sz="32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It is, in the end, their responsibility and their choice</a:t>
            </a:r>
            <a:endParaRPr b="0" lang="en-US"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112"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In Conclusion...</a:t>
            </a:r>
            <a:endParaRPr b="0" lang="en-US" sz="4400" strike="noStrike" u="none">
              <a:solidFill>
                <a:srgbClr val="000000"/>
              </a:solidFill>
              <a:effectLst/>
              <a:uFillTx/>
              <a:latin typeface="Arial"/>
            </a:endParaRPr>
          </a:p>
        </p:txBody>
      </p:sp>
      <p:sp>
        <p:nvSpPr>
          <p:cNvPr id="113" name="PlaceHolder 2"/>
          <p:cNvSpPr>
            <a:spLocks noGrp="1"/>
          </p:cNvSpPr>
          <p:nvPr>
            <p:ph/>
          </p:nvPr>
        </p:nvSpPr>
        <p:spPr>
          <a:xfrm>
            <a:off x="685800" y="160020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Your job is to explain the new forms and the PRC process</a:t>
            </a:r>
            <a:endParaRPr b="0" lang="en-US" sz="32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Your role in the committee meetings:</a:t>
            </a:r>
            <a:endParaRPr b="0" lang="en-US" sz="3200" strike="noStrike" u="none">
              <a:solidFill>
                <a:srgbClr val="000000"/>
              </a:solidFill>
              <a:effectLst/>
              <a:uFillTx/>
              <a:latin typeface="Arial"/>
            </a:endParaRPr>
          </a:p>
          <a:p>
            <a:pPr lvl="1" marL="743040" indent="-28584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Keep it moving</a:t>
            </a:r>
            <a:endParaRPr b="0" lang="en-US" sz="2800" strike="noStrike" u="none">
              <a:solidFill>
                <a:srgbClr val="000000"/>
              </a:solidFill>
              <a:effectLst/>
              <a:uFillTx/>
              <a:latin typeface="Arial"/>
            </a:endParaRPr>
          </a:p>
          <a:p>
            <a:pPr lvl="1" marL="743040" indent="-28584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Provide low-level mediation</a:t>
            </a:r>
            <a:endParaRPr b="0" lang="en-US" sz="2800" strike="noStrike" u="none">
              <a:solidFill>
                <a:srgbClr val="000000"/>
              </a:solidFill>
              <a:effectLst/>
              <a:uFillTx/>
              <a:latin typeface="Arial"/>
            </a:endParaRPr>
          </a:p>
          <a:p>
            <a:pPr lvl="1" marL="743040" indent="-28584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Reach consensus</a:t>
            </a:r>
            <a:endParaRPr b="0" lang="en-US" sz="2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114" name=""/>
          <p:cNvSpPr/>
          <p:nvPr/>
        </p:nvSpPr>
        <p:spPr>
          <a:xfrm>
            <a:off x="2162520" y="420840"/>
            <a:ext cx="439848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PRC Mid-Year 2000 Schedule</a:t>
            </a:r>
            <a:endParaRPr b="0" lang="en-US" sz="2400" strike="noStrike" u="none">
              <a:solidFill>
                <a:srgbClr val="000000"/>
              </a:solidFill>
              <a:effectLst/>
              <a:uFillTx/>
              <a:latin typeface="Times New Roman"/>
            </a:endParaRPr>
          </a:p>
        </p:txBody>
      </p:sp>
      <p:sp>
        <p:nvSpPr>
          <p:cNvPr id="115" name="PlaceHolder 1"/>
          <p:cNvSpPr>
            <a:spLocks noGrp="1"/>
          </p:cNvSpPr>
          <p:nvPr>
            <p:ph/>
          </p:nvPr>
        </p:nvSpPr>
        <p:spPr>
          <a:xfrm>
            <a:off x="685800" y="1143000"/>
            <a:ext cx="7772400" cy="4114800"/>
          </a:xfrm>
          <a:prstGeom prst="rect">
            <a:avLst/>
          </a:prstGeom>
          <a:noFill/>
          <a:ln w="0">
            <a:noFill/>
          </a:ln>
        </p:spPr>
        <p:txBody>
          <a:bodyPr lIns="90000" rIns="90000" tIns="46800" bIns="46800" anchor="t">
            <a:normAutofit/>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Training of HR Professionals</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4/3-14</a:t>
            </a:r>
            <a:endParaRPr b="0" lang="en-US" sz="2400" strike="noStrike" u="none">
              <a:solidFill>
                <a:srgbClr val="000000"/>
              </a:solidFill>
              <a:effectLst/>
              <a:uFillTx/>
              <a:latin typeface="Arial"/>
            </a:endParaRPr>
          </a:p>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HR Trains Client/Business Groups</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4/11-5/5</a:t>
            </a:r>
            <a:endParaRPr b="0" lang="en-US" sz="2400" strike="noStrike" u="none">
              <a:solidFill>
                <a:srgbClr val="000000"/>
              </a:solidFill>
              <a:effectLst/>
              <a:uFillTx/>
              <a:latin typeface="Arial"/>
            </a:endParaRPr>
          </a:p>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Employee GIS data into PEP</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5/01</a:t>
            </a:r>
            <a:endParaRPr b="0" lang="en-US" sz="2400" strike="noStrike" u="none">
              <a:solidFill>
                <a:srgbClr val="000000"/>
              </a:solidFill>
              <a:effectLst/>
              <a:uFillTx/>
              <a:latin typeface="Arial"/>
            </a:endParaRPr>
          </a:p>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PEP opens for feedback</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5/15</a:t>
            </a:r>
            <a:endParaRPr b="0" lang="en-US" sz="2400" strike="noStrike" u="none">
              <a:solidFill>
                <a:srgbClr val="000000"/>
              </a:solidFill>
              <a:effectLst/>
              <a:uFillTx/>
              <a:latin typeface="Arial"/>
            </a:endParaRPr>
          </a:p>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PEP Closes for feedback</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6/09</a:t>
            </a:r>
            <a:endParaRPr b="0" lang="en-US" sz="2400" strike="noStrike" u="none">
              <a:solidFill>
                <a:srgbClr val="000000"/>
              </a:solidFill>
              <a:effectLst/>
              <a:uFillTx/>
              <a:latin typeface="Arial"/>
            </a:endParaRPr>
          </a:p>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PRC Committee Meetings begin</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6/12</a:t>
            </a:r>
            <a:endParaRPr b="0" lang="en-US" sz="2400" strike="noStrike" u="none">
              <a:solidFill>
                <a:srgbClr val="000000"/>
              </a:solidFill>
              <a:effectLst/>
              <a:uFillTx/>
              <a:latin typeface="Arial"/>
            </a:endParaRPr>
          </a:p>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PRC Committee Meetings should end</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7/14</a:t>
            </a:r>
            <a:endParaRPr b="0" lang="en-US" sz="2400" strike="noStrike" u="none">
              <a:solidFill>
                <a:srgbClr val="000000"/>
              </a:solidFill>
              <a:effectLst/>
              <a:uFillTx/>
              <a:latin typeface="Arial"/>
            </a:endParaRPr>
          </a:p>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VP &amp; MD PRC Meeting</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8/2-3</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	</a:t>
            </a:r>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116" name="PlaceHolder 1"/>
          <p:cNvSpPr>
            <a:spLocks noGrp="1"/>
          </p:cNvSpPr>
          <p:nvPr>
            <p:ph type="title"/>
          </p:nvPr>
        </p:nvSpPr>
        <p:spPr>
          <a:xfrm>
            <a:off x="685800" y="2285640"/>
            <a:ext cx="7772400" cy="15238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PEP </a:t>
            </a:r>
            <a:br>
              <a:rPr sz="4400"/>
            </a:br>
            <a:r>
              <a:rPr b="0" lang="en-US" sz="4400" strike="noStrike" u="none">
                <a:solidFill>
                  <a:srgbClr val="000000"/>
                </a:solidFill>
                <a:effectLst/>
                <a:uFillTx/>
                <a:latin typeface="Arial"/>
              </a:rPr>
              <a:t> HR Rep Services</a:t>
            </a:r>
            <a:endParaRPr b="0" lang="en-US" sz="4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117" name="PlaceHolder 1"/>
          <p:cNvSpPr>
            <a:spLocks noGrp="1"/>
          </p:cNvSpPr>
          <p:nvPr>
            <p:ph type="title"/>
          </p:nvPr>
        </p:nvSpPr>
        <p:spPr>
          <a:xfrm>
            <a:off x="1447560" y="228240"/>
            <a:ext cx="746748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HR Rep Services</a:t>
            </a:r>
            <a:br>
              <a:rPr sz="4400"/>
            </a:br>
            <a:r>
              <a:rPr b="0" lang="en-US" sz="4400" strike="noStrike" u="none">
                <a:solidFill>
                  <a:srgbClr val="000000"/>
                </a:solidFill>
                <a:effectLst/>
                <a:uFillTx/>
                <a:latin typeface="Arial"/>
              </a:rPr>
              <a:t>Main Menu</a:t>
            </a:r>
            <a:endParaRPr b="0" lang="en-US" sz="4400" strike="noStrike" u="none">
              <a:solidFill>
                <a:srgbClr val="000000"/>
              </a:solidFill>
              <a:effectLst/>
              <a:uFillTx/>
              <a:latin typeface="Arial"/>
            </a:endParaRPr>
          </a:p>
        </p:txBody>
      </p:sp>
      <p:sp>
        <p:nvSpPr>
          <p:cNvPr id="118" name=""/>
          <p:cNvSpPr/>
          <p:nvPr/>
        </p:nvSpPr>
        <p:spPr>
          <a:xfrm>
            <a:off x="3809880" y="4495680"/>
            <a:ext cx="1371600" cy="304920"/>
          </a:xfrm>
          <a:prstGeom prst="leftArrow">
            <a:avLst>
              <a:gd name="adj1" fmla="val 50000"/>
              <a:gd name="adj2" fmla="val 112456"/>
            </a:avLst>
          </a:prstGeom>
          <a:solidFill>
            <a:srgbClr val="ff33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119" name=""/>
          <p:cNvGraphicFramePr/>
          <p:nvPr/>
        </p:nvGraphicFramePr>
        <p:xfrm>
          <a:off x="609480" y="3733920"/>
          <a:ext cx="5465880" cy="2514600"/>
        </p:xfrm>
        <a:graphic>
          <a:graphicData uri="http://schemas.openxmlformats.org/presentationml/2006/ole">
            <p:oleObj r:id="rId1" spid="">
              <p:embed/>
              <p:pic>
                <p:nvPicPr>
                  <p:cNvPr id="120" name="" descr=""/>
                  <p:cNvPicPr/>
                  <p:nvPr/>
                </p:nvPicPr>
                <p:blipFill>
                  <a:blip r:embed="rId2"/>
                  <a:stretch/>
                </p:blipFill>
                <p:spPr>
                  <a:xfrm>
                    <a:off x="609480" y="3733920"/>
                    <a:ext cx="5465880" cy="2514600"/>
                  </a:xfrm>
                  <a:prstGeom prst="rect">
                    <a:avLst/>
                  </a:prstGeom>
                  <a:noFill/>
                  <a:ln w="57240">
                    <a:solidFill>
                      <a:srgbClr val="000000"/>
                    </a:solidFill>
                    <a:miter/>
                  </a:ln>
                </p:spPr>
              </p:pic>
            </p:oleObj>
          </a:graphicData>
        </a:graphic>
      </p:graphicFrame>
      <p:sp>
        <p:nvSpPr>
          <p:cNvPr id="121" name=""/>
          <p:cNvSpPr/>
          <p:nvPr/>
        </p:nvSpPr>
        <p:spPr>
          <a:xfrm>
            <a:off x="5029200" y="1548000"/>
            <a:ext cx="3886200" cy="2078280"/>
          </a:xfrm>
          <a:prstGeom prst="wedgeEllipseCallout">
            <a:avLst>
              <a:gd name="adj1" fmla="val -102888"/>
              <a:gd name="adj2" fmla="val 62138"/>
            </a:avLst>
          </a:prstGeom>
          <a:solidFill>
            <a:srgbClr val="ccccff">
              <a:alpha val="50000"/>
            </a:srgbClr>
          </a:solidFill>
          <a:ln w="9360">
            <a:solidFill>
              <a:srgbClr val="000000"/>
            </a:solidFill>
            <a:miter/>
          </a:ln>
        </p:spPr>
        <p:style>
          <a:lnRef idx="0"/>
          <a:fillRef idx="0"/>
          <a:effectRef idx="0"/>
          <a:fontRef idx="minor"/>
        </p:style>
        <p:txBody>
          <a:bodyPr lIns="0" rIns="0" tIns="0" bIns="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99"/>
                </a:solidFill>
                <a:effectLst/>
                <a:uFillTx/>
                <a:latin typeface="Arial"/>
              </a:rPr>
              <a:t>For HR Rep Services you will access PEP via the application (This will be rolled out to you by the PRC team).  For PRC services you will access PEP via the Intra-net.</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122" name="PlaceHolder 1"/>
          <p:cNvSpPr>
            <a:spLocks noGrp="1"/>
          </p:cNvSpPr>
          <p:nvPr>
            <p:ph type="title"/>
          </p:nvPr>
        </p:nvSpPr>
        <p:spPr>
          <a:xfrm>
            <a:off x="1371240" y="152280"/>
            <a:ext cx="7467480" cy="13716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HR Rep Employee Maintenance Service</a:t>
            </a:r>
            <a:endParaRPr b="0" lang="en-US" sz="4400" strike="noStrike" u="none">
              <a:solidFill>
                <a:srgbClr val="000000"/>
              </a:solidFill>
              <a:effectLst/>
              <a:uFillTx/>
              <a:latin typeface="Arial"/>
            </a:endParaRPr>
          </a:p>
        </p:txBody>
      </p:sp>
      <p:graphicFrame>
        <p:nvGraphicFramePr>
          <p:cNvPr id="123" name=""/>
          <p:cNvGraphicFramePr/>
          <p:nvPr/>
        </p:nvGraphicFramePr>
        <p:xfrm>
          <a:off x="380880" y="2514600"/>
          <a:ext cx="7304040" cy="4114800"/>
        </p:xfrm>
        <a:graphic>
          <a:graphicData uri="http://schemas.openxmlformats.org/presentationml/2006/ole">
            <p:oleObj r:id="rId1" spid="">
              <p:embed/>
              <p:pic>
                <p:nvPicPr>
                  <p:cNvPr id="124" name="" descr=""/>
                  <p:cNvPicPr/>
                  <p:nvPr/>
                </p:nvPicPr>
                <p:blipFill>
                  <a:blip r:embed="rId2"/>
                  <a:stretch/>
                </p:blipFill>
                <p:spPr>
                  <a:xfrm>
                    <a:off x="380880" y="2514600"/>
                    <a:ext cx="7304040" cy="4114800"/>
                  </a:xfrm>
                  <a:prstGeom prst="rect">
                    <a:avLst/>
                  </a:prstGeom>
                  <a:noFill/>
                  <a:ln w="0">
                    <a:noFill/>
                  </a:ln>
                </p:spPr>
              </p:pic>
            </p:oleObj>
          </a:graphicData>
        </a:graphic>
      </p:graphicFrame>
      <p:sp>
        <p:nvSpPr>
          <p:cNvPr id="125" name=""/>
          <p:cNvSpPr/>
          <p:nvPr/>
        </p:nvSpPr>
        <p:spPr>
          <a:xfrm>
            <a:off x="4800600" y="1600200"/>
            <a:ext cx="3886200" cy="838080"/>
          </a:xfrm>
          <a:prstGeom prst="wedgeEllipseCallout">
            <a:avLst>
              <a:gd name="adj1" fmla="val -93300"/>
              <a:gd name="adj2" fmla="val 78407"/>
            </a:avLst>
          </a:prstGeom>
          <a:solidFill>
            <a:srgbClr val="ccccff">
              <a:alpha val="50000"/>
            </a:srgbClr>
          </a:solidFill>
          <a:ln w="1908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99"/>
                </a:solidFill>
                <a:effectLst/>
                <a:uFillTx/>
                <a:latin typeface="Arial"/>
              </a:rPr>
              <a:t>Look up employee by name and maintain their record...</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126" name="PlaceHolder 1"/>
          <p:cNvSpPr>
            <a:spLocks noGrp="1"/>
          </p:cNvSpPr>
          <p:nvPr>
            <p:ph type="title"/>
          </p:nvPr>
        </p:nvSpPr>
        <p:spPr>
          <a:xfrm>
            <a:off x="1371240" y="228600"/>
            <a:ext cx="7620120" cy="12952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Business Associate Maintenance Service</a:t>
            </a:r>
            <a:endParaRPr b="0" lang="en-US" sz="4400" strike="noStrike" u="none">
              <a:solidFill>
                <a:srgbClr val="000000"/>
              </a:solidFill>
              <a:effectLst/>
              <a:uFillTx/>
              <a:latin typeface="Arial"/>
            </a:endParaRPr>
          </a:p>
        </p:txBody>
      </p:sp>
      <p:pic>
        <p:nvPicPr>
          <p:cNvPr id="127" name="" descr=""/>
          <p:cNvPicPr/>
          <p:nvPr/>
        </p:nvPicPr>
        <p:blipFill>
          <a:blip r:embed="rId1"/>
          <a:srcRect l="0" t="40000" r="0" b="15502"/>
          <a:stretch/>
        </p:blipFill>
        <p:spPr>
          <a:xfrm>
            <a:off x="914400" y="4419720"/>
            <a:ext cx="5524560" cy="2122200"/>
          </a:xfrm>
          <a:prstGeom prst="rect">
            <a:avLst/>
          </a:prstGeom>
          <a:noFill/>
          <a:ln w="0">
            <a:noFill/>
          </a:ln>
        </p:spPr>
      </p:pic>
      <p:pic>
        <p:nvPicPr>
          <p:cNvPr id="128" name="" descr=""/>
          <p:cNvPicPr/>
          <p:nvPr/>
        </p:nvPicPr>
        <p:blipFill>
          <a:blip r:embed="rId2"/>
          <a:srcRect l="0" t="-5" r="0" b="64414"/>
          <a:stretch/>
        </p:blipFill>
        <p:spPr>
          <a:xfrm>
            <a:off x="914400" y="2819520"/>
            <a:ext cx="5481720" cy="1554120"/>
          </a:xfrm>
          <a:prstGeom prst="rect">
            <a:avLst/>
          </a:prstGeom>
          <a:noFill/>
          <a:ln w="0">
            <a:noFill/>
          </a:ln>
        </p:spPr>
      </p:pic>
      <p:sp>
        <p:nvSpPr>
          <p:cNvPr id="129" name=""/>
          <p:cNvSpPr/>
          <p:nvPr/>
        </p:nvSpPr>
        <p:spPr>
          <a:xfrm>
            <a:off x="5029200" y="1600200"/>
            <a:ext cx="3886200" cy="1219320"/>
          </a:xfrm>
          <a:prstGeom prst="wedgeEllipseCallout">
            <a:avLst>
              <a:gd name="adj1" fmla="val -92361"/>
              <a:gd name="adj2" fmla="val 154166"/>
            </a:avLst>
          </a:prstGeom>
          <a:solidFill>
            <a:srgbClr val="ccccff">
              <a:alpha val="50000"/>
            </a:srgbClr>
          </a:solidFill>
          <a:ln w="28440">
            <a:solidFill>
              <a:srgbClr val="000000"/>
            </a:solidFill>
            <a:miter/>
          </a:ln>
        </p:spPr>
        <p:style>
          <a:lnRef idx="0"/>
          <a:fillRef idx="0"/>
          <a:effectRef idx="0"/>
          <a:fontRef idx="minor"/>
        </p:style>
        <p:txBody>
          <a:bodyPr lIns="90000" rIns="90000" tIns="46800" bIns="46800" anchor="ctr">
            <a:no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99"/>
                </a:solidFill>
                <a:effectLst/>
                <a:uFillTx/>
                <a:latin typeface="Arial"/>
              </a:rPr>
              <a:t>You will have access to load external business associates on behalf of employees...</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609480" y="-3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How does it work?</a:t>
            </a:r>
            <a:endParaRPr b="0" lang="en-US" sz="4400" strike="noStrike" u="none">
              <a:solidFill>
                <a:srgbClr val="000000"/>
              </a:solidFill>
              <a:effectLst/>
              <a:uFillTx/>
              <a:latin typeface="Arial"/>
            </a:endParaRPr>
          </a:p>
        </p:txBody>
      </p:sp>
      <p:sp>
        <p:nvSpPr>
          <p:cNvPr id="30" name="PlaceHolder 2"/>
          <p:cNvSpPr>
            <a:spLocks noGrp="1"/>
          </p:cNvSpPr>
          <p:nvPr>
            <p:ph/>
          </p:nvPr>
        </p:nvSpPr>
        <p:spPr>
          <a:xfrm>
            <a:off x="533520" y="1447920"/>
            <a:ext cx="7772400" cy="4114800"/>
          </a:xfrm>
          <a:prstGeom prst="rect">
            <a:avLst/>
          </a:prstGeom>
          <a:noFill/>
          <a:ln w="0">
            <a:noFill/>
          </a:ln>
        </p:spPr>
        <p:txBody>
          <a:bodyPr lIns="90000" rIns="90000" tIns="46800" bIns="46800" anchor="t">
            <a:normAutofit/>
          </a:bodyPr>
          <a:p>
            <a:pPr marL="343080" indent="-3430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For the first time, all Enron employees may be included in the PRC process</a:t>
            </a:r>
            <a:endParaRPr b="0" lang="en-US" sz="2800" strike="noStrike" u="none">
              <a:solidFill>
                <a:srgbClr val="000000"/>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a:p>
            <a:pPr marL="343080" indent="-3430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Individual performance is evaluated by reviewers, supervisors, and the committee</a:t>
            </a:r>
            <a:endParaRPr b="0" lang="en-US" sz="2800" strike="noStrike" u="none">
              <a:solidFill>
                <a:srgbClr val="000000"/>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130" name="PlaceHolder 1"/>
          <p:cNvSpPr>
            <a:spLocks noGrp="1"/>
          </p:cNvSpPr>
          <p:nvPr>
            <p:ph type="title"/>
          </p:nvPr>
        </p:nvSpPr>
        <p:spPr>
          <a:xfrm>
            <a:off x="1676160" y="228240"/>
            <a:ext cx="7010280" cy="1066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E-Mail Address </a:t>
            </a:r>
            <a:br>
              <a:rPr sz="4400"/>
            </a:br>
            <a:r>
              <a:rPr b="0" lang="en-US" sz="4400" strike="noStrike" u="none">
                <a:solidFill>
                  <a:srgbClr val="000000"/>
                </a:solidFill>
                <a:effectLst/>
                <a:uFillTx/>
                <a:latin typeface="Arial"/>
              </a:rPr>
              <a:t>Maintenance Service</a:t>
            </a:r>
            <a:endParaRPr b="0" lang="en-US" sz="4400" strike="noStrike" u="none">
              <a:solidFill>
                <a:srgbClr val="000000"/>
              </a:solidFill>
              <a:effectLst/>
              <a:uFillTx/>
              <a:latin typeface="Arial"/>
            </a:endParaRPr>
          </a:p>
        </p:txBody>
      </p:sp>
      <p:graphicFrame>
        <p:nvGraphicFramePr>
          <p:cNvPr id="131" name=""/>
          <p:cNvGraphicFramePr/>
          <p:nvPr/>
        </p:nvGraphicFramePr>
        <p:xfrm>
          <a:off x="533520" y="2590920"/>
          <a:ext cx="7772400" cy="3352680"/>
        </p:xfrm>
        <a:graphic>
          <a:graphicData uri="http://schemas.openxmlformats.org/presentationml/2006/ole">
            <p:oleObj r:id="rId1" spid="">
              <p:embed/>
              <p:pic>
                <p:nvPicPr>
                  <p:cNvPr id="132" name="" descr=""/>
                  <p:cNvPicPr/>
                  <p:nvPr/>
                </p:nvPicPr>
                <p:blipFill>
                  <a:blip r:embed="rId2"/>
                  <a:stretch/>
                </p:blipFill>
                <p:spPr>
                  <a:xfrm>
                    <a:off x="533520" y="2590920"/>
                    <a:ext cx="7772400" cy="3352680"/>
                  </a:xfrm>
                  <a:prstGeom prst="rect">
                    <a:avLst/>
                  </a:prstGeom>
                  <a:noFill/>
                  <a:ln w="0">
                    <a:noFill/>
                  </a:ln>
                </p:spPr>
              </p:pic>
            </p:oleObj>
          </a:graphicData>
        </a:graphic>
      </p:graphicFrame>
      <p:sp>
        <p:nvSpPr>
          <p:cNvPr id="133" name=""/>
          <p:cNvSpPr/>
          <p:nvPr/>
        </p:nvSpPr>
        <p:spPr>
          <a:xfrm>
            <a:off x="5029200" y="1371600"/>
            <a:ext cx="3886200" cy="1219320"/>
          </a:xfrm>
          <a:prstGeom prst="wedgeEllipseCallout">
            <a:avLst>
              <a:gd name="adj1" fmla="val -65564"/>
              <a:gd name="adj2" fmla="val 213541"/>
            </a:avLst>
          </a:prstGeom>
          <a:solidFill>
            <a:srgbClr val="ccccff">
              <a:alpha val="50000"/>
            </a:srgbClr>
          </a:solidFill>
          <a:ln w="2844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99"/>
                </a:solidFill>
                <a:effectLst/>
                <a:uFillTx/>
                <a:latin typeface="Arial"/>
              </a:rPr>
              <a:t>Add and update e-mail addresses...</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134" name="PlaceHolder 1"/>
          <p:cNvSpPr>
            <a:spLocks noGrp="1"/>
          </p:cNvSpPr>
          <p:nvPr>
            <p:ph type="title"/>
          </p:nvPr>
        </p:nvSpPr>
        <p:spPr>
          <a:xfrm>
            <a:off x="1295280" y="152280"/>
            <a:ext cx="7848720" cy="9907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Mass Change Employee Service</a:t>
            </a:r>
            <a:endParaRPr b="0" lang="en-US" sz="4400" strike="noStrike" u="none">
              <a:solidFill>
                <a:srgbClr val="000000"/>
              </a:solidFill>
              <a:effectLst/>
              <a:uFillTx/>
              <a:latin typeface="Arial"/>
            </a:endParaRPr>
          </a:p>
        </p:txBody>
      </p:sp>
      <p:graphicFrame>
        <p:nvGraphicFramePr>
          <p:cNvPr id="135" name=""/>
          <p:cNvGraphicFramePr/>
          <p:nvPr/>
        </p:nvGraphicFramePr>
        <p:xfrm>
          <a:off x="914400" y="2743200"/>
          <a:ext cx="5405400" cy="3886200"/>
        </p:xfrm>
        <a:graphic>
          <a:graphicData uri="http://schemas.openxmlformats.org/presentationml/2006/ole">
            <p:oleObj r:id="rId1" spid="">
              <p:embed/>
              <p:pic>
                <p:nvPicPr>
                  <p:cNvPr id="136" name="" descr=""/>
                  <p:cNvPicPr/>
                  <p:nvPr/>
                </p:nvPicPr>
                <p:blipFill>
                  <a:blip r:embed="rId2"/>
                  <a:stretch/>
                </p:blipFill>
                <p:spPr>
                  <a:xfrm>
                    <a:off x="914400" y="2743200"/>
                    <a:ext cx="5405400" cy="3886200"/>
                  </a:xfrm>
                  <a:prstGeom prst="rect">
                    <a:avLst/>
                  </a:prstGeom>
                  <a:noFill/>
                  <a:ln w="57240">
                    <a:solidFill>
                      <a:srgbClr val="000000"/>
                    </a:solidFill>
                    <a:miter/>
                  </a:ln>
                </p:spPr>
              </p:pic>
            </p:oleObj>
          </a:graphicData>
        </a:graphic>
      </p:graphicFrame>
      <p:sp>
        <p:nvSpPr>
          <p:cNvPr id="137" name=""/>
          <p:cNvSpPr/>
          <p:nvPr/>
        </p:nvSpPr>
        <p:spPr>
          <a:xfrm>
            <a:off x="990720" y="1219320"/>
            <a:ext cx="3047760" cy="1447560"/>
          </a:xfrm>
          <a:prstGeom prst="wedgeEllipseCallout">
            <a:avLst>
              <a:gd name="adj1" fmla="val 83907"/>
              <a:gd name="adj2" fmla="val 70175"/>
            </a:avLst>
          </a:prstGeom>
          <a:solidFill>
            <a:srgbClr val="ccccff">
              <a:alpha val="50000"/>
            </a:srgbClr>
          </a:solidFill>
          <a:ln w="28440">
            <a:solidFill>
              <a:srgbClr val="000000"/>
            </a:solidFill>
            <a:miter/>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99"/>
                </a:solidFill>
                <a:effectLst/>
                <a:uFillTx/>
                <a:latin typeface="Arial"/>
              </a:rPr>
              <a:t>NOTE: The Functional HR rep option will be listed on this screen.</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138" name=""/>
          <p:cNvSpPr/>
          <p:nvPr/>
        </p:nvSpPr>
        <p:spPr>
          <a:xfrm>
            <a:off x="5867280" y="1371600"/>
            <a:ext cx="3124440" cy="1600200"/>
          </a:xfrm>
          <a:prstGeom prst="wedgeEllipseCallout">
            <a:avLst>
              <a:gd name="adj1" fmla="val -105537"/>
              <a:gd name="adj2" fmla="val 147620"/>
            </a:avLst>
          </a:prstGeom>
          <a:solidFill>
            <a:srgbClr val="ccccff">
              <a:alpha val="50000"/>
            </a:srgbClr>
          </a:solidFill>
          <a:ln w="2844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99"/>
                </a:solidFill>
                <a:effectLst/>
                <a:uFillTx/>
                <a:latin typeface="Arial"/>
              </a:rPr>
              <a:t>Make changes to Supervisor, HR Rep, and PRC Rep, all at once...</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139" name="PlaceHolder 1"/>
          <p:cNvSpPr>
            <a:spLocks noGrp="1"/>
          </p:cNvSpPr>
          <p:nvPr>
            <p:ph type="title"/>
          </p:nvPr>
        </p:nvSpPr>
        <p:spPr>
          <a:xfrm>
            <a:off x="1447920" y="228600"/>
            <a:ext cx="7696080" cy="12952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Selected Reviewers </a:t>
            </a:r>
            <a:br>
              <a:rPr sz="4400"/>
            </a:br>
            <a:r>
              <a:rPr b="0" lang="en-US" sz="4400" strike="noStrike" u="none">
                <a:solidFill>
                  <a:srgbClr val="000000"/>
                </a:solidFill>
                <a:effectLst/>
                <a:uFillTx/>
                <a:latin typeface="Arial"/>
              </a:rPr>
              <a:t>for all Employees Service</a:t>
            </a:r>
            <a:endParaRPr b="0" lang="en-US" sz="4400" strike="noStrike" u="none">
              <a:solidFill>
                <a:srgbClr val="000000"/>
              </a:solidFill>
              <a:effectLst/>
              <a:uFillTx/>
              <a:latin typeface="Arial"/>
            </a:endParaRPr>
          </a:p>
        </p:txBody>
      </p:sp>
      <p:graphicFrame>
        <p:nvGraphicFramePr>
          <p:cNvPr id="140" name=""/>
          <p:cNvGraphicFramePr/>
          <p:nvPr/>
        </p:nvGraphicFramePr>
        <p:xfrm>
          <a:off x="685800" y="3200400"/>
          <a:ext cx="6664320" cy="3235320"/>
        </p:xfrm>
        <a:graphic>
          <a:graphicData uri="http://schemas.openxmlformats.org/presentationml/2006/ole">
            <p:oleObj r:id="rId1" spid="">
              <p:embed/>
              <p:pic>
                <p:nvPicPr>
                  <p:cNvPr id="141" name="" descr=""/>
                  <p:cNvPicPr/>
                  <p:nvPr/>
                </p:nvPicPr>
                <p:blipFill>
                  <a:blip r:embed="rId2"/>
                  <a:stretch/>
                </p:blipFill>
                <p:spPr>
                  <a:xfrm>
                    <a:off x="685800" y="3200400"/>
                    <a:ext cx="6664320" cy="3235320"/>
                  </a:xfrm>
                  <a:prstGeom prst="rect">
                    <a:avLst/>
                  </a:prstGeom>
                  <a:noFill/>
                  <a:ln w="0">
                    <a:noFill/>
                  </a:ln>
                </p:spPr>
              </p:pic>
            </p:oleObj>
          </a:graphicData>
        </a:graphic>
      </p:graphicFrame>
      <p:sp>
        <p:nvSpPr>
          <p:cNvPr id="142" name=""/>
          <p:cNvSpPr/>
          <p:nvPr/>
        </p:nvSpPr>
        <p:spPr>
          <a:xfrm>
            <a:off x="4876920" y="1752480"/>
            <a:ext cx="3962160" cy="1143000"/>
          </a:xfrm>
          <a:prstGeom prst="wedgeEllipseCallout">
            <a:avLst>
              <a:gd name="adj1" fmla="val -102125"/>
              <a:gd name="adj2" fmla="val 123333"/>
            </a:avLst>
          </a:prstGeom>
          <a:solidFill>
            <a:srgbClr val="ccccff">
              <a:alpha val="50000"/>
            </a:srgbClr>
          </a:solidFill>
          <a:ln w="28440">
            <a:solidFill>
              <a:srgbClr val="000000"/>
            </a:solidFill>
            <a:miter/>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99"/>
                </a:solidFill>
                <a:effectLst/>
                <a:uFillTx/>
                <a:latin typeface="Arial"/>
              </a:rPr>
              <a:t>Provides the ability to select and approve reviewers on behalf of employees...</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143" name="PlaceHolder 1"/>
          <p:cNvSpPr>
            <a:spLocks noGrp="1"/>
          </p:cNvSpPr>
          <p:nvPr>
            <p:ph type="title"/>
          </p:nvPr>
        </p:nvSpPr>
        <p:spPr>
          <a:xfrm>
            <a:off x="1143000" y="304920"/>
            <a:ext cx="7772400" cy="1676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Blank Performance Feedback Forms for Outside Reviewers</a:t>
            </a:r>
            <a:endParaRPr b="0" lang="en-US" sz="4400" strike="noStrike" u="none">
              <a:solidFill>
                <a:srgbClr val="000000"/>
              </a:solidFill>
              <a:effectLst/>
              <a:uFillTx/>
              <a:latin typeface="Arial"/>
            </a:endParaRPr>
          </a:p>
        </p:txBody>
      </p:sp>
      <p:graphicFrame>
        <p:nvGraphicFramePr>
          <p:cNvPr id="144" name=""/>
          <p:cNvGraphicFramePr/>
          <p:nvPr/>
        </p:nvGraphicFramePr>
        <p:xfrm>
          <a:off x="762120" y="3657600"/>
          <a:ext cx="7772400" cy="2481120"/>
        </p:xfrm>
        <a:graphic>
          <a:graphicData uri="http://schemas.openxmlformats.org/presentationml/2006/ole">
            <p:oleObj r:id="rId1" spid="">
              <p:embed/>
              <p:pic>
                <p:nvPicPr>
                  <p:cNvPr id="145" name="" descr=""/>
                  <p:cNvPicPr/>
                  <p:nvPr/>
                </p:nvPicPr>
                <p:blipFill>
                  <a:blip r:embed="rId2"/>
                  <a:stretch/>
                </p:blipFill>
                <p:spPr>
                  <a:xfrm>
                    <a:off x="762120" y="3657600"/>
                    <a:ext cx="7772400" cy="2481120"/>
                  </a:xfrm>
                  <a:prstGeom prst="rect">
                    <a:avLst/>
                  </a:prstGeom>
                  <a:noFill/>
                  <a:ln w="0">
                    <a:noFill/>
                  </a:ln>
                </p:spPr>
              </p:pic>
            </p:oleObj>
          </a:graphicData>
        </a:graphic>
      </p:graphicFrame>
      <p:sp>
        <p:nvSpPr>
          <p:cNvPr id="146" name=""/>
          <p:cNvSpPr/>
          <p:nvPr/>
        </p:nvSpPr>
        <p:spPr>
          <a:xfrm>
            <a:off x="4648320" y="2438280"/>
            <a:ext cx="3733560" cy="1067040"/>
          </a:xfrm>
          <a:prstGeom prst="wedgeEllipseCallout">
            <a:avLst>
              <a:gd name="adj1" fmla="val -51574"/>
              <a:gd name="adj2" fmla="val 104763"/>
            </a:avLst>
          </a:prstGeom>
          <a:solidFill>
            <a:srgbClr val="ccccff">
              <a:alpha val="50000"/>
            </a:srgbClr>
          </a:solidFill>
          <a:ln w="2844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99"/>
                </a:solidFill>
                <a:effectLst/>
                <a:uFillTx/>
                <a:latin typeface="Arial"/>
              </a:rPr>
              <a:t>The ability to print  blank feedback forms...</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147" name="PlaceHolder 1"/>
          <p:cNvSpPr>
            <a:spLocks noGrp="1"/>
          </p:cNvSpPr>
          <p:nvPr>
            <p:ph type="title"/>
          </p:nvPr>
        </p:nvSpPr>
        <p:spPr>
          <a:xfrm>
            <a:off x="1143000" y="304560"/>
            <a:ext cx="6781680" cy="16002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Evaluation Form Status Screen</a:t>
            </a:r>
            <a:endParaRPr b="0" lang="en-US" sz="4400" strike="noStrike" u="none">
              <a:solidFill>
                <a:srgbClr val="000000"/>
              </a:solidFill>
              <a:effectLst/>
              <a:uFillTx/>
              <a:latin typeface="Arial"/>
            </a:endParaRPr>
          </a:p>
        </p:txBody>
      </p:sp>
      <p:graphicFrame>
        <p:nvGraphicFramePr>
          <p:cNvPr id="148" name=""/>
          <p:cNvGraphicFramePr/>
          <p:nvPr/>
        </p:nvGraphicFramePr>
        <p:xfrm>
          <a:off x="609480" y="2819520"/>
          <a:ext cx="5570640" cy="3809880"/>
        </p:xfrm>
        <a:graphic>
          <a:graphicData uri="http://schemas.openxmlformats.org/presentationml/2006/ole">
            <p:oleObj r:id="rId1" spid="">
              <p:embed/>
              <p:pic>
                <p:nvPicPr>
                  <p:cNvPr id="149" name="" descr=""/>
                  <p:cNvPicPr/>
                  <p:nvPr/>
                </p:nvPicPr>
                <p:blipFill>
                  <a:blip r:embed="rId2"/>
                  <a:stretch/>
                </p:blipFill>
                <p:spPr>
                  <a:xfrm>
                    <a:off x="609480" y="2819520"/>
                    <a:ext cx="5570640" cy="3809880"/>
                  </a:xfrm>
                  <a:prstGeom prst="rect">
                    <a:avLst/>
                  </a:prstGeom>
                  <a:noFill/>
                  <a:ln w="57240">
                    <a:solidFill>
                      <a:srgbClr val="000000"/>
                    </a:solidFill>
                    <a:miter/>
                  </a:ln>
                </p:spPr>
              </p:pic>
            </p:oleObj>
          </a:graphicData>
        </a:graphic>
      </p:graphicFrame>
      <p:sp>
        <p:nvSpPr>
          <p:cNvPr id="150" name=""/>
          <p:cNvSpPr/>
          <p:nvPr/>
        </p:nvSpPr>
        <p:spPr>
          <a:xfrm>
            <a:off x="4572000" y="1523880"/>
            <a:ext cx="4267080" cy="1371600"/>
          </a:xfrm>
          <a:prstGeom prst="wedgeEllipseCallout">
            <a:avLst>
              <a:gd name="adj1" fmla="val -63578"/>
              <a:gd name="adj2" fmla="val 37962"/>
            </a:avLst>
          </a:prstGeom>
          <a:solidFill>
            <a:srgbClr val="ccccff">
              <a:alpha val="50000"/>
            </a:srgbClr>
          </a:solidFill>
          <a:ln w="2844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99"/>
                </a:solidFill>
                <a:effectLst/>
                <a:uFillTx/>
                <a:latin typeface="Arial"/>
              </a:rPr>
              <a:t>If required, each business unit will have the ability to track that evaluation forms have been received...</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151" name="PlaceHolder 1"/>
          <p:cNvSpPr>
            <a:spLocks noGrp="1"/>
          </p:cNvSpPr>
          <p:nvPr>
            <p:ph type="title"/>
          </p:nvPr>
        </p:nvSpPr>
        <p:spPr>
          <a:xfrm>
            <a:off x="1447560" y="228240"/>
            <a:ext cx="746748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Reporting Services</a:t>
            </a:r>
            <a:endParaRPr b="0" lang="en-US" sz="4400" strike="noStrike" u="none">
              <a:solidFill>
                <a:srgbClr val="000000"/>
              </a:solidFill>
              <a:effectLst/>
              <a:uFillTx/>
              <a:latin typeface="Arial"/>
            </a:endParaRPr>
          </a:p>
        </p:txBody>
      </p:sp>
      <p:graphicFrame>
        <p:nvGraphicFramePr>
          <p:cNvPr id="152" name=""/>
          <p:cNvGraphicFramePr/>
          <p:nvPr/>
        </p:nvGraphicFramePr>
        <p:xfrm>
          <a:off x="533520" y="2286000"/>
          <a:ext cx="2558880" cy="2065320"/>
        </p:xfrm>
        <a:graphic>
          <a:graphicData uri="http://schemas.openxmlformats.org/presentationml/2006/ole">
            <p:oleObj r:id="rId1" spid="">
              <p:embed/>
              <p:pic>
                <p:nvPicPr>
                  <p:cNvPr id="153" name="" descr=""/>
                  <p:cNvPicPr/>
                  <p:nvPr/>
                </p:nvPicPr>
                <p:blipFill>
                  <a:blip r:embed="rId2"/>
                  <a:stretch/>
                </p:blipFill>
                <p:spPr>
                  <a:xfrm>
                    <a:off x="533520" y="2286000"/>
                    <a:ext cx="2558880" cy="2065320"/>
                  </a:xfrm>
                  <a:prstGeom prst="rect">
                    <a:avLst/>
                  </a:prstGeom>
                  <a:noFill/>
                  <a:ln w="0">
                    <a:noFill/>
                  </a:ln>
                </p:spPr>
              </p:pic>
            </p:oleObj>
          </a:graphicData>
        </a:graphic>
      </p:graphicFrame>
      <p:sp>
        <p:nvSpPr>
          <p:cNvPr id="154" name=""/>
          <p:cNvSpPr/>
          <p:nvPr/>
        </p:nvSpPr>
        <p:spPr>
          <a:xfrm>
            <a:off x="0" y="1219320"/>
            <a:ext cx="3352680" cy="914400"/>
          </a:xfrm>
          <a:prstGeom prst="wedgeEllipseCallout">
            <a:avLst>
              <a:gd name="adj1" fmla="val 38967"/>
              <a:gd name="adj2" fmla="val 90625"/>
            </a:avLst>
          </a:prstGeom>
          <a:solidFill>
            <a:srgbClr val="ccccff">
              <a:alpha val="50000"/>
            </a:srgbClr>
          </a:solid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99"/>
                </a:solidFill>
                <a:effectLst/>
                <a:uFillTx/>
                <a:latin typeface="Arial"/>
              </a:rPr>
              <a:t>Step One:  Access to reports...</a:t>
            </a:r>
            <a:endParaRPr b="0" lang="en-US" sz="1600" strike="noStrike" u="none">
              <a:solidFill>
                <a:srgbClr val="000000"/>
              </a:solidFill>
              <a:effectLst/>
              <a:uFillTx/>
              <a:latin typeface="Times New Roman"/>
            </a:endParaRPr>
          </a:p>
        </p:txBody>
      </p:sp>
      <p:graphicFrame>
        <p:nvGraphicFramePr>
          <p:cNvPr id="155" name=""/>
          <p:cNvGraphicFramePr/>
          <p:nvPr/>
        </p:nvGraphicFramePr>
        <p:xfrm>
          <a:off x="3174840" y="2533680"/>
          <a:ext cx="5816880" cy="3646440"/>
        </p:xfrm>
        <a:graphic>
          <a:graphicData uri="http://schemas.openxmlformats.org/presentationml/2006/ole">
            <p:oleObj r:id="rId3" spid="">
              <p:embed/>
              <p:pic>
                <p:nvPicPr>
                  <p:cNvPr id="156" name="" descr=""/>
                  <p:cNvPicPr/>
                  <p:nvPr/>
                </p:nvPicPr>
                <p:blipFill>
                  <a:blip r:embed="rId4"/>
                  <a:stretch/>
                </p:blipFill>
                <p:spPr>
                  <a:xfrm>
                    <a:off x="3174840" y="2533680"/>
                    <a:ext cx="5816880" cy="3646440"/>
                  </a:xfrm>
                  <a:prstGeom prst="rect">
                    <a:avLst/>
                  </a:prstGeom>
                  <a:noFill/>
                  <a:ln w="0">
                    <a:noFill/>
                  </a:ln>
                </p:spPr>
              </p:pic>
            </p:oleObj>
          </a:graphicData>
        </a:graphic>
      </p:graphicFrame>
      <p:sp>
        <p:nvSpPr>
          <p:cNvPr id="157" name=""/>
          <p:cNvSpPr/>
          <p:nvPr/>
        </p:nvSpPr>
        <p:spPr>
          <a:xfrm>
            <a:off x="5334120" y="1143000"/>
            <a:ext cx="3581280" cy="914400"/>
          </a:xfrm>
          <a:prstGeom prst="wedgeEllipseCallout">
            <a:avLst>
              <a:gd name="adj1" fmla="val -41888"/>
              <a:gd name="adj2" fmla="val 129513"/>
            </a:avLst>
          </a:prstGeom>
          <a:solidFill>
            <a:srgbClr val="ccccff">
              <a:alpha val="50000"/>
            </a:srgbClr>
          </a:solid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99"/>
                </a:solidFill>
                <a:effectLst/>
                <a:uFillTx/>
                <a:latin typeface="Arial"/>
              </a:rPr>
              <a:t>Step Two:  Select the report you want to print...</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PEP Evaluation process</a:t>
            </a:r>
            <a:endParaRPr b="0" lang="en-US" sz="4400" strike="noStrike" u="none">
              <a:solidFill>
                <a:srgbClr val="000000"/>
              </a:solidFill>
              <a:effectLst/>
              <a:uFillTx/>
              <a:latin typeface="Arial"/>
            </a:endParaRPr>
          </a:p>
        </p:txBody>
      </p:sp>
      <p:sp>
        <p:nvSpPr>
          <p:cNvPr id="32" name="PlaceHolder 2"/>
          <p:cNvSpPr>
            <a:spLocks noGrp="1"/>
          </p:cNvSpPr>
          <p:nvPr>
            <p:ph/>
          </p:nvPr>
        </p:nvSpPr>
        <p:spPr>
          <a:xfrm>
            <a:off x="685800" y="1371600"/>
            <a:ext cx="7772400" cy="4114800"/>
          </a:xfrm>
          <a:prstGeom prst="rect">
            <a:avLst/>
          </a:prstGeom>
          <a:noFill/>
          <a:ln w="0">
            <a:noFill/>
          </a:ln>
        </p:spPr>
        <p:txBody>
          <a:bodyPr lIns="90000" rIns="90000" tIns="46800" bIns="46800" anchor="t">
            <a:normAutofit fontScale="85000" lnSpcReduction="9999"/>
          </a:bodyPr>
          <a:p>
            <a:pPr marL="343080" indent="-343080" algn="just">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PEP is a web-based performance management system that allows 360</a:t>
            </a:r>
            <a:r>
              <a:rPr b="0" lang="en-US" sz="2400" strike="noStrike" u="none">
                <a:solidFill>
                  <a:srgbClr val="000000"/>
                </a:solidFill>
                <a:effectLst/>
                <a:uFillTx/>
                <a:latin typeface="Symbol"/>
                <a:ea typeface="Symbol"/>
              </a:rPr>
              <a:t></a:t>
            </a:r>
            <a:r>
              <a:rPr b="0" lang="en-US" sz="2400" strike="noStrike" u="none">
                <a:solidFill>
                  <a:srgbClr val="000000"/>
                </a:solidFill>
                <a:effectLst/>
                <a:uFillTx/>
                <a:latin typeface="Arial"/>
              </a:rPr>
              <a:t> evaluation. The Intra-net platform is user-friendly and will allow access to our global locations</a:t>
            </a:r>
            <a:endParaRPr b="0" lang="en-US" sz="2400" strike="noStrike" u="none">
              <a:solidFill>
                <a:srgbClr val="000000"/>
              </a:solidFill>
              <a:effectLst/>
              <a:uFillTx/>
              <a:latin typeface="Arial"/>
            </a:endParaRPr>
          </a:p>
          <a:p>
            <a:pPr marL="343080" indent="0" algn="just">
              <a:spcBef>
                <a:spcPts val="2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Arial"/>
            </a:endParaRPr>
          </a:p>
          <a:p>
            <a:pPr marL="343080" indent="-343080" algn="just">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sng">
                <a:solidFill>
                  <a:srgbClr val="000000"/>
                </a:solidFill>
                <a:effectLst/>
                <a:uFillTx/>
                <a:latin typeface="Arial"/>
              </a:rPr>
              <a:t>Functionality</a:t>
            </a:r>
            <a:r>
              <a:rPr b="0" lang="en-US" sz="2400" strike="noStrike" u="none">
                <a:solidFill>
                  <a:srgbClr val="000000"/>
                </a:solidFill>
                <a:effectLst/>
                <a:uFillTx/>
                <a:latin typeface="Arial"/>
              </a:rPr>
              <a:t> (see attached appendix)</a:t>
            </a:r>
            <a:endParaRPr b="0" lang="en-US" sz="2400" strike="noStrike" u="none">
              <a:solidFill>
                <a:srgbClr val="000000"/>
              </a:solidFill>
              <a:effectLst/>
              <a:uFillTx/>
              <a:latin typeface="Arial"/>
            </a:endParaRPr>
          </a:p>
          <a:p>
            <a:pPr lvl="2" marL="1143000" indent="-228600" algn="just">
              <a:spcBef>
                <a:spcPts val="601"/>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Employees will receive an email advising of access and logon details</a:t>
            </a:r>
            <a:endParaRPr b="0" lang="en-US" sz="2400" strike="noStrike" u="none">
              <a:solidFill>
                <a:srgbClr val="000000"/>
              </a:solidFill>
              <a:effectLst/>
              <a:uFillTx/>
              <a:latin typeface="Arial"/>
            </a:endParaRPr>
          </a:p>
          <a:p>
            <a:pPr lvl="2" marL="1143000" indent="-228600" algn="just">
              <a:spcBef>
                <a:spcPts val="601"/>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Employees suggest selected reviewers online (they have the ability to select external Business Associates).  This generates an email to supervisors advising them that their employees have suggested reviewers</a:t>
            </a:r>
            <a:endParaRPr b="0" lang="en-US" sz="2400" strike="noStrike" u="none">
              <a:solidFill>
                <a:srgbClr val="000000"/>
              </a:solidFill>
              <a:effectLst/>
              <a:uFillTx/>
              <a:latin typeface="Arial"/>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PEP </a:t>
            </a:r>
            <a:r>
              <a:rPr b="0" lang="en-US" sz="3600" strike="noStrike" u="none">
                <a:solidFill>
                  <a:srgbClr val="000000"/>
                </a:solidFill>
                <a:effectLst/>
                <a:uFillTx/>
                <a:latin typeface="Arial"/>
              </a:rPr>
              <a:t>(cont’d)</a:t>
            </a:r>
            <a:endParaRPr b="0" lang="en-US" sz="3600" strike="noStrike" u="none">
              <a:solidFill>
                <a:srgbClr val="000000"/>
              </a:solidFill>
              <a:effectLst/>
              <a:uFillTx/>
              <a:latin typeface="Arial"/>
            </a:endParaRPr>
          </a:p>
        </p:txBody>
      </p:sp>
      <p:sp>
        <p:nvSpPr>
          <p:cNvPr id="34" name="PlaceHolder 2"/>
          <p:cNvSpPr>
            <a:spLocks noGrp="1"/>
          </p:cNvSpPr>
          <p:nvPr>
            <p:ph/>
          </p:nvPr>
        </p:nvSpPr>
        <p:spPr>
          <a:xfrm>
            <a:off x="380880" y="1371600"/>
            <a:ext cx="7772400" cy="4114800"/>
          </a:xfrm>
          <a:prstGeom prst="rect">
            <a:avLst/>
          </a:prstGeom>
          <a:noFill/>
          <a:ln w="0">
            <a:noFill/>
          </a:ln>
        </p:spPr>
        <p:txBody>
          <a:bodyPr lIns="90000" rIns="90000" tIns="46800" bIns="46800" anchor="t">
            <a:normAutofit fontScale="92500" lnSpcReduction="9999"/>
          </a:bodyPr>
          <a:p>
            <a:pPr lvl="2" marL="1143000" indent="-228600" algn="just">
              <a:spcBef>
                <a:spcPts val="601"/>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Supervisors approve/reject/amend reviewers online which then  automates an e-mail to reviewers advising them they have been selected and notifies them of : </a:t>
            </a:r>
            <a:endParaRPr b="0" lang="en-US" sz="2400" strike="noStrike" u="none">
              <a:solidFill>
                <a:srgbClr val="000000"/>
              </a:solidFill>
              <a:effectLst/>
              <a:uFillTx/>
              <a:latin typeface="Arial"/>
            </a:endParaRPr>
          </a:p>
          <a:p>
            <a:pPr lvl="3" marL="1600200" indent="-228600" algn="just">
              <a:spcBef>
                <a:spcPts val="49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their password and the website, if they’re internal</a:t>
            </a:r>
            <a:endParaRPr b="0" lang="en-US" sz="2000" strike="noStrike" u="none">
              <a:solidFill>
                <a:srgbClr val="000000"/>
              </a:solidFill>
              <a:effectLst/>
              <a:uFillTx/>
              <a:latin typeface="Arial"/>
            </a:endParaRPr>
          </a:p>
          <a:p>
            <a:pPr lvl="3" marL="1600200" indent="-228600" algn="just">
              <a:spcBef>
                <a:spcPts val="49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 attached feedback form for them to complete and send back to ‘perfmgmt@enron.com’, if they’re external</a:t>
            </a:r>
            <a:endParaRPr b="0" lang="en-US" sz="2000" strike="noStrike" u="none">
              <a:solidFill>
                <a:srgbClr val="000000"/>
              </a:solidFill>
              <a:effectLst/>
              <a:uFillTx/>
              <a:latin typeface="Arial"/>
            </a:endParaRPr>
          </a:p>
          <a:p>
            <a:pPr lvl="2" marL="1143000" indent="-228600" algn="just">
              <a:spcBef>
                <a:spcPts val="601"/>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Reviewers have the opportunity to decline providing feedback</a:t>
            </a:r>
            <a:endParaRPr b="0" lang="en-US" sz="2400" strike="noStrike" u="none">
              <a:solidFill>
                <a:srgbClr val="000000"/>
              </a:solidFill>
              <a:effectLst/>
              <a:uFillTx/>
              <a:latin typeface="Arial"/>
            </a:endParaRPr>
          </a:p>
          <a:p>
            <a:pPr lvl="2" marL="1143000" indent="-228600" algn="just">
              <a:spcBef>
                <a:spcPts val="601"/>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The feedback forms are attached to the employee’s ENE job group</a:t>
            </a:r>
            <a:endParaRPr b="0" lang="en-US" sz="2400" strike="noStrike" u="none">
              <a:solidFill>
                <a:srgbClr val="000000"/>
              </a:solidFill>
              <a:effectLst/>
              <a:uFillTx/>
              <a:latin typeface="Arial"/>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PEP </a:t>
            </a:r>
            <a:r>
              <a:rPr b="0" lang="en-US" sz="3600" strike="noStrike" u="none">
                <a:solidFill>
                  <a:srgbClr val="000000"/>
                </a:solidFill>
                <a:effectLst/>
                <a:uFillTx/>
                <a:latin typeface="Arial"/>
              </a:rPr>
              <a:t>(cont’d)</a:t>
            </a:r>
            <a:endParaRPr b="0" lang="en-US" sz="3600" strike="noStrike" u="none">
              <a:solidFill>
                <a:srgbClr val="000000"/>
              </a:solidFill>
              <a:effectLst/>
              <a:uFillTx/>
              <a:latin typeface="Arial"/>
            </a:endParaRPr>
          </a:p>
        </p:txBody>
      </p:sp>
      <p:sp>
        <p:nvSpPr>
          <p:cNvPr id="36" name="PlaceHolder 2"/>
          <p:cNvSpPr>
            <a:spLocks noGrp="1"/>
          </p:cNvSpPr>
          <p:nvPr>
            <p:ph/>
          </p:nvPr>
        </p:nvSpPr>
        <p:spPr>
          <a:xfrm>
            <a:off x="228600" y="1371600"/>
            <a:ext cx="7772400" cy="4114800"/>
          </a:xfrm>
          <a:prstGeom prst="rect">
            <a:avLst/>
          </a:prstGeom>
          <a:noFill/>
          <a:ln w="0">
            <a:noFill/>
          </a:ln>
        </p:spPr>
        <p:txBody>
          <a:bodyPr lIns="90000" rIns="90000" tIns="46800" bIns="46800" anchor="t">
            <a:normAutofit fontScale="92500" lnSpcReduction="9999"/>
          </a:bodyPr>
          <a:p>
            <a:pPr lvl="2" marL="1143000" indent="-228600" algn="just">
              <a:spcBef>
                <a:spcPts val="601"/>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Reviewers complete thorough and informative feedback online and recommend an overall rating and once complete this is attached to the employee’s “PEP”  record</a:t>
            </a:r>
            <a:endParaRPr b="0" lang="en-US" sz="2400" strike="noStrike" u="none">
              <a:solidFill>
                <a:srgbClr val="000000"/>
              </a:solidFill>
              <a:effectLst/>
              <a:uFillTx/>
              <a:latin typeface="Arial"/>
            </a:endParaRPr>
          </a:p>
          <a:p>
            <a:pPr lvl="2" marL="1143000" indent="-228600" algn="just">
              <a:spcBef>
                <a:spcPts val="601"/>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Once all feedback is gathered the Supervisor prints off the consolidated feedback to take along to the Functional/Business Unit PRC meeting to assist in determining the employees overall rating</a:t>
            </a:r>
            <a:endParaRPr b="0" lang="en-US" sz="2400" strike="noStrike" u="none">
              <a:solidFill>
                <a:srgbClr val="000000"/>
              </a:solidFill>
              <a:effectLst/>
              <a:uFillTx/>
              <a:latin typeface="Arial"/>
            </a:endParaRPr>
          </a:p>
          <a:p>
            <a:pPr lvl="2" marL="1143000" indent="-228600" algn="just">
              <a:spcBef>
                <a:spcPts val="601"/>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The consolidated feedback will also assist the supervisor when compiling the employee’s evaluation</a:t>
            </a:r>
            <a:endParaRPr b="0" lang="en-US" sz="2400" strike="noStrike" u="none">
              <a:solidFill>
                <a:srgbClr val="000000"/>
              </a:solidFill>
              <a:effectLst/>
              <a:uFillTx/>
              <a:latin typeface="Arial"/>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Performance Ratings</a:t>
            </a:r>
            <a:endParaRPr b="0" lang="en-US" sz="4400" strike="noStrike" u="none">
              <a:solidFill>
                <a:srgbClr val="000000"/>
              </a:solidFill>
              <a:effectLst/>
              <a:uFillTx/>
              <a:latin typeface="Arial"/>
            </a:endParaRPr>
          </a:p>
        </p:txBody>
      </p:sp>
      <p:sp>
        <p:nvSpPr>
          <p:cNvPr id="38" name="PlaceHolder 2"/>
          <p:cNvSpPr>
            <a:spLocks noGrp="1"/>
          </p:cNvSpPr>
          <p:nvPr>
            <p:ph/>
          </p:nvPr>
        </p:nvSpPr>
        <p:spPr>
          <a:xfrm>
            <a:off x="0" y="1295280"/>
            <a:ext cx="8686800" cy="4114800"/>
          </a:xfrm>
          <a:prstGeom prst="rect">
            <a:avLst/>
          </a:prstGeom>
          <a:noFill/>
          <a:ln w="0">
            <a:noFill/>
          </a:ln>
        </p:spPr>
        <p:txBody>
          <a:bodyPr lIns="90000" rIns="90000" tIns="46800" bIns="46800" anchor="t">
            <a:normAutofit fontScale="92500" lnSpcReduction="19999"/>
          </a:bodyPr>
          <a:p>
            <a:pPr lvl="2" marL="1143000" indent="-228600">
              <a:spcBef>
                <a:spcPts val="4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Superior:  </a:t>
            </a:r>
            <a:r>
              <a:rPr b="0" lang="en-US" sz="1800" strike="noStrike" u="none">
                <a:solidFill>
                  <a:srgbClr val="000000"/>
                </a:solidFill>
                <a:effectLst/>
                <a:uFillTx/>
                <a:latin typeface="Arial"/>
              </a:rPr>
              <a:t>Consistently goes above and beyond expectations.  Role model for criteria.  Very little need for growth and change at current level.</a:t>
            </a:r>
            <a:endParaRPr b="0" lang="en-US" sz="1800" strike="noStrike" u="none">
              <a:solidFill>
                <a:srgbClr val="000000"/>
              </a:solidFill>
              <a:effectLst/>
              <a:uFillTx/>
              <a:latin typeface="Arial"/>
            </a:endParaRPr>
          </a:p>
          <a:p>
            <a:pPr lvl="2" marL="1143000" indent="0">
              <a:spcBef>
                <a:spcPts val="20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Arial"/>
            </a:endParaRPr>
          </a:p>
          <a:p>
            <a:pPr lvl="2" marL="1143000" indent="-228600">
              <a:spcBef>
                <a:spcPts val="4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Excellent:  </a:t>
            </a:r>
            <a:r>
              <a:rPr b="0" lang="en-US" sz="1800" strike="noStrike" u="none">
                <a:solidFill>
                  <a:srgbClr val="000000"/>
                </a:solidFill>
                <a:effectLst/>
                <a:uFillTx/>
                <a:latin typeface="Arial"/>
              </a:rPr>
              <a:t>Exceeds most expectations.  Role model for most criteria.  Further development needs are minimal.</a:t>
            </a:r>
            <a:endParaRPr b="0" lang="en-US" sz="1800" strike="noStrike" u="none">
              <a:solidFill>
                <a:srgbClr val="000000"/>
              </a:solidFill>
              <a:effectLst/>
              <a:uFillTx/>
              <a:latin typeface="Arial"/>
            </a:endParaRPr>
          </a:p>
          <a:p>
            <a:pPr lvl="2" marL="1143000" indent="0">
              <a:spcBef>
                <a:spcPts val="20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Arial"/>
            </a:endParaRPr>
          </a:p>
          <a:p>
            <a:pPr lvl="2" marL="1143000" indent="-228600">
              <a:spcBef>
                <a:spcPts val="4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Strong:  </a:t>
            </a:r>
            <a:r>
              <a:rPr b="0" lang="en-US" sz="1800" strike="noStrike" u="none">
                <a:solidFill>
                  <a:srgbClr val="000000"/>
                </a:solidFill>
                <a:effectLst/>
                <a:uFillTx/>
                <a:latin typeface="Arial"/>
              </a:rPr>
              <a:t>Exceeds some expectations.  Role model for some criteria.  Further development needs in some minor areas.</a:t>
            </a:r>
            <a:endParaRPr b="0" lang="en-US" sz="1800" strike="noStrike" u="none">
              <a:solidFill>
                <a:srgbClr val="000000"/>
              </a:solidFill>
              <a:effectLst/>
              <a:uFillTx/>
              <a:latin typeface="Arial"/>
            </a:endParaRPr>
          </a:p>
          <a:p>
            <a:pPr lvl="2" marL="1143000" indent="0">
              <a:spcBef>
                <a:spcPts val="20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Arial"/>
            </a:endParaRPr>
          </a:p>
          <a:p>
            <a:pPr lvl="2" marL="1143000" indent="-228600">
              <a:spcBef>
                <a:spcPts val="4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Satisfactory:</a:t>
            </a:r>
            <a:r>
              <a:rPr b="1" lang="en-US" sz="1800" strike="noStrike" u="none">
                <a:solidFill>
                  <a:srgbClr val="000000"/>
                </a:solidFill>
                <a:effectLst/>
                <a:uFillTx/>
                <a:latin typeface="Arial"/>
              </a:rPr>
              <a:t>	</a:t>
            </a:r>
            <a:r>
              <a:rPr b="0" lang="en-US" sz="1800" strike="noStrike" u="none">
                <a:solidFill>
                  <a:srgbClr val="000000"/>
                </a:solidFill>
                <a:effectLst/>
                <a:uFillTx/>
                <a:latin typeface="Arial"/>
              </a:rPr>
              <a:t>Meets most expectations.  Demonstrates the criteria.  Further development needs in some areas.</a:t>
            </a:r>
            <a:endParaRPr b="0" lang="en-US" sz="1800" strike="noStrike" u="none">
              <a:solidFill>
                <a:srgbClr val="000000"/>
              </a:solidFill>
              <a:effectLst/>
              <a:uFillTx/>
              <a:latin typeface="Arial"/>
            </a:endParaRPr>
          </a:p>
          <a:p>
            <a:pPr lvl="2" marL="1143000" indent="0">
              <a:spcBef>
                <a:spcPts val="20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Arial"/>
            </a:endParaRPr>
          </a:p>
          <a:p>
            <a:pPr lvl="2" marL="1143000" indent="-228600">
              <a:spcBef>
                <a:spcPts val="4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Needs Improvement:</a:t>
            </a:r>
            <a:r>
              <a:rPr b="1" lang="en-US" sz="1800" strike="noStrike" u="none">
                <a:solidFill>
                  <a:srgbClr val="000000"/>
                </a:solidFill>
                <a:effectLst/>
                <a:uFillTx/>
                <a:latin typeface="Arial"/>
              </a:rPr>
              <a:t>	</a:t>
            </a:r>
            <a:r>
              <a:rPr b="0" lang="en-US" sz="1800" strike="noStrike" u="none">
                <a:solidFill>
                  <a:srgbClr val="000000"/>
                </a:solidFill>
                <a:effectLst/>
                <a:uFillTx/>
                <a:latin typeface="Arial"/>
              </a:rPr>
              <a:t>Meets some expectations.  Demonstrates some of the criteria.  Further development needs necessary in many areas.</a:t>
            </a:r>
            <a:endParaRPr b="0" lang="en-US" sz="1800" strike="noStrike" u="none">
              <a:solidFill>
                <a:srgbClr val="000000"/>
              </a:solidFill>
              <a:effectLst/>
              <a:uFillTx/>
              <a:latin typeface="Arial"/>
            </a:endParaRPr>
          </a:p>
          <a:p>
            <a:pPr lvl="2" marL="1143000" indent="0">
              <a:spcBef>
                <a:spcPts val="20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Arial"/>
            </a:endParaRPr>
          </a:p>
          <a:p>
            <a:pPr lvl="2" marL="1143000" indent="-228600">
              <a:spcBef>
                <a:spcPts val="4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Issues:  </a:t>
            </a:r>
            <a:r>
              <a:rPr b="0" lang="en-US" sz="1800" strike="noStrike" u="none">
                <a:solidFill>
                  <a:srgbClr val="000000"/>
                </a:solidFill>
                <a:effectLst/>
                <a:uFillTx/>
                <a:latin typeface="Arial"/>
              </a:rPr>
              <a:t>Has significant performance issues.  Does not demonstrate most of the criteria.  Must make changes or termination likely.</a:t>
            </a:r>
            <a:endParaRPr b="0"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2970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2000-03-15T11:19:07Z</dcterms:created>
  <dc:creator>Lon Allchin</dc:creator>
  <dc:description/>
  <dc:language>en-US</dc:language>
  <cp:lastModifiedBy>Monica Cale</cp:lastModifiedBy>
  <cp:lastPrinted>2000-04-07T17:38:01Z</cp:lastPrinted>
  <dcterms:modified xsi:type="dcterms:W3CDTF">2000-04-10T18:36:01Z</dcterms:modified>
  <cp:revision>38</cp:revision>
  <dc:subject/>
  <dc:title>MID-YEAR PRC REVIEW PROCESS</dc:title>
</cp:coreProperties>
</file>