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9.png" ContentType="image/png"/>
  <Override PartName="/ppt/media/image12.wmf" ContentType="image/x-wmf"/>
  <Override PartName="/ppt/media/image7.jpeg" ContentType="image/jpeg"/>
  <Override PartName="/ppt/media/image8.jpeg" ContentType="image/jpeg"/>
  <Override PartName="/ppt/media/image10.png" ContentType="image/png"/>
  <Override PartName="/ppt/media/image11.wmf" ContentType="image/x-wmf"/>
  <Override PartName="/ppt/media/image13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F170B9-9BB5-4200-9182-CE22295FA28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402840" y="14479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F919836-43BB-4BD0-B46B-9F1797F040D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02840" y="14479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250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1250"/>
              </a:spcBef>
              <a:buClr>
                <a:srgbClr val="0099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1250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1250"/>
              </a:spcBef>
              <a:buClr>
                <a:srgbClr val="0099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12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12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047760" y="61722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3244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0C0513C-5679-4AD4-B226-B61F7625A8F0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428760" y="838080"/>
            <a:ext cx="75438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533520" y="911160"/>
            <a:ext cx="75438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152280" y="6462720"/>
            <a:ext cx="304920" cy="30492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81859B7-9932-46DF-BF72-493C474D2A74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2136960" y="6521400"/>
            <a:ext cx="842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 2001 EI-3010354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8288280" y="71280"/>
            <a:ext cx="696960" cy="700200"/>
            <a:chOff x="8288280" y="71280"/>
            <a:chExt cx="696960" cy="700200"/>
          </a:xfrm>
        </p:grpSpPr>
        <p:pic>
          <p:nvPicPr>
            <p:cNvPr id="10" name="ENE_C_WHI" descr=""/>
            <p:cNvPicPr/>
            <p:nvPr/>
          </p:nvPicPr>
          <p:blipFill>
            <a:blip r:embed="rId3"/>
            <a:stretch/>
          </p:blipFill>
          <p:spPr>
            <a:xfrm>
              <a:off x="8288280" y="7128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" name=""/>
            <p:cNvSpPr/>
            <p:nvPr/>
          </p:nvSpPr>
          <p:spPr>
            <a:xfrm>
              <a:off x="8927280" y="477720"/>
              <a:ext cx="56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 anchorCtr="1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7" Type="http://schemas.openxmlformats.org/officeDocument/2006/relationships/image" Target="../media/image8.jpeg"/><Relationship Id="rId8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9.png"/><Relationship Id="rId4" Type="http://schemas.openxmlformats.org/officeDocument/2006/relationships/package" Target="../embeddings/oleObject2.xlsx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1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12.wmf"/><Relationship Id="rId6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3.wmf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" descr=""/>
          <p:cNvPicPr/>
          <p:nvPr/>
        </p:nvPicPr>
        <p:blipFill>
          <a:blip r:embed="rId2"/>
          <a:stretch/>
        </p:blipFill>
        <p:spPr>
          <a:xfrm>
            <a:off x="1139760" y="1219320"/>
            <a:ext cx="6251760" cy="1966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" name="" descr=""/>
          <p:cNvPicPr/>
          <p:nvPr/>
        </p:nvPicPr>
        <p:blipFill>
          <a:blip r:embed="rId3"/>
          <a:stretch/>
        </p:blipFill>
        <p:spPr>
          <a:xfrm>
            <a:off x="68256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" name="" descr=""/>
          <p:cNvPicPr/>
          <p:nvPr/>
        </p:nvPicPr>
        <p:blipFill>
          <a:blip r:embed="rId4"/>
          <a:stretch/>
        </p:blipFill>
        <p:spPr>
          <a:xfrm>
            <a:off x="237492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" descr=""/>
          <p:cNvPicPr/>
          <p:nvPr/>
        </p:nvPicPr>
        <p:blipFill>
          <a:blip r:embed="rId5"/>
          <a:stretch/>
        </p:blipFill>
        <p:spPr>
          <a:xfrm>
            <a:off x="576108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" name="" descr=""/>
          <p:cNvPicPr/>
          <p:nvPr/>
        </p:nvPicPr>
        <p:blipFill>
          <a:blip r:embed="rId6"/>
          <a:stretch/>
        </p:blipFill>
        <p:spPr>
          <a:xfrm>
            <a:off x="406872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" name="" descr=""/>
          <p:cNvPicPr/>
          <p:nvPr/>
        </p:nvPicPr>
        <p:blipFill>
          <a:blip r:embed="rId7"/>
          <a:stretch/>
        </p:blipFill>
        <p:spPr>
          <a:xfrm>
            <a:off x="1792440" y="2976480"/>
            <a:ext cx="1311120" cy="331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990720" y="4130640"/>
            <a:ext cx="6781680" cy="1098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PEER GROUP STRUCTURE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1085760" y="4876920"/>
            <a:ext cx="6838920" cy="132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PRC COMMITTEE MEMBERS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71600" y="531000"/>
            <a:ext cx="761976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NEW PEER GROUP STRUCTURE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457200" y="990720"/>
            <a:ext cx="762012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assess the feasibility of moving the organization from 4 peer groups to 3.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1828800" y="1752480"/>
            <a:ext cx="1523880" cy="355680"/>
          </a:xfrm>
          <a:prstGeom prst="roundRect">
            <a:avLst>
              <a:gd name="adj" fmla="val 16667"/>
            </a:avLst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1828800" y="2270160"/>
            <a:ext cx="1523880" cy="355680"/>
          </a:xfrm>
          <a:prstGeom prst="roundRect">
            <a:avLst>
              <a:gd name="adj" fmla="val 16667"/>
            </a:avLst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1828800" y="2819520"/>
            <a:ext cx="1523880" cy="355320"/>
          </a:xfrm>
          <a:prstGeom prst="roundRect">
            <a:avLst>
              <a:gd name="adj" fmla="val 16667"/>
            </a:avLst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1981080" y="182880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1981080" y="2270160"/>
            <a:ext cx="1219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1981080" y="2819520"/>
            <a:ext cx="12956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SPECIALIZED TECHNICAL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1828800" y="3352680"/>
            <a:ext cx="1523880" cy="355680"/>
          </a:xfrm>
          <a:prstGeom prst="roundRect">
            <a:avLst>
              <a:gd name="adj" fmla="val 16667"/>
            </a:avLst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1981080" y="3429000"/>
            <a:ext cx="1295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4876920" y="1752480"/>
            <a:ext cx="1523880" cy="47484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339966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4876920" y="2481120"/>
            <a:ext cx="1523880" cy="5335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465e00"/>
              </a:gs>
              <a:gs pos="100000">
                <a:srgbClr val="99cc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4876920" y="3200400"/>
            <a:ext cx="1523880" cy="5335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5e755e"/>
              </a:gs>
              <a:gs pos="100000">
                <a:srgbClr val="ccffcc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5029200" y="1828800"/>
            <a:ext cx="12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4724280" y="2451240"/>
            <a:ext cx="190512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STRATEGIC PROFESSIONAL  AND TECHNICAL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5029200" y="3246480"/>
            <a:ext cx="12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RESOURCES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457200" y="5135400"/>
            <a:ext cx="7620120" cy="101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timescale to map incumbents to proposed structure for Mid Year; needs to be complete and in SAP by May 2.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management sign off and communication plan for organizational buy-in.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457200" y="3916440"/>
            <a:ext cx="762012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ADVANTAGES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Driven by function not by profession;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aid to rewarding the actual function and performance of the top contributors.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Streamline the PRC Process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; decrease the number of sessions held in PRC meetings.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Clear concise criteria for each peer group;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 and finalize placements (reduce the  movement between peer groups if correctly placed first time)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4038480" y="2286000"/>
            <a:ext cx="152640" cy="1066680"/>
          </a:xfrm>
          <a:custGeom>
            <a:avLst/>
            <a:gdLst>
              <a:gd name="textAreaLeft" fmla="*/ 0 w 152640"/>
              <a:gd name="textAreaRight" fmla="*/ 55080 w 152640"/>
              <a:gd name="textAreaTop" fmla="*/ 27720 h 1066680"/>
              <a:gd name="textAreaBottom" fmla="*/ 1038960 h 10666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33160" y="456480"/>
            <a:ext cx="708660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 MAPPING FOR PROPOSED PEER GROUPS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609480" y="1006560"/>
            <a:ext cx="1600200" cy="1447560"/>
          </a:xfrm>
          <a:custGeom>
            <a:avLst/>
            <a:gdLst>
              <a:gd name="textAreaLeft" fmla="*/ 0 w 1600200"/>
              <a:gd name="textAreaRight" fmla="*/ 1600560 w 1600200"/>
              <a:gd name="textAreaTop" fmla="*/ 0 h 1447560"/>
              <a:gd name="textAreaBottom" fmla="*/ 1447920 h 14475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4f9fe"/>
              </a:gs>
              <a:gs pos="100000">
                <a:srgbClr val="99cc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1981080" y="1006560"/>
            <a:ext cx="1676520" cy="1447560"/>
          </a:xfrm>
          <a:custGeom>
            <a:avLst/>
            <a:gdLst>
              <a:gd name="textAreaLeft" fmla="*/ 0 w 1676520"/>
              <a:gd name="textAreaRight" fmla="*/ 1676880 w 1676520"/>
              <a:gd name="textAreaTop" fmla="*/ 0 h 1447560"/>
              <a:gd name="textAreaBottom" fmla="*/ 1447920 h 14475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4f9fe"/>
              </a:gs>
              <a:gs pos="100000">
                <a:srgbClr val="99cc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3429000" y="1006560"/>
            <a:ext cx="1905120" cy="1447560"/>
          </a:xfrm>
          <a:custGeom>
            <a:avLst/>
            <a:gdLst>
              <a:gd name="textAreaLeft" fmla="*/ 0 w 1905120"/>
              <a:gd name="textAreaRight" fmla="*/ 1905480 w 1905120"/>
              <a:gd name="textAreaTop" fmla="*/ 0 h 1447560"/>
              <a:gd name="textAreaBottom" fmla="*/ 1447920 h 14475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4f9fe"/>
              </a:gs>
              <a:gs pos="100000">
                <a:srgbClr val="99cc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5105520" y="1006560"/>
            <a:ext cx="1752480" cy="1447560"/>
          </a:xfrm>
          <a:custGeom>
            <a:avLst/>
            <a:gdLst>
              <a:gd name="textAreaLeft" fmla="*/ 0 w 1752480"/>
              <a:gd name="textAreaRight" fmla="*/ 1752840 w 1752480"/>
              <a:gd name="textAreaTop" fmla="*/ 0 h 1447560"/>
              <a:gd name="textAreaBottom" fmla="*/ 1447920 h 14475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4f9fe"/>
              </a:gs>
              <a:gs pos="100000">
                <a:srgbClr val="99cc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914400" y="1066680"/>
            <a:ext cx="1224000" cy="154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HR FIRST CUT  at mapping current roles/functions within organization to the 3 Peer Groups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2362320" y="1066680"/>
            <a:ext cx="1218960" cy="124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Criteria was established for each peer group.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spectrum of functions within Enron was identified.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5621400" y="1387440"/>
            <a:ext cx="10080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 tested against tie breakers.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3809880" y="990720"/>
            <a:ext cx="1295640" cy="16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assumptions and rules were applied. All positions below manager placed in Support. Some functions crossed two peer groups.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457200" y="2832120"/>
            <a:ext cx="7467480" cy="316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purpose of role’s existence is the generation of revenue and creation of new business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demonstrate at least 3 of the established criteria to be considered for the Commercial Peer Group.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 Compensation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STRATEGIC PROFESSIONAL AND TECHNICAL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Maximizing value and managing risk on the execution of commercial deals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competitive advantage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Critical role in supporting commercial activities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demonstrate at least 4 of the established criteria to be considered for the Strategic Professional and Technical Group.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Compensation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RESOURCES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Essential franchise functions integral to Enron business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Maintenance and mitigation of risk for commercial deals, structures and organization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Compensation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71600" y="531000"/>
            <a:ext cx="761976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PEER GROUP CRITERIA DEFINED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3" name=""/>
          <p:cNvGraphicFramePr/>
          <p:nvPr/>
        </p:nvGraphicFramePr>
        <p:xfrm>
          <a:off x="152280" y="1066680"/>
          <a:ext cx="6248520" cy="495324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5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1066680"/>
                    <a:ext cx="6248520" cy="495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" name=""/>
          <p:cNvGraphicFramePr/>
          <p:nvPr/>
        </p:nvGraphicFramePr>
        <p:xfrm>
          <a:off x="6400800" y="990720"/>
          <a:ext cx="1752480" cy="502920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6400800" y="990720"/>
                    <a:ext cx="1752480" cy="5029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" name=""/>
          <p:cNvGraphicFramePr/>
          <p:nvPr/>
        </p:nvGraphicFramePr>
        <p:xfrm>
          <a:off x="228600" y="1352520"/>
          <a:ext cx="7772400" cy="32958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58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28600" y="1352520"/>
                    <a:ext cx="7772400" cy="329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04560" y="531000"/>
            <a:ext cx="806292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PROVISIONAL FUNCTION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MAPPING RESULTS TO DATE BY HR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152280" y="1355760"/>
            <a:ext cx="1828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PARTNERSHIP MAPPING AT ENRON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152280" y="2193840"/>
            <a:ext cx="7315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PERCENTAGES ABOVE SPLIT BY BUSINESS UNIT, i.e. of the 15% in Commercial Track at Enron, 40% are in 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152280" y="3505320"/>
            <a:ext cx="8001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UNIT BREAK DOWN OF CAREER TRACKS, i.e. in EWS 18% of total population mapped are in Commercial Career Track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152280" y="5410080"/>
            <a:ext cx="25146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 AND MD MAPPING SPLIT BY CAREER TRACK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4" name=""/>
          <p:cNvGraphicFramePr/>
          <p:nvPr/>
        </p:nvGraphicFramePr>
        <p:xfrm>
          <a:off x="2629080" y="5105520"/>
          <a:ext cx="5295600" cy="91440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2629080" y="5105520"/>
                    <a:ext cx="529560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6" name=""/>
          <p:cNvSpPr/>
          <p:nvPr/>
        </p:nvSpPr>
        <p:spPr>
          <a:xfrm>
            <a:off x="304920" y="6262560"/>
            <a:ext cx="3886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N.B. Above data based on employees as at  January 10 2001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 rot="19877400">
            <a:off x="751320" y="1958400"/>
            <a:ext cx="7261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5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eaeaea"/>
                </a:solidFill>
                <a:effectLst/>
                <a:uFillTx/>
                <a:latin typeface="Castellar"/>
              </a:rPr>
              <a:t>D  R  A  F  T</a:t>
            </a:r>
            <a:r>
              <a:rPr b="0" lang="en-US" sz="7200" strike="noStrike" u="none">
                <a:solidFill>
                  <a:srgbClr val="000000"/>
                </a:solidFill>
                <a:effectLst/>
                <a:uFillTx/>
                <a:latin typeface="Castellar"/>
              </a:rPr>
              <a:t>  </a:t>
            </a:r>
            <a:endParaRPr b="0" lang="en-US" sz="7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71600" y="531000"/>
            <a:ext cx="761976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 MAPPING  - ALL BUSINESS UNITS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9" name=""/>
          <p:cNvGraphicFramePr/>
          <p:nvPr/>
        </p:nvGraphicFramePr>
        <p:xfrm>
          <a:off x="380880" y="990720"/>
          <a:ext cx="7620120" cy="533376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70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80880" y="990720"/>
                    <a:ext cx="7620120" cy="5333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1" name=""/>
          <p:cNvSpPr/>
          <p:nvPr/>
        </p:nvSpPr>
        <p:spPr>
          <a:xfrm>
            <a:off x="304920" y="6262560"/>
            <a:ext cx="3886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N.B. Above data based on employees as at  January 10 2001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4471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2001-01-17T01:59:46Z</dcterms:created>
  <dc:creator>Elspeth Inglis</dc:creator>
  <dc:description/>
  <dc:language>en-US</dc:language>
  <cp:lastModifiedBy>einglis</cp:lastModifiedBy>
  <cp:lastPrinted>2001-02-13T18:10:23Z</cp:lastPrinted>
  <dcterms:modified xsi:type="dcterms:W3CDTF">2001-04-04T20:21:48Z</dcterms:modified>
  <cp:revision>238</cp:revision>
  <dc:subject/>
  <dc:title>PARTNERSHIP TRACK AND PEER GROUPS</dc:title>
</cp:coreProperties>
</file>