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9.png" ContentType="image/png"/>
  <Override PartName="/ppt/media/image12.wmf" ContentType="image/x-wmf"/>
  <Override PartName="/ppt/media/image7.jpeg" ContentType="image/jpeg"/>
  <Override PartName="/ppt/media/image8.jpeg" ContentType="image/jpeg"/>
  <Override PartName="/ppt/media/image10.png" ContentType="image/png"/>
  <Override PartName="/ppt/media/image11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5EAED8-7F12-4E22-8FD0-02654ED0223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5DB26F-AAAC-47CD-B56E-B0B17960C2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C7B60E-FE51-465D-ACB6-334A43AF4C2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64093D-90EA-42DA-BCF6-CACCECB440D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2.wmf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4130640"/>
            <a:ext cx="6781680" cy="109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PEER GROUP STRUCTURE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085760" y="4876920"/>
            <a:ext cx="68389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COMMITTEE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NEW PEER GROUP STRUCTURE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990720"/>
            <a:ext cx="762012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assess the feasibility of moving the organization from 4 peer groups to 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175248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828800" y="227016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828800" y="2819520"/>
            <a:ext cx="1523880" cy="35532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18288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981080" y="227016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2819520"/>
            <a:ext cx="1295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SPECIALIZED TECHNICAL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828800" y="335268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981080" y="342900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1752480"/>
            <a:ext cx="1523880" cy="4748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3399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2481120"/>
            <a:ext cx="1523880" cy="533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465e00"/>
              </a:gs>
              <a:gs pos="100000">
                <a:srgbClr val="99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876920" y="3200400"/>
            <a:ext cx="1523880" cy="533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5e755e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029200" y="18288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724280" y="2451240"/>
            <a:ext cx="19051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PROFESSIONAL  AND TECHNICAL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029200" y="324648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57200" y="5135400"/>
            <a:ext cx="7620120" cy="10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timescale to map incumbents to proposed structure for Mid Year; needs to be complete and in SAP by May 2.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 sign off and communication plan for organizational buy-in.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3916440"/>
            <a:ext cx="76201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Driven by function not by profession;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aid to rewarding the actual function and performance of the top contributors.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 the PRC Process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; decrease the number of sessions held in PRC meetings.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concise criteria for each peer group;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and finalize placements (reduce the  movement between peer groups if correctly placed first time)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4038480" y="2286000"/>
            <a:ext cx="152640" cy="1066680"/>
          </a:xfrm>
          <a:custGeom>
            <a:avLst/>
            <a:gdLst>
              <a:gd name="textAreaLeft" fmla="*/ 0 w 152640"/>
              <a:gd name="textAreaRight" fmla="*/ 55080 w 152640"/>
              <a:gd name="textAreaTop" fmla="*/ 27720 h 1066680"/>
              <a:gd name="textAreaBottom" fmla="*/ 1038960 h 10666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33160" y="456480"/>
            <a:ext cx="708660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 MAPPING FOR PROPOSED PEER GROUPS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1006560"/>
            <a:ext cx="1600200" cy="1447560"/>
          </a:xfrm>
          <a:custGeom>
            <a:avLst/>
            <a:gdLst>
              <a:gd name="textAreaLeft" fmla="*/ 0 w 1600200"/>
              <a:gd name="textAreaRight" fmla="*/ 1600560 w 160020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981080" y="1006560"/>
            <a:ext cx="1676520" cy="1447560"/>
          </a:xfrm>
          <a:custGeom>
            <a:avLst/>
            <a:gdLst>
              <a:gd name="textAreaLeft" fmla="*/ 0 w 1676520"/>
              <a:gd name="textAreaRight" fmla="*/ 1676880 w 167652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1006560"/>
            <a:ext cx="1905120" cy="1447560"/>
          </a:xfrm>
          <a:custGeom>
            <a:avLst/>
            <a:gdLst>
              <a:gd name="textAreaLeft" fmla="*/ 0 w 1905120"/>
              <a:gd name="textAreaRight" fmla="*/ 1905480 w 190512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105520" y="1006560"/>
            <a:ext cx="1752480" cy="1447560"/>
          </a:xfrm>
          <a:custGeom>
            <a:avLst/>
            <a:gdLst>
              <a:gd name="textAreaLeft" fmla="*/ 0 w 1752480"/>
              <a:gd name="textAreaRight" fmla="*/ 1752840 w 175248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1066680"/>
            <a:ext cx="1224000" cy="15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FIRST CUT  at mapping current roles/functions within organization to the 3 Peer Groups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2362320" y="1066680"/>
            <a:ext cx="1218960" cy="12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Criteria was established for each peer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spectrum of functions within Enron was identified.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621400" y="1387440"/>
            <a:ext cx="1008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tested against tie breakers.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809880" y="990720"/>
            <a:ext cx="1295640" cy="16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 and rules were applied. All positions below manager placed in Support. Some functions crossed two peer groups.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2832120"/>
            <a:ext cx="7467480" cy="31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purpose of role’s existence is the generation of revenue and creation of new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3 of the established criteria to be considered for the Commercial Peer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PROFESSIONAL AND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Maximizing value and managing risk on the execution of commercial deals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competitive advantage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role in supporting commercial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4 of the established criteria to be considered for the Strategic Professional and Technical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Essential franchise functions integral to Enron business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and mitigation of risk for commercial deals, structures and 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 CRITERIA DEFINED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152280" y="1066680"/>
          <a:ext cx="6248520" cy="49532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1066680"/>
                    <a:ext cx="6248520" cy="495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" name=""/>
          <p:cNvGraphicFramePr/>
          <p:nvPr/>
        </p:nvGraphicFramePr>
        <p:xfrm>
          <a:off x="6400800" y="990720"/>
          <a:ext cx="1752480" cy="50292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400800" y="990720"/>
                    <a:ext cx="175248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"/>
          <p:cNvGraphicFramePr/>
          <p:nvPr/>
        </p:nvGraphicFramePr>
        <p:xfrm>
          <a:off x="228600" y="1352520"/>
          <a:ext cx="7772400" cy="3295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352520"/>
                    <a:ext cx="7772400" cy="329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04560" y="531000"/>
            <a:ext cx="806292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PROVISIONAL FUNCTION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MAPPING RESULTS TO DATE BY HR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52280" y="1355760"/>
            <a:ext cx="182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MAPPING AT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2193840"/>
            <a:ext cx="7315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PERCENTAGES ABOVE SPLIT BY BUSINESS UNIT, i.e. of the 15% in Commercial Track at Enron, 40% are in 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52280" y="3505320"/>
            <a:ext cx="800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BREAK DOWN OF CAREER TRACKS, i.e. in EWS 18% of total population mapped are in Commercial Career Track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52280" y="5410080"/>
            <a:ext cx="2514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AND MD MAPPING SPLIT BY CAREER TRACK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2629080" y="5105520"/>
          <a:ext cx="5295600" cy="9144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629080" y="5105520"/>
                    <a:ext cx="52956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304920" y="626256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Above data based on employees as at  January 10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9877400">
            <a:off x="751320" y="1958400"/>
            <a:ext cx="7261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eaeaea"/>
                </a:solidFill>
                <a:effectLst/>
                <a:uFillTx/>
                <a:latin typeface="Castellar"/>
              </a:rPr>
              <a:t>D  R  A  F  T</a:t>
            </a:r>
            <a:r>
              <a:rPr b="0" lang="en-US" sz="7200" strike="noStrike" u="none">
                <a:solidFill>
                  <a:srgbClr val="000000"/>
                </a:solidFill>
                <a:effectLst/>
                <a:uFillTx/>
                <a:latin typeface="Castellar"/>
              </a:rPr>
              <a:t>  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 MAPPING  - ALL BUSINESS UNITS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380880" y="990720"/>
          <a:ext cx="7620120" cy="53337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990720"/>
                    <a:ext cx="762012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304920" y="626256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Above data based on employees as at  January 10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Elspeth Inglis</dc:creator>
  <dc:description/>
  <dc:language>en-US</dc:language>
  <cp:lastModifiedBy>einglis</cp:lastModifiedBy>
  <cp:lastPrinted>2001-02-13T18:10:23Z</cp:lastPrinted>
  <dcterms:modified xsi:type="dcterms:W3CDTF">2001-04-04T20:21:48Z</dcterms:modified>
  <cp:revision>238</cp:revision>
  <dc:subject/>
  <dc:title>PARTNERSHIP TRACK AND PEER GROUPS</dc:title>
</cp:coreProperties>
</file>