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.jpeg" ContentType="image/jpeg"/>
  <Override PartName="/ppt/media/image27.png" ContentType="image/png"/>
  <Override PartName="/ppt/media/image26.wmf" ContentType="image/x-wmf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1.jpeg" ContentType="image/jpeg"/>
  <Override PartName="/ppt/media/image15.png" ContentType="image/png"/>
  <Override PartName="/ppt/media/image6.png" ContentType="image/png"/>
  <Override PartName="/ppt/media/image21.png" ContentType="image/png"/>
  <Override PartName="/ppt/media/image19.png" ContentType="image/png"/>
  <Override PartName="/ppt/media/image10.png" ContentType="image/png"/>
  <Override PartName="/ppt/media/image28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0058400" cy="77724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838080" indent="-31752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220760" indent="-255600">
              <a:spcBef>
                <a:spcPts val="675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60164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436920" y="7340400"/>
            <a:ext cx="3184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1006200" y="7340400"/>
            <a:ext cx="2095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fld id="{3B1C12C1-9264-4E43-9008-FA96AD2C0FAF}" type="slidenum"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838080" indent="-31752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220760" indent="-255600">
              <a:spcBef>
                <a:spcPts val="675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60164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436920" y="7340400"/>
            <a:ext cx="3184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1006200" y="7340400"/>
            <a:ext cx="2095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fld id="{77414062-F217-424E-9F76-9BB9485CCE2E}" type="slidenum"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838080" indent="-31752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220760" indent="-255600">
              <a:spcBef>
                <a:spcPts val="675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60164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436920" y="7340400"/>
            <a:ext cx="3184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1006200" y="7340400"/>
            <a:ext cx="2095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fld id="{FDF8EA26-707F-4B9D-B58B-DC5C4CE7E4E8}" type="slidenum"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352680" y="3107880"/>
            <a:ext cx="5951520" cy="1295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2920" y="1818720"/>
            <a:ext cx="9052200" cy="450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509760" indent="10800" algn="ctr">
              <a:spcBef>
                <a:spcPts val="550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955800" indent="9360" algn="ctr">
              <a:spcBef>
                <a:spcPts val="499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336680" indent="11160" algn="ctr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19360" indent="11160" algn="ctr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19360" indent="11160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19360" indent="11160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2.png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23.png"/><Relationship Id="rId13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5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wmf"/><Relationship Id="rId3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8.wmf"/><Relationship Id="rId3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0" y="3107880"/>
            <a:ext cx="10058400" cy="1295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ctr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Putting the Energy into e-commerce</a:t>
            </a:r>
            <a:r>
              <a:rPr b="0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™</a:t>
            </a:r>
            <a:endParaRPr b="1" lang="en-US" sz="33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650618A-93FB-4C40-BAC0-88E2960580D0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8153280" cy="609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48" name=""/>
          <p:cNvGraphicFramePr/>
          <p:nvPr/>
        </p:nvGraphicFramePr>
        <p:xfrm>
          <a:off x="5410080" y="1219320"/>
          <a:ext cx="4114800" cy="3263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410080" y="1219320"/>
                    <a:ext cx="4114800" cy="326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0" name=""/>
          <p:cNvGraphicFramePr/>
          <p:nvPr/>
        </p:nvGraphicFramePr>
        <p:xfrm>
          <a:off x="533520" y="1905120"/>
          <a:ext cx="6248160" cy="49100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33520" y="1905120"/>
                    <a:ext cx="6248160" cy="4910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2" name=""/>
          <p:cNvSpPr/>
          <p:nvPr/>
        </p:nvSpPr>
        <p:spPr>
          <a:xfrm>
            <a:off x="6781680" y="2438280"/>
            <a:ext cx="2438640" cy="18288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F01EB0E-3455-48E1-85FE-F2C2E6A9D78C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7848720" cy="609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 your  Weather 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54" name=""/>
          <p:cNvGraphicFramePr/>
          <p:nvPr/>
        </p:nvGraphicFramePr>
        <p:xfrm>
          <a:off x="304920" y="1219320"/>
          <a:ext cx="2666880" cy="2450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219320"/>
                    <a:ext cx="2666880" cy="245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6" name=""/>
          <p:cNvSpPr/>
          <p:nvPr/>
        </p:nvSpPr>
        <p:spPr>
          <a:xfrm>
            <a:off x="2362320" y="2286000"/>
            <a:ext cx="914400" cy="144792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7" name=""/>
          <p:cNvGraphicFramePr/>
          <p:nvPr/>
        </p:nvGraphicFramePr>
        <p:xfrm>
          <a:off x="3276720" y="1600200"/>
          <a:ext cx="6659280" cy="50752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276720" y="1600200"/>
                    <a:ext cx="6659280" cy="5075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756D079-E39D-40B6-B618-8448CBCAF9BB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5105520" cy="609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60" name=""/>
          <p:cNvGraphicFramePr/>
          <p:nvPr/>
        </p:nvGraphicFramePr>
        <p:xfrm>
          <a:off x="304920" y="1219320"/>
          <a:ext cx="2666880" cy="2450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219320"/>
                    <a:ext cx="2666880" cy="245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2" name=""/>
          <p:cNvGraphicFramePr/>
          <p:nvPr/>
        </p:nvGraphicFramePr>
        <p:xfrm>
          <a:off x="3200400" y="1371600"/>
          <a:ext cx="6629400" cy="5783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200400" y="1371600"/>
                    <a:ext cx="6629400" cy="578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4" name=""/>
          <p:cNvSpPr/>
          <p:nvPr/>
        </p:nvSpPr>
        <p:spPr>
          <a:xfrm>
            <a:off x="1523880" y="2971800"/>
            <a:ext cx="1600200" cy="175248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6CE6267-5043-4D57-A284-EBD7E5FE99E6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Quotes Page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66" name=""/>
          <p:cNvGrpSpPr/>
          <p:nvPr/>
        </p:nvGrpSpPr>
        <p:grpSpPr>
          <a:xfrm>
            <a:off x="0" y="1371600"/>
            <a:ext cx="10058400" cy="5638680"/>
            <a:chOff x="0" y="1371600"/>
            <a:chExt cx="10058400" cy="5638680"/>
          </a:xfrm>
        </p:grpSpPr>
        <p:graphicFrame>
          <p:nvGraphicFramePr>
            <p:cNvPr id="67" name=""/>
            <p:cNvGraphicFramePr/>
            <p:nvPr/>
          </p:nvGraphicFramePr>
          <p:xfrm>
            <a:off x="0" y="1371600"/>
            <a:ext cx="10058400" cy="563868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68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0" y="1371600"/>
                      <a:ext cx="10058400" cy="56386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69" name=""/>
            <p:cNvGraphicFramePr/>
            <p:nvPr/>
          </p:nvGraphicFramePr>
          <p:xfrm>
            <a:off x="0" y="1371600"/>
            <a:ext cx="10058400" cy="83808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70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0" y="1371600"/>
                      <a:ext cx="10058400" cy="8380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15CB99D-9807-40DB-A39D-F55AA26B032A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"/>
          <p:cNvGraphicFramePr/>
          <p:nvPr/>
        </p:nvGraphicFramePr>
        <p:xfrm>
          <a:off x="0" y="2133720"/>
          <a:ext cx="10058400" cy="4800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2133720"/>
                    <a:ext cx="10058400" cy="4800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4" name=""/>
          <p:cNvGraphicFramePr/>
          <p:nvPr/>
        </p:nvGraphicFramePr>
        <p:xfrm>
          <a:off x="0" y="1486080"/>
          <a:ext cx="10058400" cy="347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486080"/>
                    <a:ext cx="10058400" cy="347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76" name=""/>
          <p:cNvGrpSpPr/>
          <p:nvPr/>
        </p:nvGrpSpPr>
        <p:grpSpPr>
          <a:xfrm>
            <a:off x="5562720" y="6095880"/>
            <a:ext cx="1504440" cy="817560"/>
            <a:chOff x="5562720" y="6095880"/>
            <a:chExt cx="1504440" cy="817560"/>
          </a:xfrm>
        </p:grpSpPr>
        <p:sp>
          <p:nvSpPr>
            <p:cNvPr id="77" name=""/>
            <p:cNvSpPr/>
            <p:nvPr/>
          </p:nvSpPr>
          <p:spPr>
            <a:xfrm>
              <a:off x="5672880" y="6119640"/>
              <a:ext cx="189000" cy="921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5562720" y="6095880"/>
              <a:ext cx="1504440" cy="8175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5702040" y="6132600"/>
              <a:ext cx="1258560" cy="541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5698800" y="6132600"/>
              <a:ext cx="664920" cy="230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5650200" y="6281640"/>
              <a:ext cx="686160" cy="51768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5635080" y="6291360"/>
              <a:ext cx="739080" cy="46512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5961600" y="6167520"/>
              <a:ext cx="433440" cy="21096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5925600" y="6134040"/>
              <a:ext cx="352440" cy="9540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5784480" y="6181560"/>
              <a:ext cx="338760" cy="1224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6420960" y="6561000"/>
              <a:ext cx="579240" cy="26856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6381000" y="6583320"/>
              <a:ext cx="648360" cy="18900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5646600" y="6407280"/>
              <a:ext cx="599760" cy="461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5682960" y="6435720"/>
              <a:ext cx="426240" cy="309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5713920" y="6141960"/>
              <a:ext cx="78840" cy="3168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5810040" y="6184800"/>
              <a:ext cx="302760" cy="1065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5958360" y="6134040"/>
              <a:ext cx="307440" cy="8244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93" name=""/>
          <p:cNvGraphicFramePr/>
          <p:nvPr/>
        </p:nvGraphicFramePr>
        <p:xfrm>
          <a:off x="0" y="1295280"/>
          <a:ext cx="10058400" cy="4842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94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295280"/>
                    <a:ext cx="10058400" cy="48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5" name=""/>
          <p:cNvGraphicFramePr/>
          <p:nvPr/>
        </p:nvGraphicFramePr>
        <p:xfrm>
          <a:off x="0" y="1295280"/>
          <a:ext cx="10058400" cy="7621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96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1295280"/>
                    <a:ext cx="10058400" cy="762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7" name=""/>
          <p:cNvSpPr/>
          <p:nvPr/>
        </p:nvSpPr>
        <p:spPr>
          <a:xfrm>
            <a:off x="7010280" y="3352680"/>
            <a:ext cx="1219320" cy="60984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 flipH="1" flipV="1">
            <a:off x="3581280" y="4419720"/>
            <a:ext cx="76320" cy="8380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3530520" y="3581280"/>
            <a:ext cx="2870280" cy="2514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4597560" y="4724280"/>
            <a:ext cx="1041120" cy="1371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4381560" y="3581280"/>
            <a:ext cx="1942920" cy="2514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2" name=""/>
          <p:cNvGrpSpPr/>
          <p:nvPr/>
        </p:nvGrpSpPr>
        <p:grpSpPr>
          <a:xfrm>
            <a:off x="3848040" y="3581280"/>
            <a:ext cx="3162240" cy="2590920"/>
            <a:chOff x="3848040" y="3581280"/>
            <a:chExt cx="3162240" cy="2590920"/>
          </a:xfrm>
        </p:grpSpPr>
        <p:sp>
          <p:nvSpPr>
            <p:cNvPr id="103" name=""/>
            <p:cNvSpPr/>
            <p:nvPr/>
          </p:nvSpPr>
          <p:spPr>
            <a:xfrm>
              <a:off x="6400800" y="3581280"/>
              <a:ext cx="60948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3848040" y="3581280"/>
              <a:ext cx="2552760" cy="259092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B899B65-CF13-4097-964A-FEE20934A0DA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"/>
          <p:cNvGraphicFramePr/>
          <p:nvPr/>
        </p:nvGraphicFramePr>
        <p:xfrm>
          <a:off x="0" y="2133720"/>
          <a:ext cx="10058400" cy="4952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2133720"/>
                    <a:ext cx="10058400" cy="4952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08" name=""/>
          <p:cNvGraphicFramePr/>
          <p:nvPr/>
        </p:nvGraphicFramePr>
        <p:xfrm>
          <a:off x="0" y="1428840"/>
          <a:ext cx="10058400" cy="3315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0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428840"/>
                    <a:ext cx="10058400" cy="331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0" name=""/>
          <p:cNvGraphicFramePr/>
          <p:nvPr/>
        </p:nvGraphicFramePr>
        <p:xfrm>
          <a:off x="0" y="1295280"/>
          <a:ext cx="10058400" cy="4842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11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295280"/>
                    <a:ext cx="10058400" cy="48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2" name=""/>
          <p:cNvGraphicFramePr/>
          <p:nvPr/>
        </p:nvGraphicFramePr>
        <p:xfrm>
          <a:off x="0" y="1295280"/>
          <a:ext cx="10058400" cy="7621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13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1295280"/>
                    <a:ext cx="10058400" cy="762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4" name=""/>
          <p:cNvGraphicFramePr/>
          <p:nvPr/>
        </p:nvGraphicFramePr>
        <p:xfrm>
          <a:off x="1143000" y="2666880"/>
          <a:ext cx="6248520" cy="358164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15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143000" y="2666880"/>
                    <a:ext cx="6248520" cy="358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6" name=""/>
          <p:cNvGraphicFramePr/>
          <p:nvPr/>
        </p:nvGraphicFramePr>
        <p:xfrm>
          <a:off x="1143000" y="2666880"/>
          <a:ext cx="6248520" cy="365760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1143000" y="2666880"/>
                    <a:ext cx="6248520" cy="3657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469F439-70F6-41B5-BA10-BD01A21593E6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"/>
          <p:cNvGraphicFramePr/>
          <p:nvPr/>
        </p:nvGraphicFramePr>
        <p:xfrm>
          <a:off x="0" y="2133720"/>
          <a:ext cx="10058400" cy="4876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2133720"/>
                    <a:ext cx="10058400" cy="4876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1" name=""/>
          <p:cNvSpPr/>
          <p:nvPr/>
        </p:nvSpPr>
        <p:spPr>
          <a:xfrm rot="441000">
            <a:off x="7924320" y="5943240"/>
            <a:ext cx="1524240" cy="107316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2" name=""/>
          <p:cNvGraphicFramePr/>
          <p:nvPr/>
        </p:nvGraphicFramePr>
        <p:xfrm>
          <a:off x="0" y="1523880"/>
          <a:ext cx="10058400" cy="3049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523880"/>
                    <a:ext cx="10058400" cy="304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4" name=""/>
          <p:cNvGraphicFramePr/>
          <p:nvPr/>
        </p:nvGraphicFramePr>
        <p:xfrm>
          <a:off x="0" y="1295280"/>
          <a:ext cx="10058400" cy="5335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295280"/>
                    <a:ext cx="10058400" cy="533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6" name=""/>
          <p:cNvGraphicFramePr/>
          <p:nvPr/>
        </p:nvGraphicFramePr>
        <p:xfrm>
          <a:off x="0" y="1295280"/>
          <a:ext cx="10058400" cy="8384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27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1295280"/>
                    <a:ext cx="10058400" cy="838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A378832-61EF-4B0F-87D3-A023DFA8DEDF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380520" y="1371600"/>
            <a:ext cx="944892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Total Life to Date Transactions &gt; 357,000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Average Daily Transactions &gt; 2,400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Life to Date Notional Value of Transactions &gt; $187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Notional Value Approximately $1.5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Products Offered: Approximately 1000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Development Time: Approximately 7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Launch Date: November 29, 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4F3D8EA-22EE-4D13-9B77-39CD3C5A0AA9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31" name=""/>
          <p:cNvGraphicFramePr/>
          <p:nvPr/>
        </p:nvGraphicFramePr>
        <p:xfrm>
          <a:off x="930240" y="1716120"/>
          <a:ext cx="8110440" cy="5451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30240" y="1716120"/>
                    <a:ext cx="8110440" cy="5451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3" name=""/>
          <p:cNvSpPr/>
          <p:nvPr/>
        </p:nvSpPr>
        <p:spPr>
          <a:xfrm>
            <a:off x="3124440" y="1295280"/>
            <a:ext cx="363132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(% of Transactions)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34" name=""/>
          <p:cNvGrpSpPr/>
          <p:nvPr/>
        </p:nvGrpSpPr>
        <p:grpSpPr>
          <a:xfrm>
            <a:off x="2733840" y="6562800"/>
            <a:ext cx="2887200" cy="392040"/>
            <a:chOff x="2733840" y="6562800"/>
            <a:chExt cx="2887200" cy="392040"/>
          </a:xfrm>
        </p:grpSpPr>
        <p:sp>
          <p:nvSpPr>
            <p:cNvPr id="135" name=""/>
            <p:cNvSpPr/>
            <p:nvPr/>
          </p:nvSpPr>
          <p:spPr>
            <a:xfrm>
              <a:off x="2945160" y="6562800"/>
              <a:ext cx="267588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2733840" y="6660000"/>
              <a:ext cx="226800" cy="20556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37" name=""/>
          <p:cNvGrpSpPr/>
          <p:nvPr/>
        </p:nvGrpSpPr>
        <p:grpSpPr>
          <a:xfrm>
            <a:off x="6222960" y="6562800"/>
            <a:ext cx="2311560" cy="392040"/>
            <a:chOff x="6222960" y="6562800"/>
            <a:chExt cx="2311560" cy="392040"/>
          </a:xfrm>
        </p:grpSpPr>
        <p:sp>
          <p:nvSpPr>
            <p:cNvPr id="138" name=""/>
            <p:cNvSpPr/>
            <p:nvPr/>
          </p:nvSpPr>
          <p:spPr>
            <a:xfrm>
              <a:off x="6435720" y="6562800"/>
              <a:ext cx="209880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6222960" y="6657840"/>
              <a:ext cx="227160" cy="20664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27B392F-B78E-4A76-959B-0AEA4298D181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96360" y="0"/>
            <a:ext cx="935676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2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 Channels</a:t>
            </a:r>
            <a:endParaRPr b="1" lang="en-US" sz="32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41" name=""/>
          <p:cNvSpPr/>
          <p:nvPr/>
        </p:nvSpPr>
        <p:spPr>
          <a:xfrm>
            <a:off x="3352680" y="1905120"/>
            <a:ext cx="356256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%(30 day trailing average)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42" name=""/>
          <p:cNvGraphicFramePr/>
          <p:nvPr/>
        </p:nvGraphicFramePr>
        <p:xfrm>
          <a:off x="2895480" y="2514600"/>
          <a:ext cx="4275360" cy="3876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4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95480" y="2514600"/>
                    <a:ext cx="4275360" cy="3876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4" name=""/>
          <p:cNvSpPr/>
          <p:nvPr/>
        </p:nvSpPr>
        <p:spPr>
          <a:xfrm>
            <a:off x="4111200" y="1371600"/>
            <a:ext cx="1820160" cy="40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5" name=""/>
          <p:cNvGrpSpPr/>
          <p:nvPr/>
        </p:nvGrpSpPr>
        <p:grpSpPr>
          <a:xfrm>
            <a:off x="2733840" y="6562800"/>
            <a:ext cx="2887200" cy="392040"/>
            <a:chOff x="2733840" y="6562800"/>
            <a:chExt cx="2887200" cy="392040"/>
          </a:xfrm>
        </p:grpSpPr>
        <p:sp>
          <p:nvSpPr>
            <p:cNvPr id="146" name=""/>
            <p:cNvSpPr/>
            <p:nvPr/>
          </p:nvSpPr>
          <p:spPr>
            <a:xfrm>
              <a:off x="2945160" y="6562800"/>
              <a:ext cx="267588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2733840" y="6660000"/>
              <a:ext cx="226800" cy="20556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8" name=""/>
          <p:cNvGrpSpPr/>
          <p:nvPr/>
        </p:nvGrpSpPr>
        <p:grpSpPr>
          <a:xfrm>
            <a:off x="6222960" y="6562800"/>
            <a:ext cx="2311560" cy="392040"/>
            <a:chOff x="6222960" y="6562800"/>
            <a:chExt cx="2311560" cy="392040"/>
          </a:xfrm>
        </p:grpSpPr>
        <p:sp>
          <p:nvSpPr>
            <p:cNvPr id="149" name=""/>
            <p:cNvSpPr/>
            <p:nvPr/>
          </p:nvSpPr>
          <p:spPr>
            <a:xfrm>
              <a:off x="6435720" y="6562800"/>
              <a:ext cx="209880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6222960" y="6657840"/>
              <a:ext cx="227160" cy="20664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1BEF989-7B54-402E-BDDB-6335FCBC92B4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04920" y="1371600"/>
            <a:ext cx="952488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pSp>
        <p:nvGrpSpPr>
          <p:cNvPr id="21" name=""/>
          <p:cNvGrpSpPr/>
          <p:nvPr/>
        </p:nvGrpSpPr>
        <p:grpSpPr>
          <a:xfrm>
            <a:off x="1523880" y="2666880"/>
            <a:ext cx="7239240" cy="4190760"/>
            <a:chOff x="1523880" y="2666880"/>
            <a:chExt cx="7239240" cy="4190760"/>
          </a:xfrm>
        </p:grpSpPr>
        <p:graphicFrame>
          <p:nvGraphicFramePr>
            <p:cNvPr id="22" name=""/>
            <p:cNvGraphicFramePr/>
            <p:nvPr/>
          </p:nvGraphicFramePr>
          <p:xfrm>
            <a:off x="1523880" y="3569040"/>
            <a:ext cx="7239240" cy="32886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523880" y="3569040"/>
                      <a:ext cx="7239240" cy="3288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4" name=""/>
            <p:cNvGraphicFramePr/>
            <p:nvPr/>
          </p:nvGraphicFramePr>
          <p:xfrm>
            <a:off x="1523880" y="2666880"/>
            <a:ext cx="7235640" cy="89424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25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1523880" y="2666880"/>
                      <a:ext cx="7235640" cy="8942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F4F492B-3AA5-456C-AD74-1B610C7F5655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2" name=""/>
          <p:cNvSpPr/>
          <p:nvPr/>
        </p:nvSpPr>
        <p:spPr>
          <a:xfrm>
            <a:off x="4024800" y="1552680"/>
            <a:ext cx="176328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(Weekly)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3" name=""/>
          <p:cNvGraphicFramePr/>
          <p:nvPr/>
        </p:nvGraphicFramePr>
        <p:xfrm>
          <a:off x="407880" y="1397160"/>
          <a:ext cx="9421920" cy="6127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7880" y="1397160"/>
                    <a:ext cx="9421920" cy="6127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F497176-24CD-4454-9BFC-73F5A22E3164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"/>
          <p:cNvSpPr/>
          <p:nvPr/>
        </p:nvSpPr>
        <p:spPr>
          <a:xfrm>
            <a:off x="609480" y="0"/>
            <a:ext cx="8883720" cy="11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eCommerce Business Comparison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1930320" y="1668600"/>
            <a:ext cx="4372200" cy="40248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Business To Consumer (B2C)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1928880" y="3875040"/>
            <a:ext cx="4360680" cy="40248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Business To Business (B2B)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"/>
          <p:cNvSpPr/>
          <p:nvPr/>
        </p:nvSpPr>
        <p:spPr>
          <a:xfrm>
            <a:off x="1928880" y="6165720"/>
            <a:ext cx="2185920" cy="40248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2376720" y="2236680"/>
            <a:ext cx="1831320" cy="15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eBay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Amazon.com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Dell.com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2379600" y="4448160"/>
            <a:ext cx="1887480" cy="218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Cisco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Altrade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6404760" y="1371600"/>
            <a:ext cx="2230560" cy="6102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Value of Goods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(Millions)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6712200" y="2236680"/>
            <a:ext cx="1258200" cy="15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$   2,650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1,600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10,190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6939000" y="4448160"/>
            <a:ext cx="1027080" cy="12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$  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1,400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9,480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10,500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492960" y="6229440"/>
            <a:ext cx="2090520" cy="6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&gt; $ 186,000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154080" y="6017400"/>
            <a:ext cx="1293840" cy="64620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1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2000 to Date **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154080" y="3432960"/>
            <a:ext cx="1060200" cy="64620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1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1999 Data*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1523880" y="1905120"/>
            <a:ext cx="0" cy="3886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1523880" y="1905120"/>
            <a:ext cx="3812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1523880" y="5791320"/>
            <a:ext cx="4572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1219320" y="3733920"/>
            <a:ext cx="3045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2209680" y="5181480"/>
            <a:ext cx="3886200" cy="12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228600" y="6781680"/>
            <a:ext cx="365760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   Est. 1999 Annual Results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** Year to Date Notional Value of Transactions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7C7545E-90A8-4CBE-BDC4-2A4FBA11F719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20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A1BF421-71F4-429E-9DD9-86404F0CAF51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0" y="3107880"/>
            <a:ext cx="10058400" cy="1295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ctr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Putting the Energy into e-commerce</a:t>
            </a:r>
            <a:r>
              <a:rPr b="0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™</a:t>
            </a:r>
            <a:endParaRPr b="1" lang="en-US" sz="33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F57DCFD-704C-4705-AD67-ABB269257EB1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1523880"/>
            <a:ext cx="8298000" cy="419112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 fontScale="92500" lnSpcReduction="9999"/>
          </a:bodyPr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and product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BFE775D-2A75-42F1-96F5-F895D1ED1EB2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914400" y="1523880"/>
            <a:ext cx="8298000" cy="411480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 fontScale="92500" lnSpcReduction="19999"/>
          </a:bodyPr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 and Secure Execution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Downloadable Transactions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12EC6E1-5341-48F2-AAC7-C0C3C84372E2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Launch Schedule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November 1999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&amp; Canadian Natural Gas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1687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December 1999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1687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January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Products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February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 Auction (UK)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59E7775-D7BC-4E98-A026-9605FE6C230B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r">
              <a:buNone/>
              <a:tabLst>
                <a:tab algn="l" pos="0"/>
                <a:tab algn="r" pos="8720280"/>
                <a:tab algn="l" pos="9172440"/>
                <a:tab algn="l" pos="10191600"/>
              </a:tabLst>
            </a:pPr>
            <a:r>
              <a:rPr b="1" lang="en-GB" sz="2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Enron’s global wholesale transaction business </a:t>
            </a:r>
            <a:br>
              <a:rPr sz="2600"/>
            </a:br>
            <a:r>
              <a:rPr b="1" lang="en-GB" sz="2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...moves online</a:t>
            </a:r>
            <a:endParaRPr b="1" lang="en-US" sz="2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 fontScale="92500" lnSpcReduction="9999"/>
          </a:bodyPr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March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April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May 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June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July    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Knock-In Call 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and Japanese 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8F07CDF-23F7-4CB4-A10B-05952F19BFCA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35" name=""/>
          <p:cNvGraphicFramePr/>
          <p:nvPr/>
        </p:nvGraphicFramePr>
        <p:xfrm>
          <a:off x="0" y="1371600"/>
          <a:ext cx="10058400" cy="5638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371600"/>
                    <a:ext cx="10058400" cy="5638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715C826-59EF-4DC6-8DFC-34A5BC6D738A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1"/>
          <a:srcRect l="38282" t="27086" r="50782" b="30211"/>
          <a:stretch/>
        </p:blipFill>
        <p:spPr>
          <a:xfrm>
            <a:off x="5867280" y="2286000"/>
            <a:ext cx="3027600" cy="3800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" name="" descr=""/>
          <p:cNvPicPr/>
          <p:nvPr/>
        </p:nvPicPr>
        <p:blipFill>
          <a:blip r:embed="rId2"/>
          <a:srcRect l="59375" t="11458" r="9374" b="8333"/>
          <a:stretch/>
        </p:blipFill>
        <p:spPr>
          <a:xfrm>
            <a:off x="914400" y="2438280"/>
            <a:ext cx="3521160" cy="345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" name=""/>
          <p:cNvSpPr/>
          <p:nvPr/>
        </p:nvSpPr>
        <p:spPr>
          <a:xfrm>
            <a:off x="1006560" y="0"/>
            <a:ext cx="7146720" cy="11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135080"/>
                <a:tab algn="l" pos="2270160"/>
                <a:tab algn="l" pos="3405240"/>
                <a:tab algn="l" pos="4540320"/>
                <a:tab algn="l" pos="5675400"/>
                <a:tab algn="l" pos="6810480"/>
                <a:tab algn="l" pos="7945560"/>
                <a:tab algn="l" pos="9080640"/>
                <a:tab algn="l" pos="1021572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294920" y="6172200"/>
            <a:ext cx="238536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6399000" y="6172200"/>
            <a:ext cx="171684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33520" y="1523880"/>
            <a:ext cx="9219960" cy="77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14601CF-D258-4377-854E-39F8D0797C5E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"/>
          <p:cNvSpPr/>
          <p:nvPr/>
        </p:nvSpPr>
        <p:spPr>
          <a:xfrm>
            <a:off x="236880" y="1295280"/>
            <a:ext cx="2511360" cy="510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Region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Currency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Location/Index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45" name=""/>
          <p:cNvGraphicFramePr/>
          <p:nvPr/>
        </p:nvGraphicFramePr>
        <p:xfrm>
          <a:off x="3505320" y="1295280"/>
          <a:ext cx="6116400" cy="5735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05320" y="1295280"/>
                    <a:ext cx="6116400" cy="573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9BCE581-2B8F-464D-8294-A84C3E19B9DD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lpacheco</cp:lastModifiedBy>
  <cp:lastPrinted>2000-09-28T12:48:44Z</cp:lastPrinted>
  <dcterms:modified xsi:type="dcterms:W3CDTF">2000-10-16T21:21:32Z</dcterms:modified>
  <cp:revision>92</cp:revision>
  <dc:subject/>
  <dc:title>No Slide Title</dc:title>
</cp:coreProperties>
</file>