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.jpeg" ContentType="image/jpeg"/>
  <Override PartName="/ppt/media/image27.png" ContentType="image/png"/>
  <Override PartName="/ppt/media/image26.wmf" ContentType="image/x-wmf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5.png" ContentType="image/png"/>
  <Override PartName="/ppt/media/image6.png" ContentType="image/png"/>
  <Override PartName="/ppt/media/image21.png" ContentType="image/png"/>
  <Override PartName="/ppt/media/image19.png" ContentType="image/png"/>
  <Override PartName="/ppt/media/image10.png" ContentType="image/png"/>
  <Override PartName="/ppt/media/image28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0058400" cy="77724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F98DC120-3874-434B-BF59-799658C2ABFD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FC3BCB28-DBF1-4ED7-A375-205D7AEC56F4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2D5EDF60-0979-49FF-A261-C0CE1E34E7B3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352680" y="3107880"/>
            <a:ext cx="595152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2920" y="1818720"/>
            <a:ext cx="9052200" cy="45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509760" indent="10800" algn="ctr">
              <a:spcBef>
                <a:spcPts val="550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955800" indent="9360" algn="ctr"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33668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1936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23.png"/><Relationship Id="rId1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0" y="310788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811A01-D2C2-49E3-BC47-6B9A0F10F8C3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815328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5410080" y="1219320"/>
          <a:ext cx="4114800" cy="326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10080" y="1219320"/>
                    <a:ext cx="4114800" cy="326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" name=""/>
          <p:cNvGraphicFramePr/>
          <p:nvPr/>
        </p:nvGraphicFramePr>
        <p:xfrm>
          <a:off x="533520" y="1905120"/>
          <a:ext cx="6248160" cy="4910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3520" y="1905120"/>
                    <a:ext cx="6248160" cy="4910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" name=""/>
          <p:cNvSpPr/>
          <p:nvPr/>
        </p:nvSpPr>
        <p:spPr>
          <a:xfrm>
            <a:off x="6781680" y="2438280"/>
            <a:ext cx="2438640" cy="18288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CAD3DFE-5853-477B-AAF4-4C01431BE215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78487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 your  Weather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" name=""/>
          <p:cNvSpPr/>
          <p:nvPr/>
        </p:nvSpPr>
        <p:spPr>
          <a:xfrm>
            <a:off x="2362320" y="2286000"/>
            <a:ext cx="914400" cy="144792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7" name=""/>
          <p:cNvGraphicFramePr/>
          <p:nvPr/>
        </p:nvGraphicFramePr>
        <p:xfrm>
          <a:off x="3276720" y="1600200"/>
          <a:ext cx="6659280" cy="5075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76720" y="1600200"/>
                    <a:ext cx="6659280" cy="507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763B84-6B68-43F3-9DB1-E7C91A52837C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51055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" name=""/>
          <p:cNvGraphicFramePr/>
          <p:nvPr/>
        </p:nvGraphicFramePr>
        <p:xfrm>
          <a:off x="3200400" y="1371600"/>
          <a:ext cx="6629400" cy="5783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00400" y="1371600"/>
                    <a:ext cx="6629400" cy="578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" name=""/>
          <p:cNvSpPr/>
          <p:nvPr/>
        </p:nvSpPr>
        <p:spPr>
          <a:xfrm>
            <a:off x="1523880" y="2971800"/>
            <a:ext cx="1600200" cy="175248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E5AA2A-6F60-4D30-A551-021A748D0F85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66" name=""/>
          <p:cNvGrpSpPr/>
          <p:nvPr/>
        </p:nvGrpSpPr>
        <p:grpSpPr>
          <a:xfrm>
            <a:off x="0" y="1371600"/>
            <a:ext cx="10058400" cy="5638680"/>
            <a:chOff x="0" y="1371600"/>
            <a:chExt cx="10058400" cy="5638680"/>
          </a:xfrm>
        </p:grpSpPr>
        <p:graphicFrame>
          <p:nvGraphicFramePr>
            <p:cNvPr id="67" name=""/>
            <p:cNvGraphicFramePr/>
            <p:nvPr/>
          </p:nvGraphicFramePr>
          <p:xfrm>
            <a:off x="0" y="1371600"/>
            <a:ext cx="10058400" cy="563868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6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1371600"/>
                      <a:ext cx="10058400" cy="5638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9" name=""/>
            <p:cNvGraphicFramePr/>
            <p:nvPr/>
          </p:nvGraphicFramePr>
          <p:xfrm>
            <a:off x="0" y="1371600"/>
            <a:ext cx="10058400" cy="83808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70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1371600"/>
                      <a:ext cx="10058400" cy="8380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BB52D6-B83D-492F-9FB7-D478AD5FF657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"/>
          <p:cNvGraphicFramePr/>
          <p:nvPr/>
        </p:nvGraphicFramePr>
        <p:xfrm>
          <a:off x="0" y="2133720"/>
          <a:ext cx="10058400" cy="4800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133720"/>
                    <a:ext cx="10058400" cy="480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4" name=""/>
          <p:cNvGraphicFramePr/>
          <p:nvPr/>
        </p:nvGraphicFramePr>
        <p:xfrm>
          <a:off x="0" y="1486080"/>
          <a:ext cx="10058400" cy="347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86080"/>
                    <a:ext cx="10058400" cy="34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6" name=""/>
          <p:cNvGrpSpPr/>
          <p:nvPr/>
        </p:nvGrpSpPr>
        <p:grpSpPr>
          <a:xfrm>
            <a:off x="5562720" y="6095880"/>
            <a:ext cx="1504440" cy="817560"/>
            <a:chOff x="5562720" y="6095880"/>
            <a:chExt cx="1504440" cy="817560"/>
          </a:xfrm>
        </p:grpSpPr>
        <p:sp>
          <p:nvSpPr>
            <p:cNvPr id="77" name=""/>
            <p:cNvSpPr/>
            <p:nvPr/>
          </p:nvSpPr>
          <p:spPr>
            <a:xfrm>
              <a:off x="5672880" y="611964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5562720" y="6095880"/>
              <a:ext cx="150444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5702040" y="6132600"/>
              <a:ext cx="12585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5698800" y="6132600"/>
              <a:ext cx="664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5650200" y="628164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5635080" y="6291360"/>
              <a:ext cx="73908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5961600" y="616752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5925600" y="613404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5784480" y="618156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6420960" y="656100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6381000" y="658332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5646600" y="6407280"/>
              <a:ext cx="59976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682960" y="6435720"/>
              <a:ext cx="42624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5713920" y="614196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5810040" y="618480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958360" y="613404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93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4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5" name=""/>
          <p:cNvGraphicFramePr/>
          <p:nvPr/>
        </p:nvGraphicFramePr>
        <p:xfrm>
          <a:off x="0" y="1295280"/>
          <a:ext cx="10058400" cy="762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96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295280"/>
                    <a:ext cx="10058400" cy="76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7" name=""/>
          <p:cNvSpPr/>
          <p:nvPr/>
        </p:nvSpPr>
        <p:spPr>
          <a:xfrm>
            <a:off x="7010280" y="3352680"/>
            <a:ext cx="1219320" cy="60984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 flipH="1" flipV="1">
            <a:off x="3581280" y="4419720"/>
            <a:ext cx="76320" cy="8380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3530520" y="3581280"/>
            <a:ext cx="2870280" cy="2514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4597560" y="4724280"/>
            <a:ext cx="1041120" cy="1371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4381560" y="3581280"/>
            <a:ext cx="1942920" cy="2514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2" name=""/>
          <p:cNvGrpSpPr/>
          <p:nvPr/>
        </p:nvGrpSpPr>
        <p:grpSpPr>
          <a:xfrm>
            <a:off x="3848040" y="3581280"/>
            <a:ext cx="3162240" cy="2590920"/>
            <a:chOff x="3848040" y="3581280"/>
            <a:chExt cx="3162240" cy="2590920"/>
          </a:xfrm>
        </p:grpSpPr>
        <p:sp>
          <p:nvSpPr>
            <p:cNvPr id="103" name=""/>
            <p:cNvSpPr/>
            <p:nvPr/>
          </p:nvSpPr>
          <p:spPr>
            <a:xfrm>
              <a:off x="6400800" y="3581280"/>
              <a:ext cx="60948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3848040" y="3581280"/>
              <a:ext cx="2552760" cy="259092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358C1C-34AF-42BB-AA29-FC3A78A6306C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"/>
          <p:cNvGraphicFramePr/>
          <p:nvPr/>
        </p:nvGraphicFramePr>
        <p:xfrm>
          <a:off x="0" y="2133720"/>
          <a:ext cx="10058400" cy="4952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133720"/>
                    <a:ext cx="10058400" cy="495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08" name=""/>
          <p:cNvGraphicFramePr/>
          <p:nvPr/>
        </p:nvGraphicFramePr>
        <p:xfrm>
          <a:off x="0" y="1428840"/>
          <a:ext cx="10058400" cy="331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28840"/>
                    <a:ext cx="10058400" cy="331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1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2" name=""/>
          <p:cNvGraphicFramePr/>
          <p:nvPr/>
        </p:nvGraphicFramePr>
        <p:xfrm>
          <a:off x="0" y="1295280"/>
          <a:ext cx="10058400" cy="762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3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295280"/>
                    <a:ext cx="10058400" cy="76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" name=""/>
          <p:cNvGraphicFramePr/>
          <p:nvPr/>
        </p:nvGraphicFramePr>
        <p:xfrm>
          <a:off x="1143000" y="2666880"/>
          <a:ext cx="6248520" cy="35816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15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143000" y="2666880"/>
                    <a:ext cx="6248520" cy="358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" name=""/>
          <p:cNvGraphicFramePr/>
          <p:nvPr/>
        </p:nvGraphicFramePr>
        <p:xfrm>
          <a:off x="1143000" y="2666880"/>
          <a:ext cx="6248520" cy="36576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143000" y="2666880"/>
                    <a:ext cx="6248520" cy="3657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A045295-EE7E-449F-9DEE-9F1A77BEBFD5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"/>
          <p:cNvGraphicFramePr/>
          <p:nvPr/>
        </p:nvGraphicFramePr>
        <p:xfrm>
          <a:off x="0" y="2133720"/>
          <a:ext cx="10058400" cy="4876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133720"/>
                    <a:ext cx="10058400" cy="4876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1" name=""/>
          <p:cNvSpPr/>
          <p:nvPr/>
        </p:nvSpPr>
        <p:spPr>
          <a:xfrm rot="441000">
            <a:off x="7924320" y="5943240"/>
            <a:ext cx="1524240" cy="107316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2" name=""/>
          <p:cNvGraphicFramePr/>
          <p:nvPr/>
        </p:nvGraphicFramePr>
        <p:xfrm>
          <a:off x="0" y="1523880"/>
          <a:ext cx="10058400" cy="3049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523880"/>
                    <a:ext cx="10058400" cy="30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" name=""/>
          <p:cNvGraphicFramePr/>
          <p:nvPr/>
        </p:nvGraphicFramePr>
        <p:xfrm>
          <a:off x="0" y="1295280"/>
          <a:ext cx="10058400" cy="5335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53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6" name=""/>
          <p:cNvGraphicFramePr/>
          <p:nvPr/>
        </p:nvGraphicFramePr>
        <p:xfrm>
          <a:off x="0" y="1295280"/>
          <a:ext cx="10058400" cy="8384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2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295280"/>
                    <a:ext cx="10058400" cy="838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2B3DCA5-E5AF-41D0-BB50-3FCBBFC20089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380520" y="1371600"/>
            <a:ext cx="944892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343,000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2,300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$178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$1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Development Time: Approximately 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Launch Date: November 29,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CF8BA0-CBB9-4824-BD12-BF93EE96AB1A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31" name=""/>
          <p:cNvGraphicFramePr/>
          <p:nvPr/>
        </p:nvGraphicFramePr>
        <p:xfrm>
          <a:off x="930240" y="1716120"/>
          <a:ext cx="8110440" cy="5451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30240" y="1716120"/>
                    <a:ext cx="8110440" cy="545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" name=""/>
          <p:cNvSpPr/>
          <p:nvPr/>
        </p:nvSpPr>
        <p:spPr>
          <a:xfrm>
            <a:off x="3124440" y="1295280"/>
            <a:ext cx="363132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(% of Transactions)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4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35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7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38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2F67C5B-97CC-451A-ADFC-F2B38304501E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96360" y="0"/>
            <a:ext cx="935676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2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 Channels</a:t>
            </a:r>
            <a:endParaRPr b="1" lang="en-US" sz="32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1" name=""/>
          <p:cNvSpPr/>
          <p:nvPr/>
        </p:nvSpPr>
        <p:spPr>
          <a:xfrm>
            <a:off x="4039200" y="1905120"/>
            <a:ext cx="184284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(Month to Date)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2" name=""/>
          <p:cNvGraphicFramePr/>
          <p:nvPr/>
        </p:nvGraphicFramePr>
        <p:xfrm>
          <a:off x="2895480" y="2514600"/>
          <a:ext cx="4275360" cy="3876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95480" y="2514600"/>
                    <a:ext cx="4275360" cy="387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4" name=""/>
          <p:cNvSpPr/>
          <p:nvPr/>
        </p:nvSpPr>
        <p:spPr>
          <a:xfrm>
            <a:off x="4111200" y="1371600"/>
            <a:ext cx="1820160" cy="4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5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46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8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49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D16271A-3620-4BA7-A55F-2476D001BE5C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04920" y="1371600"/>
            <a:ext cx="952488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1523880" y="2666880"/>
            <a:ext cx="7239240" cy="4190760"/>
            <a:chOff x="1523880" y="2666880"/>
            <a:chExt cx="7239240" cy="4190760"/>
          </a:xfrm>
        </p:grpSpPr>
        <p:graphicFrame>
          <p:nvGraphicFramePr>
            <p:cNvPr id="22" name=""/>
            <p:cNvGraphicFramePr/>
            <p:nvPr/>
          </p:nvGraphicFramePr>
          <p:xfrm>
            <a:off x="1523880" y="3569040"/>
            <a:ext cx="7239240" cy="32886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523880" y="3569040"/>
                      <a:ext cx="7239240" cy="3288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4" name=""/>
            <p:cNvGraphicFramePr/>
            <p:nvPr/>
          </p:nvGraphicFramePr>
          <p:xfrm>
            <a:off x="1523880" y="2666880"/>
            <a:ext cx="7235640" cy="89424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5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523880" y="2666880"/>
                      <a:ext cx="7235640" cy="8942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E6FCB41-A8FA-4579-9A00-2090D923B355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2" name=""/>
          <p:cNvSpPr/>
          <p:nvPr/>
        </p:nvSpPr>
        <p:spPr>
          <a:xfrm>
            <a:off x="4024800" y="1552680"/>
            <a:ext cx="1763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(Weekly)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3" name=""/>
          <p:cNvGraphicFramePr/>
          <p:nvPr/>
        </p:nvGraphicFramePr>
        <p:xfrm>
          <a:off x="407880" y="1397160"/>
          <a:ext cx="9421920" cy="6127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7880" y="1397160"/>
                    <a:ext cx="9421920" cy="6127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48AFF6-D59F-4E53-BF71-8967C2431432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"/>
          <p:cNvSpPr/>
          <p:nvPr/>
        </p:nvSpPr>
        <p:spPr>
          <a:xfrm>
            <a:off x="609480" y="0"/>
            <a:ext cx="8883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eCommerce Business Comparison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1930320" y="1668600"/>
            <a:ext cx="437220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1928880" y="3875040"/>
            <a:ext cx="436068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1928880" y="6165720"/>
            <a:ext cx="218592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2376720" y="2236680"/>
            <a:ext cx="183132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Dell.com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2379600" y="4448160"/>
            <a:ext cx="1887480" cy="21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6404760" y="1371600"/>
            <a:ext cx="2230560" cy="610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Value of Goods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(Millions)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6712200" y="2236680"/>
            <a:ext cx="125820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2,650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1,600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10,190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6939000" y="4448160"/>
            <a:ext cx="1027080" cy="12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9,480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492960" y="6229440"/>
            <a:ext cx="2090520" cy="6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&gt; $ 178,000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154080" y="6017400"/>
            <a:ext cx="129384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2000 to Date **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154080" y="3432960"/>
            <a:ext cx="106020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1999 Data*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1523880" y="1905120"/>
            <a:ext cx="0" cy="3886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1523880" y="1905120"/>
            <a:ext cx="381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1523880" y="57913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1219320" y="3733920"/>
            <a:ext cx="3045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2209680" y="5181480"/>
            <a:ext cx="3886200" cy="12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28600" y="6781680"/>
            <a:ext cx="36576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   Est. 1999 Annual Results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** Year to Date Notional Value of Transactions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BC3937E-8772-4654-9B53-F0450526DC89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6C1817-2B81-4C9A-B557-D5BA6CC69598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0" y="310788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CF25BB6-4031-4670-B338-18695B82BB6E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1523880"/>
            <a:ext cx="8298000" cy="41911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fontScale="92500" lnSpcReduction="9999"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and product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9FB488-7774-46D9-AC3E-A83C547CFC49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914400" y="1523880"/>
            <a:ext cx="8298000" cy="411480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fontScale="92500" lnSpcReduction="19999"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 and Secure Execution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C15639A-DE9E-4CD6-AA89-F7CF55C9A7C3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Launch Schedule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November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&amp; Canadian Natural Gas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January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Products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February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 Auction (UK)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89A112-EE58-4AD6-85C0-F8C6BF0DB0DB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r">
              <a:buNone/>
              <a:tabLst>
                <a:tab algn="l" pos="0"/>
                <a:tab algn="r" pos="8720280"/>
                <a:tab algn="l" pos="9172440"/>
                <a:tab algn="l" pos="10191600"/>
              </a:tabLst>
            </a:pP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Enron’s global wholesale transaction business </a:t>
            </a:r>
            <a:br>
              <a:rPr sz="2600"/>
            </a:b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...moves online</a:t>
            </a:r>
            <a:endParaRPr b="1" lang="en-US" sz="2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fontScale="92500" lnSpcReduction="9999"/>
          </a:bodyPr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March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April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May 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June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July    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Knock-In Call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and Japanese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F01EBB-F042-4711-8E54-FFED3B836722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35" name=""/>
          <p:cNvGraphicFramePr/>
          <p:nvPr/>
        </p:nvGraphicFramePr>
        <p:xfrm>
          <a:off x="0" y="1371600"/>
          <a:ext cx="10058400" cy="5638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371600"/>
                    <a:ext cx="10058400" cy="5638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509387-DFBA-4445-9B37-39F93A72508E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rcRect l="38282" t="27086" r="50782" b="30211"/>
          <a:stretch/>
        </p:blipFill>
        <p:spPr>
          <a:xfrm>
            <a:off x="5867280" y="2286000"/>
            <a:ext cx="3027600" cy="380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" descr=""/>
          <p:cNvPicPr/>
          <p:nvPr/>
        </p:nvPicPr>
        <p:blipFill>
          <a:blip r:embed="rId2"/>
          <a:srcRect l="59375" t="11458" r="9374" b="8333"/>
          <a:stretch/>
        </p:blipFill>
        <p:spPr>
          <a:xfrm>
            <a:off x="914400" y="2438280"/>
            <a:ext cx="3521160" cy="345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"/>
          <p:cNvSpPr/>
          <p:nvPr/>
        </p:nvSpPr>
        <p:spPr>
          <a:xfrm>
            <a:off x="1006560" y="0"/>
            <a:ext cx="7146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135080"/>
                <a:tab algn="l" pos="2270160"/>
                <a:tab algn="l" pos="3405240"/>
                <a:tab algn="l" pos="4540320"/>
                <a:tab algn="l" pos="5675400"/>
                <a:tab algn="l" pos="6810480"/>
                <a:tab algn="l" pos="7945560"/>
                <a:tab algn="l" pos="9080640"/>
                <a:tab algn="l" pos="1021572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294920" y="6172200"/>
            <a:ext cx="23853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6399000" y="6172200"/>
            <a:ext cx="171684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3520" y="1523880"/>
            <a:ext cx="9219960" cy="77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ED7D2E-0A15-48BE-8F90-E4037AC10A40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"/>
          <p:cNvSpPr/>
          <p:nvPr/>
        </p:nvSpPr>
        <p:spPr>
          <a:xfrm>
            <a:off x="236880" y="1295280"/>
            <a:ext cx="2511360" cy="51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Region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Currency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Location/Index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5" name=""/>
          <p:cNvGraphicFramePr/>
          <p:nvPr/>
        </p:nvGraphicFramePr>
        <p:xfrm>
          <a:off x="3505320" y="1295280"/>
          <a:ext cx="6116400" cy="5735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05320" y="1295280"/>
                    <a:ext cx="6116400" cy="573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6FA0E5-4BB6-44D0-B68A-2738E47C6931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cp:lastPrinted>2000-09-28T12:48:44Z</cp:lastPrinted>
  <dcterms:modified xsi:type="dcterms:W3CDTF">2000-10-09T21:00:20Z</dcterms:modified>
  <cp:revision>87</cp:revision>
  <dc:subject/>
  <dc:title>No Slide Title</dc:title>
</cp:coreProperties>
</file>