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_rels/presentation.xml.rels" ContentType="application/vnd.openxmlformats-package.relationships+xml"/>
  <Override PartName="/ppt/media/image13.png" ContentType="image/png"/>
  <Override PartName="/ppt/media/image4.png" ContentType="image/png"/>
  <Override PartName="/ppt/media/image9.png" ContentType="image/png"/>
  <Override PartName="/ppt/media/image18.png" ContentType="image/png"/>
  <Override PartName="/ppt/media/image20.png" ContentType="image/png"/>
  <Override PartName="/ppt/media/image12.png" ContentType="image/png"/>
  <Override PartName="/ppt/media/image3.png" ContentType="image/png"/>
  <Override PartName="/ppt/media/image8.png" ContentType="image/png"/>
  <Override PartName="/ppt/media/image17.png" ContentType="image/png"/>
  <Override PartName="/ppt/media/image11.png" ContentType="image/png"/>
  <Override PartName="/ppt/media/image7.png" ContentType="image/png"/>
  <Override PartName="/ppt/media/image16.png" ContentType="image/png"/>
  <Override PartName="/ppt/media/image5.png" ContentType="image/png"/>
  <Override PartName="/ppt/media/image14.png" ContentType="image/png"/>
  <Override PartName="/ppt/media/image27.png" ContentType="image/png"/>
  <Override PartName="/ppt/media/image26.png" ContentType="image/png"/>
  <Override PartName="/ppt/media/image2.jpeg" ContentType="image/jpeg"/>
  <Override PartName="/ppt/media/image25.wmf" ContentType="image/x-wmf"/>
  <Override PartName="/ppt/media/image24.png" ContentType="image/png"/>
  <Override PartName="/ppt/media/image23.png" ContentType="image/png"/>
  <Override PartName="/ppt/media/image22.png" ContentType="image/png"/>
  <Override PartName="/ppt/media/image1.jpeg" ContentType="image/jpeg"/>
  <Override PartName="/ppt/media/image15.png" ContentType="image/png"/>
  <Override PartName="/ppt/media/image6.png" ContentType="image/png"/>
  <Override PartName="/ppt/media/image21.png" ContentType="image/png"/>
  <Override PartName="/ppt/media/image19.png" ContentType="image/png"/>
  <Override PartName="/ppt/media/image10.png" ContentType="image/png"/>
  <Override PartName="/ppt/media/image28.wmf" ContentType="image/x-wmf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0058400" cy="77724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006200" y="1554120"/>
            <a:ext cx="829764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>
              <a:spcBef>
                <a:spcPts val="675"/>
              </a:spcBef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838080" indent="-31752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220760" indent="-255600">
              <a:spcBef>
                <a:spcPts val="675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60164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1"/>
          </p:nvPr>
        </p:nvSpPr>
        <p:spPr>
          <a:xfrm>
            <a:off x="3436920" y="7340400"/>
            <a:ext cx="3184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1006200" y="7340400"/>
            <a:ext cx="2095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fld id="{85F72DCC-3353-4751-9194-0FE6362E4EC0}" type="slidenum"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006200" y="1554120"/>
            <a:ext cx="829764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>
              <a:spcBef>
                <a:spcPts val="675"/>
              </a:spcBef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838080" indent="-31752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220760" indent="-255600">
              <a:spcBef>
                <a:spcPts val="675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60164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3"/>
          </p:nvPr>
        </p:nvSpPr>
        <p:spPr>
          <a:xfrm>
            <a:off x="3436920" y="7340400"/>
            <a:ext cx="3184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4"/>
          </p:nvPr>
        </p:nvSpPr>
        <p:spPr>
          <a:xfrm>
            <a:off x="1006200" y="7340400"/>
            <a:ext cx="2095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fld id="{184D5C9A-122D-4B97-A2DE-BD864D69B1BC}" type="slidenum"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006200" y="1554120"/>
            <a:ext cx="829764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>
              <a:spcBef>
                <a:spcPts val="675"/>
              </a:spcBef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838080" indent="-31752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220760" indent="-255600">
              <a:spcBef>
                <a:spcPts val="675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60164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5"/>
          </p:nvPr>
        </p:nvSpPr>
        <p:spPr>
          <a:xfrm>
            <a:off x="3436920" y="7340400"/>
            <a:ext cx="3184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sldNum" idx="6"/>
          </p:nvPr>
        </p:nvSpPr>
        <p:spPr>
          <a:xfrm>
            <a:off x="1006200" y="7340400"/>
            <a:ext cx="2095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fld id="{87C6C016-B951-457F-88A4-74A074483807}" type="slidenum"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352680" y="3107880"/>
            <a:ext cx="5951520" cy="1295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2920" y="1818720"/>
            <a:ext cx="9052200" cy="450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spcBef>
                <a:spcPts val="675"/>
              </a:spcBef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509760" indent="10800" algn="ctr">
              <a:spcBef>
                <a:spcPts val="550"/>
              </a:spcBef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955800" indent="9360" algn="ctr">
              <a:spcBef>
                <a:spcPts val="499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336680" indent="11160" algn="ctr">
              <a:spcBef>
                <a:spcPts val="451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19360" indent="11160" algn="ctr">
              <a:spcBef>
                <a:spcPts val="451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19360" indent="11160">
              <a:spcBef>
                <a:spcPts val="451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19360" indent="11160">
              <a:spcBef>
                <a:spcPts val="451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6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7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1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22.png"/><Relationship Id="rId9" Type="http://schemas.openxmlformats.org/officeDocument/2006/relationships/oleObject" Target="../embeddings/oleObject5.bin"/><Relationship Id="rId10" Type="http://schemas.openxmlformats.org/officeDocument/2006/relationships/image" Target="../media/image19.png"/><Relationship Id="rId11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3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4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5.wmf"/><Relationship Id="rId3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6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7.png"/><Relationship Id="rId5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8.wmf"/><Relationship Id="rId3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0" y="2895120"/>
            <a:ext cx="10058400" cy="1295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 algn="ctr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300" strike="noStrike" u="none">
                <a:solidFill>
                  <a:srgbClr val="000099"/>
                </a:solidFill>
                <a:effectLst/>
                <a:uFillTx/>
                <a:latin typeface="Verdana"/>
              </a:rPr>
              <a:t>Putting the Energy into e-commerce</a:t>
            </a:r>
            <a:r>
              <a:rPr b="0" lang="en-US" sz="3300" strike="noStrike" u="none">
                <a:solidFill>
                  <a:srgbClr val="000099"/>
                </a:solidFill>
                <a:effectLst/>
                <a:uFillTx/>
                <a:latin typeface="Verdana"/>
              </a:rPr>
              <a:t>™</a:t>
            </a:r>
            <a:endParaRPr b="1" lang="en-US" sz="33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99F6E49-C244-4C2D-BCAB-9B52274382A2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914400" y="228240"/>
            <a:ext cx="8153280" cy="609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Content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48" name=""/>
          <p:cNvGraphicFramePr/>
          <p:nvPr/>
        </p:nvGraphicFramePr>
        <p:xfrm>
          <a:off x="5410080" y="1219320"/>
          <a:ext cx="4114800" cy="3263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410080" y="1219320"/>
                    <a:ext cx="4114800" cy="3263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" name=""/>
          <p:cNvGraphicFramePr/>
          <p:nvPr/>
        </p:nvGraphicFramePr>
        <p:xfrm>
          <a:off x="533520" y="1905120"/>
          <a:ext cx="6248160" cy="49100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1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33520" y="1905120"/>
                    <a:ext cx="6248160" cy="4910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2" name=""/>
          <p:cNvSpPr/>
          <p:nvPr/>
        </p:nvSpPr>
        <p:spPr>
          <a:xfrm>
            <a:off x="6781680" y="2438280"/>
            <a:ext cx="2438640" cy="1828800"/>
          </a:xfrm>
          <a:custGeom>
            <a:avLst/>
            <a:gdLst/>
            <a:ahLst/>
            <a:rect l="l" t="t" r="r" b="b"/>
            <a:pathLst>
              <a:path w="1344" h="1152">
                <a:moveTo>
                  <a:pt x="1152" y="0"/>
                </a:moveTo>
                <a:cubicBezTo>
                  <a:pt x="1248" y="120"/>
                  <a:pt x="1344" y="240"/>
                  <a:pt x="1152" y="432"/>
                </a:cubicBezTo>
                <a:cubicBezTo>
                  <a:pt x="960" y="624"/>
                  <a:pt x="192" y="1032"/>
                  <a:pt x="0" y="1152"/>
                </a:cubicBezTo>
              </a:path>
            </a:pathLst>
          </a:custGeom>
          <a:noFill/>
          <a:ln w="10152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BB74F51-DA57-4ED0-B68B-35355D8E7E10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14400" y="228240"/>
            <a:ext cx="7848720" cy="609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 your  Weather 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54" name=""/>
          <p:cNvGraphicFramePr/>
          <p:nvPr/>
        </p:nvGraphicFramePr>
        <p:xfrm>
          <a:off x="304920" y="1219320"/>
          <a:ext cx="2666880" cy="2450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04920" y="1219320"/>
                    <a:ext cx="2666880" cy="2450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6" name=""/>
          <p:cNvSpPr/>
          <p:nvPr/>
        </p:nvSpPr>
        <p:spPr>
          <a:xfrm>
            <a:off x="2362320" y="2286000"/>
            <a:ext cx="914400" cy="144792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7" name=""/>
          <p:cNvGraphicFramePr/>
          <p:nvPr/>
        </p:nvGraphicFramePr>
        <p:xfrm>
          <a:off x="3276720" y="1600200"/>
          <a:ext cx="6659280" cy="50752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8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276720" y="1600200"/>
                    <a:ext cx="6659280" cy="5075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9B9F544-CB2F-481D-9C24-1E42C5D0C710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14400" y="228240"/>
            <a:ext cx="5105520" cy="609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Weather Maps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60" name=""/>
          <p:cNvGraphicFramePr/>
          <p:nvPr/>
        </p:nvGraphicFramePr>
        <p:xfrm>
          <a:off x="304920" y="1219320"/>
          <a:ext cx="2666880" cy="2450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04920" y="1219320"/>
                    <a:ext cx="2666880" cy="2450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" name=""/>
          <p:cNvGraphicFramePr/>
          <p:nvPr/>
        </p:nvGraphicFramePr>
        <p:xfrm>
          <a:off x="3200400" y="1371600"/>
          <a:ext cx="6629400" cy="57834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6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200400" y="1371600"/>
                    <a:ext cx="6629400" cy="5783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4" name=""/>
          <p:cNvSpPr/>
          <p:nvPr/>
        </p:nvSpPr>
        <p:spPr>
          <a:xfrm>
            <a:off x="1523880" y="2971800"/>
            <a:ext cx="1600200" cy="175248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4BD44D6-D2D5-43E4-A6A4-38C2A967EAEE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Quotes Page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66" name=""/>
          <p:cNvGrpSpPr/>
          <p:nvPr/>
        </p:nvGrpSpPr>
        <p:grpSpPr>
          <a:xfrm>
            <a:off x="0" y="1143000"/>
            <a:ext cx="10058400" cy="6019560"/>
            <a:chOff x="0" y="1143000"/>
            <a:chExt cx="10058400" cy="6019560"/>
          </a:xfrm>
        </p:grpSpPr>
        <p:graphicFrame>
          <p:nvGraphicFramePr>
            <p:cNvPr id="67" name=""/>
            <p:cNvGraphicFramePr/>
            <p:nvPr/>
          </p:nvGraphicFramePr>
          <p:xfrm>
            <a:off x="0" y="1143000"/>
            <a:ext cx="10058400" cy="601956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68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0" y="1143000"/>
                      <a:ext cx="10058400" cy="60195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69" name=""/>
            <p:cNvGraphicFramePr/>
            <p:nvPr/>
          </p:nvGraphicFramePr>
          <p:xfrm>
            <a:off x="0" y="1143000"/>
            <a:ext cx="10058400" cy="89460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70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0" y="1143000"/>
                      <a:ext cx="10058400" cy="8946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E3987C9-1C9D-4273-97BE-AB645B5F31D6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"/>
          <p:cNvGraphicFramePr/>
          <p:nvPr/>
        </p:nvGraphicFramePr>
        <p:xfrm>
          <a:off x="0" y="2057400"/>
          <a:ext cx="10058400" cy="51055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2057400"/>
                    <a:ext cx="10058400" cy="5105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74" name=""/>
          <p:cNvGraphicFramePr/>
          <p:nvPr/>
        </p:nvGraphicFramePr>
        <p:xfrm>
          <a:off x="0" y="1486080"/>
          <a:ext cx="10058400" cy="3474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486080"/>
                    <a:ext cx="10058400" cy="347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76" name=""/>
          <p:cNvGrpSpPr/>
          <p:nvPr/>
        </p:nvGrpSpPr>
        <p:grpSpPr>
          <a:xfrm>
            <a:off x="4724280" y="6248520"/>
            <a:ext cx="1504800" cy="817560"/>
            <a:chOff x="4724280" y="6248520"/>
            <a:chExt cx="1504800" cy="817560"/>
          </a:xfrm>
        </p:grpSpPr>
        <p:sp>
          <p:nvSpPr>
            <p:cNvPr id="77" name=""/>
            <p:cNvSpPr/>
            <p:nvPr/>
          </p:nvSpPr>
          <p:spPr>
            <a:xfrm>
              <a:off x="4834440" y="6272280"/>
              <a:ext cx="189000" cy="921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" name=""/>
            <p:cNvSpPr/>
            <p:nvPr/>
          </p:nvSpPr>
          <p:spPr>
            <a:xfrm>
              <a:off x="4724280" y="6248520"/>
              <a:ext cx="1504800" cy="8175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" name=""/>
            <p:cNvSpPr/>
            <p:nvPr/>
          </p:nvSpPr>
          <p:spPr>
            <a:xfrm>
              <a:off x="4863600" y="6285240"/>
              <a:ext cx="1258920" cy="54108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" name=""/>
            <p:cNvSpPr/>
            <p:nvPr/>
          </p:nvSpPr>
          <p:spPr>
            <a:xfrm>
              <a:off x="4860360" y="6285240"/>
              <a:ext cx="665280" cy="230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" name=""/>
            <p:cNvSpPr/>
            <p:nvPr/>
          </p:nvSpPr>
          <p:spPr>
            <a:xfrm>
              <a:off x="4811760" y="6434280"/>
              <a:ext cx="686160" cy="51768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" name=""/>
            <p:cNvSpPr/>
            <p:nvPr/>
          </p:nvSpPr>
          <p:spPr>
            <a:xfrm>
              <a:off x="4796640" y="6444000"/>
              <a:ext cx="739440" cy="46512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" name=""/>
            <p:cNvSpPr/>
            <p:nvPr/>
          </p:nvSpPr>
          <p:spPr>
            <a:xfrm>
              <a:off x="5123160" y="6320160"/>
              <a:ext cx="433440" cy="21096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" name=""/>
            <p:cNvSpPr/>
            <p:nvPr/>
          </p:nvSpPr>
          <p:spPr>
            <a:xfrm>
              <a:off x="5087160" y="6286680"/>
              <a:ext cx="352440" cy="9540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" name=""/>
            <p:cNvSpPr/>
            <p:nvPr/>
          </p:nvSpPr>
          <p:spPr>
            <a:xfrm>
              <a:off x="4946040" y="6334200"/>
              <a:ext cx="338760" cy="1224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" name=""/>
            <p:cNvSpPr/>
            <p:nvPr/>
          </p:nvSpPr>
          <p:spPr>
            <a:xfrm>
              <a:off x="5582520" y="6713640"/>
              <a:ext cx="579240" cy="26856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" name=""/>
            <p:cNvSpPr/>
            <p:nvPr/>
          </p:nvSpPr>
          <p:spPr>
            <a:xfrm>
              <a:off x="5542920" y="6735960"/>
              <a:ext cx="648360" cy="18900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" name=""/>
            <p:cNvSpPr/>
            <p:nvPr/>
          </p:nvSpPr>
          <p:spPr>
            <a:xfrm>
              <a:off x="4808520" y="6559920"/>
              <a:ext cx="600120" cy="461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" name=""/>
            <p:cNvSpPr/>
            <p:nvPr/>
          </p:nvSpPr>
          <p:spPr>
            <a:xfrm>
              <a:off x="4844520" y="6588360"/>
              <a:ext cx="426600" cy="30960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" name=""/>
            <p:cNvSpPr/>
            <p:nvPr/>
          </p:nvSpPr>
          <p:spPr>
            <a:xfrm>
              <a:off x="4875480" y="6294600"/>
              <a:ext cx="78840" cy="3168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" name=""/>
            <p:cNvSpPr/>
            <p:nvPr/>
          </p:nvSpPr>
          <p:spPr>
            <a:xfrm>
              <a:off x="4971600" y="6337440"/>
              <a:ext cx="302760" cy="1065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" name=""/>
            <p:cNvSpPr/>
            <p:nvPr/>
          </p:nvSpPr>
          <p:spPr>
            <a:xfrm>
              <a:off x="5119920" y="6286680"/>
              <a:ext cx="307440" cy="8244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93" name=""/>
          <p:cNvSpPr/>
          <p:nvPr/>
        </p:nvSpPr>
        <p:spPr>
          <a:xfrm>
            <a:off x="3048120" y="2971800"/>
            <a:ext cx="3959280" cy="3362400"/>
          </a:xfrm>
          <a:custGeom>
            <a:avLst/>
            <a:gdLst/>
            <a:ahLst/>
            <a:rect l="l" t="t" r="r" b="b"/>
            <a:pathLst>
              <a:path w="2494" h="2118">
                <a:moveTo>
                  <a:pt x="1158" y="2118"/>
                </a:moveTo>
                <a:cubicBezTo>
                  <a:pt x="972" y="2012"/>
                  <a:pt x="60" y="1700"/>
                  <a:pt x="30" y="1483"/>
                </a:cubicBezTo>
                <a:cubicBezTo>
                  <a:pt x="0" y="1266"/>
                  <a:pt x="630" y="1031"/>
                  <a:pt x="980" y="816"/>
                </a:cubicBezTo>
                <a:cubicBezTo>
                  <a:pt x="1330" y="601"/>
                  <a:pt x="1933" y="300"/>
                  <a:pt x="2131" y="191"/>
                </a:cubicBezTo>
                <a:cubicBezTo>
                  <a:pt x="2329" y="82"/>
                  <a:pt x="2106" y="195"/>
                  <a:pt x="2167" y="163"/>
                </a:cubicBezTo>
                <a:cubicBezTo>
                  <a:pt x="2228" y="131"/>
                  <a:pt x="2426" y="34"/>
                  <a:pt x="2494" y="0"/>
                </a:cubicBezTo>
              </a:path>
            </a:pathLst>
          </a:custGeom>
          <a:noFill/>
          <a:ln w="763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94" name=""/>
          <p:cNvGraphicFramePr/>
          <p:nvPr/>
        </p:nvGraphicFramePr>
        <p:xfrm>
          <a:off x="0" y="1295280"/>
          <a:ext cx="10058400" cy="4842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95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295280"/>
                    <a:ext cx="10058400" cy="484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6" name=""/>
          <p:cNvGraphicFramePr/>
          <p:nvPr/>
        </p:nvGraphicFramePr>
        <p:xfrm>
          <a:off x="0" y="1219320"/>
          <a:ext cx="10058400" cy="83808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97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1219320"/>
                    <a:ext cx="10058400" cy="838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8" name=""/>
          <p:cNvSpPr/>
          <p:nvPr/>
        </p:nvSpPr>
        <p:spPr>
          <a:xfrm>
            <a:off x="7086600" y="2514600"/>
            <a:ext cx="1066680" cy="685800"/>
          </a:xfrm>
          <a:prstGeom prst="ellipse">
            <a:avLst/>
          </a:prstGeom>
          <a:noFill/>
          <a:ln w="7632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1174A08-34C9-4676-89CD-3F3DBA3D85E2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00" name=""/>
          <p:cNvGraphicFramePr/>
          <p:nvPr/>
        </p:nvGraphicFramePr>
        <p:xfrm>
          <a:off x="0" y="1752480"/>
          <a:ext cx="10058400" cy="54104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0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752480"/>
                    <a:ext cx="10058400" cy="5410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2" name=""/>
          <p:cNvGraphicFramePr/>
          <p:nvPr/>
        </p:nvGraphicFramePr>
        <p:xfrm>
          <a:off x="0" y="1428840"/>
          <a:ext cx="10058400" cy="3315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0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428840"/>
                    <a:ext cx="10058400" cy="331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4" name=""/>
          <p:cNvGraphicFramePr/>
          <p:nvPr/>
        </p:nvGraphicFramePr>
        <p:xfrm>
          <a:off x="0" y="1295280"/>
          <a:ext cx="10058400" cy="4842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05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295280"/>
                    <a:ext cx="10058400" cy="484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6" name=""/>
          <p:cNvGraphicFramePr/>
          <p:nvPr/>
        </p:nvGraphicFramePr>
        <p:xfrm>
          <a:off x="2133720" y="2971800"/>
          <a:ext cx="6172200" cy="373392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07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2133720" y="2971800"/>
                    <a:ext cx="6172200" cy="3733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8" name=""/>
          <p:cNvGraphicFramePr/>
          <p:nvPr/>
        </p:nvGraphicFramePr>
        <p:xfrm>
          <a:off x="0" y="1219320"/>
          <a:ext cx="10058400" cy="83808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09" name="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0" y="1219320"/>
                    <a:ext cx="10058400" cy="838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6989D5B-F904-4862-ABE4-1AB7476CB832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11" name=""/>
          <p:cNvGraphicFramePr/>
          <p:nvPr/>
        </p:nvGraphicFramePr>
        <p:xfrm>
          <a:off x="0" y="2133720"/>
          <a:ext cx="10058400" cy="5029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1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2133720"/>
                    <a:ext cx="10058400" cy="5029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3" name=""/>
          <p:cNvSpPr/>
          <p:nvPr/>
        </p:nvSpPr>
        <p:spPr>
          <a:xfrm rot="441000">
            <a:off x="7772040" y="5791320"/>
            <a:ext cx="1523880" cy="107316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14" name=""/>
          <p:cNvGraphicFramePr/>
          <p:nvPr/>
        </p:nvGraphicFramePr>
        <p:xfrm>
          <a:off x="0" y="1523880"/>
          <a:ext cx="10058400" cy="3049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1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523880"/>
                    <a:ext cx="10058400" cy="304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6" name=""/>
          <p:cNvGraphicFramePr/>
          <p:nvPr/>
        </p:nvGraphicFramePr>
        <p:xfrm>
          <a:off x="0" y="1295280"/>
          <a:ext cx="10058400" cy="53352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17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295280"/>
                    <a:ext cx="10058400" cy="533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8" name=""/>
          <p:cNvGraphicFramePr/>
          <p:nvPr/>
        </p:nvGraphicFramePr>
        <p:xfrm>
          <a:off x="0" y="1219320"/>
          <a:ext cx="10058400" cy="91440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19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1219320"/>
                    <a:ext cx="10058400" cy="914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1226C78-0128-458B-B5C1-40A95D276BCD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Statistics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380520" y="1371600"/>
            <a:ext cx="944892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Total Life to Date Transactions &gt; 310,000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Average Daily Transactions &gt; 2,100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751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Life to Date Notional Value of Transactions &gt; $154 billion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Notional Value Approximately $1 billion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751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Number of Products Offered: Approximately 1000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Number of Currencies Traded in = 13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751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Development Time: Approximately 7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Launch Date: November 29, 1999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751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Version 2.0 Launch Date: September 18, 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751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C6B6B81-97F7-4942-BDD1-11C653C352B0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GB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Utilization of EnronOnline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23" name=""/>
          <p:cNvGraphicFramePr/>
          <p:nvPr/>
        </p:nvGraphicFramePr>
        <p:xfrm>
          <a:off x="930240" y="1716120"/>
          <a:ext cx="8110440" cy="54514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2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30240" y="1716120"/>
                    <a:ext cx="8110440" cy="5451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5" name=""/>
          <p:cNvSpPr/>
          <p:nvPr/>
        </p:nvSpPr>
        <p:spPr>
          <a:xfrm>
            <a:off x="3124440" y="1295280"/>
            <a:ext cx="363132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GB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(% of Transactions)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26" name=""/>
          <p:cNvGrpSpPr/>
          <p:nvPr/>
        </p:nvGrpSpPr>
        <p:grpSpPr>
          <a:xfrm>
            <a:off x="2733840" y="6562800"/>
            <a:ext cx="2887200" cy="392040"/>
            <a:chOff x="2733840" y="6562800"/>
            <a:chExt cx="2887200" cy="392040"/>
          </a:xfrm>
        </p:grpSpPr>
        <p:sp>
          <p:nvSpPr>
            <p:cNvPr id="127" name=""/>
            <p:cNvSpPr/>
            <p:nvPr/>
          </p:nvSpPr>
          <p:spPr>
            <a:xfrm>
              <a:off x="2945160" y="6562800"/>
              <a:ext cx="2675880" cy="39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01880" rIns="101880" tIns="51120" bIns="5112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019160"/>
                  <a:tab algn="l" pos="2038320"/>
                  <a:tab algn="l" pos="3057480"/>
                  <a:tab algn="l" pos="4076640"/>
                  <a:tab algn="l" pos="5095800"/>
                  <a:tab algn="l" pos="6114960"/>
                  <a:tab algn="l" pos="7134120"/>
                  <a:tab algn="l" pos="8153280"/>
                  <a:tab algn="l" pos="9172440"/>
                  <a:tab algn="l" pos="10191600"/>
                </a:tabLst>
              </a:pPr>
              <a:r>
                <a:rPr b="0" lang="en-GB" sz="19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" name=""/>
            <p:cNvSpPr/>
            <p:nvPr/>
          </p:nvSpPr>
          <p:spPr>
            <a:xfrm>
              <a:off x="2733840" y="6660000"/>
              <a:ext cx="226800" cy="20556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01880" rIns="101880" tIns="50760" bIns="507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29" name=""/>
          <p:cNvGrpSpPr/>
          <p:nvPr/>
        </p:nvGrpSpPr>
        <p:grpSpPr>
          <a:xfrm>
            <a:off x="6222960" y="6562800"/>
            <a:ext cx="2311560" cy="392040"/>
            <a:chOff x="6222960" y="6562800"/>
            <a:chExt cx="2311560" cy="392040"/>
          </a:xfrm>
        </p:grpSpPr>
        <p:sp>
          <p:nvSpPr>
            <p:cNvPr id="130" name=""/>
            <p:cNvSpPr/>
            <p:nvPr/>
          </p:nvSpPr>
          <p:spPr>
            <a:xfrm>
              <a:off x="6435720" y="6562800"/>
              <a:ext cx="2098800" cy="39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01880" rIns="101880" tIns="51120" bIns="5112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019160"/>
                  <a:tab algn="l" pos="2038320"/>
                  <a:tab algn="l" pos="3057480"/>
                  <a:tab algn="l" pos="4076640"/>
                  <a:tab algn="l" pos="5095800"/>
                  <a:tab algn="l" pos="6114960"/>
                  <a:tab algn="l" pos="7134120"/>
                  <a:tab algn="l" pos="8153280"/>
                  <a:tab algn="l" pos="9172440"/>
                  <a:tab algn="l" pos="10191600"/>
                </a:tabLst>
              </a:pPr>
              <a:r>
                <a:rPr b="0" lang="en-GB" sz="19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" name=""/>
            <p:cNvSpPr/>
            <p:nvPr/>
          </p:nvSpPr>
          <p:spPr>
            <a:xfrm>
              <a:off x="6222960" y="6657840"/>
              <a:ext cx="227160" cy="20664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01880" rIns="101880" tIns="50760" bIns="507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915FA97-2183-4B92-9BA5-203552D2CB12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96360" y="0"/>
            <a:ext cx="935676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GB" sz="32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vs. Traditional  Channels</a:t>
            </a:r>
            <a:endParaRPr b="1" lang="en-US" sz="32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33" name=""/>
          <p:cNvSpPr/>
          <p:nvPr/>
        </p:nvSpPr>
        <p:spPr>
          <a:xfrm>
            <a:off x="3886200" y="1295280"/>
            <a:ext cx="211824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GB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(Currently)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34" name=""/>
          <p:cNvGraphicFramePr/>
          <p:nvPr/>
        </p:nvGraphicFramePr>
        <p:xfrm>
          <a:off x="5364000" y="2685960"/>
          <a:ext cx="4275360" cy="38768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3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64000" y="2685960"/>
                    <a:ext cx="4275360" cy="3876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6" name=""/>
          <p:cNvGraphicFramePr/>
          <p:nvPr/>
        </p:nvGraphicFramePr>
        <p:xfrm>
          <a:off x="503280" y="2685960"/>
          <a:ext cx="4718160" cy="39639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3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03280" y="2685960"/>
                    <a:ext cx="4718160" cy="3963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8" name=""/>
          <p:cNvSpPr/>
          <p:nvPr/>
        </p:nvSpPr>
        <p:spPr>
          <a:xfrm>
            <a:off x="2029320" y="2108160"/>
            <a:ext cx="1163160" cy="40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Volume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"/>
          <p:cNvSpPr/>
          <p:nvPr/>
        </p:nvSpPr>
        <p:spPr>
          <a:xfrm>
            <a:off x="6627240" y="2108160"/>
            <a:ext cx="1820160" cy="40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0" name=""/>
          <p:cNvGrpSpPr/>
          <p:nvPr/>
        </p:nvGrpSpPr>
        <p:grpSpPr>
          <a:xfrm>
            <a:off x="2733840" y="6562800"/>
            <a:ext cx="2887200" cy="392040"/>
            <a:chOff x="2733840" y="6562800"/>
            <a:chExt cx="2887200" cy="392040"/>
          </a:xfrm>
        </p:grpSpPr>
        <p:sp>
          <p:nvSpPr>
            <p:cNvPr id="141" name=""/>
            <p:cNvSpPr/>
            <p:nvPr/>
          </p:nvSpPr>
          <p:spPr>
            <a:xfrm>
              <a:off x="2945160" y="6562800"/>
              <a:ext cx="2675880" cy="39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01880" rIns="101880" tIns="51120" bIns="5112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019160"/>
                  <a:tab algn="l" pos="2038320"/>
                  <a:tab algn="l" pos="3057480"/>
                  <a:tab algn="l" pos="4076640"/>
                  <a:tab algn="l" pos="5095800"/>
                  <a:tab algn="l" pos="6114960"/>
                  <a:tab algn="l" pos="7134120"/>
                  <a:tab algn="l" pos="8153280"/>
                  <a:tab algn="l" pos="9172440"/>
                  <a:tab algn="l" pos="10191600"/>
                </a:tabLst>
              </a:pPr>
              <a:r>
                <a:rPr b="0" lang="en-GB" sz="19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2" name=""/>
            <p:cNvSpPr/>
            <p:nvPr/>
          </p:nvSpPr>
          <p:spPr>
            <a:xfrm>
              <a:off x="2733840" y="6660000"/>
              <a:ext cx="226800" cy="20556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01880" rIns="101880" tIns="50760" bIns="507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43" name=""/>
          <p:cNvGrpSpPr/>
          <p:nvPr/>
        </p:nvGrpSpPr>
        <p:grpSpPr>
          <a:xfrm>
            <a:off x="6222960" y="6562800"/>
            <a:ext cx="2311560" cy="392040"/>
            <a:chOff x="6222960" y="6562800"/>
            <a:chExt cx="2311560" cy="392040"/>
          </a:xfrm>
        </p:grpSpPr>
        <p:sp>
          <p:nvSpPr>
            <p:cNvPr id="144" name=""/>
            <p:cNvSpPr/>
            <p:nvPr/>
          </p:nvSpPr>
          <p:spPr>
            <a:xfrm>
              <a:off x="6435720" y="6562800"/>
              <a:ext cx="2098800" cy="39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01880" rIns="101880" tIns="51120" bIns="5112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019160"/>
                  <a:tab algn="l" pos="2038320"/>
                  <a:tab algn="l" pos="3057480"/>
                  <a:tab algn="l" pos="4076640"/>
                  <a:tab algn="l" pos="5095800"/>
                  <a:tab algn="l" pos="6114960"/>
                  <a:tab algn="l" pos="7134120"/>
                  <a:tab algn="l" pos="8153280"/>
                  <a:tab algn="l" pos="9172440"/>
                  <a:tab algn="l" pos="10191600"/>
                </a:tabLst>
              </a:pPr>
              <a:r>
                <a:rPr b="0" lang="en-GB" sz="19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" name=""/>
            <p:cNvSpPr/>
            <p:nvPr/>
          </p:nvSpPr>
          <p:spPr>
            <a:xfrm>
              <a:off x="6222960" y="6657840"/>
              <a:ext cx="227160" cy="20664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01880" rIns="101880" tIns="50760" bIns="507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EDB8361-F7FB-4D8E-B0CB-D58C7CD64D20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GB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What is EnronOnline?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04920" y="1371600"/>
            <a:ext cx="952488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Internet-based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Global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Transaction  System Which Allows Counterparties to View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 Time Prices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From Enron’s Traders and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 Instantly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Online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grpSp>
        <p:nvGrpSpPr>
          <p:cNvPr id="21" name=""/>
          <p:cNvGrpSpPr/>
          <p:nvPr/>
        </p:nvGrpSpPr>
        <p:grpSpPr>
          <a:xfrm>
            <a:off x="1523880" y="2666880"/>
            <a:ext cx="7239240" cy="4190760"/>
            <a:chOff x="1523880" y="2666880"/>
            <a:chExt cx="7239240" cy="4190760"/>
          </a:xfrm>
        </p:grpSpPr>
        <p:graphicFrame>
          <p:nvGraphicFramePr>
            <p:cNvPr id="22" name=""/>
            <p:cNvGraphicFramePr/>
            <p:nvPr/>
          </p:nvGraphicFramePr>
          <p:xfrm>
            <a:off x="1523880" y="3569040"/>
            <a:ext cx="7239240" cy="328860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23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1523880" y="3569040"/>
                      <a:ext cx="7239240" cy="32886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24" name=""/>
            <p:cNvGraphicFramePr/>
            <p:nvPr/>
          </p:nvGraphicFramePr>
          <p:xfrm>
            <a:off x="1523880" y="2666880"/>
            <a:ext cx="7235640" cy="89424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25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1523880" y="2666880"/>
                      <a:ext cx="7235640" cy="8942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28DA667-A2A0-4B53-B671-06C7FF398C5A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GB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Transactions via EnronOnline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47" name=""/>
          <p:cNvSpPr/>
          <p:nvPr/>
        </p:nvSpPr>
        <p:spPr>
          <a:xfrm>
            <a:off x="4024800" y="1552680"/>
            <a:ext cx="176328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GB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(Weekly)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48" name=""/>
          <p:cNvGraphicFramePr/>
          <p:nvPr/>
        </p:nvGraphicFramePr>
        <p:xfrm>
          <a:off x="380880" y="1371600"/>
          <a:ext cx="9248760" cy="61801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4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80880" y="1371600"/>
                    <a:ext cx="9248760" cy="6180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83E76B6-26D3-4A83-A993-DFF0E9F0533E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"/>
          <p:cNvSpPr/>
          <p:nvPr/>
        </p:nvSpPr>
        <p:spPr>
          <a:xfrm>
            <a:off x="609480" y="0"/>
            <a:ext cx="8883720" cy="11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880" rIns="101880" tIns="51120" bIns="5112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GB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eCommerce Business Comparison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"/>
          <p:cNvSpPr/>
          <p:nvPr/>
        </p:nvSpPr>
        <p:spPr>
          <a:xfrm>
            <a:off x="1930320" y="1668600"/>
            <a:ext cx="4372200" cy="40248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7200" rIns="97200" tIns="48600" bIns="486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Business To Consumer (B2C)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" name=""/>
          <p:cNvSpPr/>
          <p:nvPr/>
        </p:nvSpPr>
        <p:spPr>
          <a:xfrm>
            <a:off x="1928880" y="3875040"/>
            <a:ext cx="4360680" cy="40248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7200" rIns="97200" tIns="48600" bIns="486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Business To Business (B2B)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" name=""/>
          <p:cNvSpPr/>
          <p:nvPr/>
        </p:nvSpPr>
        <p:spPr>
          <a:xfrm>
            <a:off x="1928880" y="6165720"/>
            <a:ext cx="2185920" cy="40248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7200" rIns="97200" tIns="48600" bIns="486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4" name=""/>
          <p:cNvSpPr/>
          <p:nvPr/>
        </p:nvSpPr>
        <p:spPr>
          <a:xfrm>
            <a:off x="2376720" y="2236680"/>
            <a:ext cx="1831320" cy="155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eBay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Amazon.com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Dell.com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" name=""/>
          <p:cNvSpPr/>
          <p:nvPr/>
        </p:nvSpPr>
        <p:spPr>
          <a:xfrm>
            <a:off x="2379600" y="4448160"/>
            <a:ext cx="1887480" cy="218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Cisco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Altrade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" name=""/>
          <p:cNvSpPr/>
          <p:nvPr/>
        </p:nvSpPr>
        <p:spPr>
          <a:xfrm>
            <a:off x="6404760" y="1371600"/>
            <a:ext cx="2230560" cy="6102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Value of Goods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(Millions)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" name=""/>
          <p:cNvSpPr/>
          <p:nvPr/>
        </p:nvSpPr>
        <p:spPr>
          <a:xfrm>
            <a:off x="6712200" y="2236680"/>
            <a:ext cx="1258200" cy="155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$   2,650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1,600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10,190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8" name=""/>
          <p:cNvSpPr/>
          <p:nvPr/>
        </p:nvSpPr>
        <p:spPr>
          <a:xfrm>
            <a:off x="6939000" y="4448160"/>
            <a:ext cx="1027080" cy="12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$  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1,400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9,480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10,500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" name=""/>
          <p:cNvSpPr/>
          <p:nvPr/>
        </p:nvSpPr>
        <p:spPr>
          <a:xfrm>
            <a:off x="6492960" y="6229440"/>
            <a:ext cx="2090520" cy="61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&gt; $ 153,000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" name=""/>
          <p:cNvSpPr/>
          <p:nvPr/>
        </p:nvSpPr>
        <p:spPr>
          <a:xfrm>
            <a:off x="154080" y="6017400"/>
            <a:ext cx="1293840" cy="64620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7200" rIns="97200" tIns="48600" bIns="486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1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2000 to Date **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" name=""/>
          <p:cNvSpPr/>
          <p:nvPr/>
        </p:nvSpPr>
        <p:spPr>
          <a:xfrm>
            <a:off x="154080" y="3432960"/>
            <a:ext cx="1060200" cy="64620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7200" rIns="97200" tIns="48600" bIns="486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1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1999 Data*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" name=""/>
          <p:cNvSpPr/>
          <p:nvPr/>
        </p:nvSpPr>
        <p:spPr>
          <a:xfrm>
            <a:off x="1523880" y="1905120"/>
            <a:ext cx="0" cy="38862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" name=""/>
          <p:cNvSpPr/>
          <p:nvPr/>
        </p:nvSpPr>
        <p:spPr>
          <a:xfrm>
            <a:off x="1523880" y="1905120"/>
            <a:ext cx="3812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1523880" y="5791320"/>
            <a:ext cx="4572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" name=""/>
          <p:cNvSpPr/>
          <p:nvPr/>
        </p:nvSpPr>
        <p:spPr>
          <a:xfrm>
            <a:off x="1219320" y="3733920"/>
            <a:ext cx="3045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" name=""/>
          <p:cNvSpPr/>
          <p:nvPr/>
        </p:nvSpPr>
        <p:spPr>
          <a:xfrm>
            <a:off x="2209680" y="5181480"/>
            <a:ext cx="3886200" cy="12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" name=""/>
          <p:cNvSpPr/>
          <p:nvPr/>
        </p:nvSpPr>
        <p:spPr>
          <a:xfrm>
            <a:off x="228600" y="6781680"/>
            <a:ext cx="365760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   Est. 1999 Annual Results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** Year to Date Notional Value of Transactions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EFD45CF-FADC-471A-A275-212F247DE8EB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Contact Us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1006200" y="1554120"/>
            <a:ext cx="829764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>
              <a:spcBef>
                <a:spcPts val="49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If you have questions or problems regarding registration or using EnronOnline: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9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34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Call us: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34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Americas: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 and 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All Other Regions: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34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+1 (713) 853-4357 (HELP)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+61 2 9229 2300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+44 (0)20 7783 7783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34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34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Write us: 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34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34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 Box 4656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Level 21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 House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34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Smith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 Castlereagh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P.O.Box 29173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34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Houston, TX  77002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Sydney NSW 2000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London SW1X 7WB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34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34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34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E-Mail us at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help@enrononline.com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FFBAAB4-AA4F-4742-B4F9-1B0B06E714FB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0" y="3107880"/>
            <a:ext cx="10058400" cy="1295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 algn="ctr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300" strike="noStrike" u="none">
                <a:solidFill>
                  <a:srgbClr val="000099"/>
                </a:solidFill>
                <a:effectLst/>
                <a:uFillTx/>
                <a:latin typeface="Verdana"/>
              </a:rPr>
              <a:t>Putting the Energy into e-commerce</a:t>
            </a:r>
            <a:r>
              <a:rPr b="0" lang="en-US" sz="3300" strike="noStrike" u="none">
                <a:solidFill>
                  <a:srgbClr val="000099"/>
                </a:solidFill>
                <a:effectLst/>
                <a:uFillTx/>
                <a:latin typeface="Verdana"/>
              </a:rPr>
              <a:t>™</a:t>
            </a:r>
            <a:endParaRPr b="1" lang="en-US" sz="33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72B4249-0196-4612-9EDC-857E5759E576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1523880"/>
            <a:ext cx="8298000" cy="419112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 of charge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Enron’s Best Prices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Real-Time Pricing Information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Access to complementary markets and product information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Simple access via the internet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Easy to use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675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675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74A74E0-C1F1-49CB-A2B1-BCED82D3C095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 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914400" y="1523880"/>
            <a:ext cx="8298000" cy="411480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 fontScale="92500" lnSpcReduction="19999"/>
          </a:bodyPr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Fast and Secure Execution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 News and Quotes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Price Limit Orders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Industry Publications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 Insights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Advanced Customization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Downloadable Transactions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Floating Windows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675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675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D426375-939C-431C-B540-563DA12A1A8A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Launch Schedule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990360" y="1447920"/>
            <a:ext cx="829764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November 1999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&amp; Canadian Natural Gas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1687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December 1999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Plastics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1687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January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Belgian Natural Gas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Spanish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Swiss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German Power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Natural 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LPG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Power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Oil &amp; Refined Products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Petrochemicals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February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EnBank Virtual Storage Auction (UK)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6EEA9CF-F0E0-44CC-9D16-641493299EEF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 algn="r">
              <a:buNone/>
              <a:tabLst>
                <a:tab algn="l" pos="0"/>
                <a:tab algn="r" pos="8720280"/>
                <a:tab algn="l" pos="9172440"/>
                <a:tab algn="l" pos="10191600"/>
              </a:tabLst>
            </a:pPr>
            <a:r>
              <a:rPr b="1" lang="en-GB" sz="2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Enron’s global wholesale transaction business </a:t>
            </a:r>
            <a:br>
              <a:rPr sz="2600"/>
            </a:br>
            <a:r>
              <a:rPr b="1" lang="en-GB" sz="2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...moves online</a:t>
            </a:r>
            <a:endParaRPr b="1" lang="en-US" sz="2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990360" y="1295280"/>
            <a:ext cx="8297640" cy="556272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March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 Derivatives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 Auctions (US)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April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Austrian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May 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Bandwidth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Crude &amp; Products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June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Pipeline Capacity Auction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July    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Metals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International Coal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Continental Power Options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Nuclear Outage Knock-In Call Options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and Japanese 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Sea Freight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DA3E5E1-0AAE-4842-A916-B7756D9FA129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www.EnronOnline.com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35" name=""/>
          <p:cNvGraphicFramePr/>
          <p:nvPr/>
        </p:nvGraphicFramePr>
        <p:xfrm>
          <a:off x="0" y="1162080"/>
          <a:ext cx="10058400" cy="60008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162080"/>
                    <a:ext cx="10058400" cy="6000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6D6DE22-B929-41BF-AAF6-92A6B0BA3416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"/>
          <p:cNvSpPr/>
          <p:nvPr/>
        </p:nvSpPr>
        <p:spPr>
          <a:xfrm>
            <a:off x="245880" y="1295280"/>
            <a:ext cx="2600640" cy="510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by: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Country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Commodity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Region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Currency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Location/Index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Product category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Deal Type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Quotes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39" name=""/>
          <p:cNvGraphicFramePr/>
          <p:nvPr/>
        </p:nvGraphicFramePr>
        <p:xfrm>
          <a:off x="3505320" y="1295280"/>
          <a:ext cx="6116400" cy="5735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505320" y="1295280"/>
                    <a:ext cx="6116400" cy="5735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2A33878-76CC-462B-9511-01349D1E8D2C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rcRect l="38282" t="27086" r="50782" b="30211"/>
          <a:stretch/>
        </p:blipFill>
        <p:spPr>
          <a:xfrm>
            <a:off x="5867280" y="2286000"/>
            <a:ext cx="3027600" cy="3800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2" name="" descr=""/>
          <p:cNvPicPr/>
          <p:nvPr/>
        </p:nvPicPr>
        <p:blipFill>
          <a:blip r:embed="rId2"/>
          <a:srcRect l="59375" t="11458" r="9374" b="8333"/>
          <a:stretch/>
        </p:blipFill>
        <p:spPr>
          <a:xfrm>
            <a:off x="914400" y="2438280"/>
            <a:ext cx="3521160" cy="3454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" name=""/>
          <p:cNvSpPr/>
          <p:nvPr/>
        </p:nvSpPr>
        <p:spPr>
          <a:xfrm>
            <a:off x="1006560" y="0"/>
            <a:ext cx="7146720" cy="11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880" rIns="101880" tIns="51120" bIns="5112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135080"/>
                <a:tab algn="l" pos="2270160"/>
                <a:tab algn="l" pos="3405240"/>
                <a:tab algn="l" pos="4540320"/>
                <a:tab algn="l" pos="5675400"/>
                <a:tab algn="l" pos="6810480"/>
                <a:tab algn="l" pos="7945560"/>
                <a:tab algn="l" pos="9080640"/>
                <a:tab algn="l" pos="1021572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Customized Information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1294920" y="6172200"/>
            <a:ext cx="238536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>
            <a:off x="6399000" y="6172200"/>
            <a:ext cx="171684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Content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"/>
          <p:cNvSpPr/>
          <p:nvPr/>
        </p:nvSpPr>
        <p:spPr>
          <a:xfrm>
            <a:off x="533520" y="1523880"/>
            <a:ext cx="9219960" cy="77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880" rIns="101880" tIns="51120" bIns="5112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your products and information according to your interests.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5F007EB-C26E-464C-B85D-85FB63679D76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1199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2000-06-10T23:45:18Z</dcterms:created>
  <dc:creator>viant</dc:creator>
  <dc:description/>
  <dc:language>en-US</dc:language>
  <cp:lastModifiedBy>lpacheco</cp:lastModifiedBy>
  <dcterms:modified xsi:type="dcterms:W3CDTF">2000-09-21T19:50:16Z</dcterms:modified>
  <cp:revision>70</cp:revision>
  <dc:subject/>
  <dc:title>No Slide Title</dc:title>
</cp:coreProperties>
</file>