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29.png" ContentType="image/png"/>
  <Override PartName="/ppt/media/image28.jpeg" ContentType="image/jpeg"/>
  <Override PartName="/ppt/media/image1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11.png" ContentType="image/png"/>
  <Override PartName="/ppt/media/image17.png" ContentType="image/png"/>
  <Override PartName="/ppt/media/image32.jpeg" ContentType="image/jpeg"/>
  <Override PartName="/ppt/media/image8.png" ContentType="image/png"/>
  <Override PartName="/ppt/media/image3.png" ContentType="image/png"/>
  <Override PartName="/ppt/media/image12.png" ContentType="image/png"/>
  <Override PartName="/ppt/media/image9.png" ContentType="image/png"/>
  <Override PartName="/ppt/media/image4.png" ContentType="image/png"/>
  <Override PartName="/ppt/media/image33.wmf" ContentType="image/x-wmf"/>
  <Override PartName="/ppt/media/image31.jpeg" ContentType="image/jpeg"/>
  <Override PartName="/ppt/media/image30.jpeg" ContentType="image/jpeg"/>
  <Override PartName="/ppt/media/image34.png" ContentType="image/png"/>
  <Override PartName="/ppt/media/image35.wmf" ContentType="image/x-wmf"/>
  <Override PartName="/ppt/media/image6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0.png" ContentType="image/png"/>
  <Override PartName="/ppt/media/image2.jpeg" ContentType="image/jpeg"/>
  <Override PartName="/ppt/media/image10.png" ContentType="image/png"/>
  <Override PartName="/ppt/media/image1.jpeg" ContentType="image/jpeg"/>
  <Override PartName="/ppt/media/image13.png" ContentType="image/png"/>
  <Override PartName="/ppt/media/image15.jpeg" ContentType="image/jpeg"/>
  <Override PartName="/ppt/media/image19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slides/_rels/slide1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19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/>
  <p:notesSz cx="7189788" cy="95011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FA99121-BF02-4042-832B-56CA346111A2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D0DE5F3-1657-4F98-AEF0-513FA1AF2563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91F575E-B2CE-4794-8BF0-F6BBC4E94CA4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F24AD3F-FF07-4955-A10B-2044A4F1CDB4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8120" y="2742840"/>
            <a:ext cx="54100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 algn="ctr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46656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866880" algn="ctr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20960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55268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9.png"/><Relationship Id="rId4" Type="http://schemas.openxmlformats.org/officeDocument/2006/relationships/image" Target="../media/image31.jpeg"/><Relationship Id="rId5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3.wmf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5.wmf"/><Relationship Id="rId3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12.png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13.png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14.png"/><Relationship Id="rId14" Type="http://schemas.openxmlformats.org/officeDocument/2006/relationships/image" Target="../media/image15.jpeg"/><Relationship Id="rId15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E9583FB-2DCC-4138-98D4-2EDA9CA093AB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9500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Options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67" name="qoutes" descr=""/>
          <p:cNvPicPr/>
          <p:nvPr/>
        </p:nvPicPr>
        <p:blipFill>
          <a:blip r:embed="rId1"/>
          <a:stretch/>
        </p:blipFill>
        <p:spPr>
          <a:xfrm>
            <a:off x="212760" y="1274760"/>
            <a:ext cx="8597880" cy="4584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F1E3525-CF39-4980-9D05-2368AB5C9695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"/>
          <p:cNvSpPr/>
          <p:nvPr/>
        </p:nvSpPr>
        <p:spPr>
          <a:xfrm>
            <a:off x="523800" y="0"/>
            <a:ext cx="6497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498680" y="5564160"/>
            <a:ext cx="164448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6121800" y="5564160"/>
            <a:ext cx="11901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388800" y="1011240"/>
            <a:ext cx="838224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2" name=""/>
          <p:cNvGraphicFramePr/>
          <p:nvPr/>
        </p:nvGraphicFramePr>
        <p:xfrm>
          <a:off x="5221440" y="2141640"/>
          <a:ext cx="3016080" cy="332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21440" y="2141640"/>
                    <a:ext cx="3016080" cy="332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" name=""/>
          <p:cNvGraphicFramePr/>
          <p:nvPr/>
        </p:nvGraphicFramePr>
        <p:xfrm>
          <a:off x="554040" y="2141640"/>
          <a:ext cx="3533760" cy="329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54040" y="2141640"/>
                    <a:ext cx="3533760" cy="329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DB3CF1E-E1D3-431C-8C90-72AC1EE4B37E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"/>
          <p:cNvSpPr/>
          <p:nvPr/>
        </p:nvSpPr>
        <p:spPr>
          <a:xfrm>
            <a:off x="689040" y="1370160"/>
            <a:ext cx="2847960" cy="46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Location/Index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78" name=""/>
          <p:cNvGraphicFramePr/>
          <p:nvPr/>
        </p:nvGraphicFramePr>
        <p:xfrm>
          <a:off x="4000680" y="1504800"/>
          <a:ext cx="4692600" cy="4399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00680" y="1504800"/>
                    <a:ext cx="4692600" cy="4399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AEC73E7-47E4-453E-8EB9-BF78CE3B5878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"/>
          <p:cNvGraphicFramePr/>
          <p:nvPr/>
        </p:nvGraphicFramePr>
        <p:xfrm>
          <a:off x="4965840" y="1114560"/>
          <a:ext cx="3741480" cy="287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65840" y="1114560"/>
                    <a:ext cx="3741480" cy="287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" name=""/>
          <p:cNvGraphicFramePr/>
          <p:nvPr/>
        </p:nvGraphicFramePr>
        <p:xfrm>
          <a:off x="685800" y="1700280"/>
          <a:ext cx="5681520" cy="433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700280"/>
                    <a:ext cx="5681520" cy="433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4" name=""/>
          <p:cNvSpPr/>
          <p:nvPr/>
        </p:nvSpPr>
        <p:spPr>
          <a:xfrm>
            <a:off x="6213600" y="2189160"/>
            <a:ext cx="2216160" cy="16146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4EF41F2-4AE4-4BD9-89F9-7784F0E45FCF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Weather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87" name=""/>
          <p:cNvGraphicFramePr/>
          <p:nvPr/>
        </p:nvGraphicFramePr>
        <p:xfrm>
          <a:off x="351000" y="111456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1000" y="111456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9" name=""/>
          <p:cNvSpPr/>
          <p:nvPr/>
        </p:nvSpPr>
        <p:spPr>
          <a:xfrm>
            <a:off x="2108160" y="2057400"/>
            <a:ext cx="830160" cy="127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0" name="weather" descr=""/>
          <p:cNvPicPr/>
          <p:nvPr/>
        </p:nvPicPr>
        <p:blipFill>
          <a:blip r:embed="rId3"/>
          <a:stretch/>
        </p:blipFill>
        <p:spPr>
          <a:xfrm>
            <a:off x="2986200" y="1469880"/>
            <a:ext cx="4578120" cy="4721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6EC0BF7-EC0E-4A86-BAEE-6B07C4F9F38D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"/>
          <p:cNvGrpSpPr/>
          <p:nvPr/>
        </p:nvGrpSpPr>
        <p:grpSpPr>
          <a:xfrm>
            <a:off x="398520" y="1292400"/>
            <a:ext cx="2552400" cy="3094920"/>
            <a:chOff x="398520" y="1292400"/>
            <a:chExt cx="2552400" cy="3094920"/>
          </a:xfrm>
        </p:grpSpPr>
        <p:graphicFrame>
          <p:nvGraphicFramePr>
            <p:cNvPr id="92" name=""/>
            <p:cNvGraphicFramePr/>
            <p:nvPr/>
          </p:nvGraphicFramePr>
          <p:xfrm>
            <a:off x="398520" y="1292400"/>
            <a:ext cx="2352600" cy="21618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93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398520" y="1292400"/>
                      <a:ext cx="2352600" cy="21618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94" name=""/>
            <p:cNvSpPr/>
            <p:nvPr/>
          </p:nvSpPr>
          <p:spPr>
            <a:xfrm>
              <a:off x="1496880" y="2841480"/>
              <a:ext cx="1454040" cy="1545840"/>
            </a:xfrm>
            <a:custGeom>
              <a:avLst/>
              <a:gdLst/>
              <a:ahLst/>
              <a:rect l="l" t="t" r="r" b="b"/>
              <a:pathLst>
                <a:path w="920" h="1152">
                  <a:moveTo>
                    <a:pt x="8" y="0"/>
                  </a:moveTo>
                  <a:cubicBezTo>
                    <a:pt x="4" y="288"/>
                    <a:pt x="0" y="576"/>
                    <a:pt x="152" y="768"/>
                  </a:cubicBezTo>
                  <a:cubicBezTo>
                    <a:pt x="304" y="960"/>
                    <a:pt x="792" y="1088"/>
                    <a:pt x="920" y="1152"/>
                  </a:cubicBezTo>
                </a:path>
              </a:pathLst>
            </a:custGeom>
            <a:noFill/>
            <a:ln w="127080">
              <a:solidFill>
                <a:srgbClr val="ff66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96" name="weather6" descr=""/>
          <p:cNvPicPr/>
          <p:nvPr/>
        </p:nvPicPr>
        <p:blipFill>
          <a:blip r:embed="rId3"/>
          <a:stretch/>
        </p:blipFill>
        <p:spPr>
          <a:xfrm>
            <a:off x="3078000" y="2378160"/>
            <a:ext cx="4162680" cy="342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CD9B026-B1C8-4E58-AC9F-C3491D735C8A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98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531720" y="228600"/>
            <a:ext cx="6081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573E9C8-B45C-4B38-882B-8D5ED79B0CEB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1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531720" y="228600"/>
            <a:ext cx="59785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8B1EFB0-1E14-483A-B81A-7F5F1EABAACE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 descr=""/>
          <p:cNvPicPr/>
          <p:nvPr/>
        </p:nvPicPr>
        <p:blipFill>
          <a:blip r:embed="rId1"/>
          <a:srcRect l="50023" t="11503" r="797" b="7250"/>
          <a:stretch/>
        </p:blipFill>
        <p:spPr>
          <a:xfrm>
            <a:off x="609480" y="1219320"/>
            <a:ext cx="7766280" cy="4811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05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 rot="8362800">
            <a:off x="3047760" y="4952520"/>
            <a:ext cx="1752480" cy="83844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440"/>
              <a:gd name="textAreaBottom" fmla="*/ 608040 h 83844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531720" y="228600"/>
            <a:ext cx="61088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30B94A2-F1F8-4861-9E7D-B5F17D48CD4D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" descr=""/>
          <p:cNvPicPr/>
          <p:nvPr/>
        </p:nvPicPr>
        <p:blipFill>
          <a:blip r:embed="rId1"/>
          <a:srcRect l="50023" t="11503" r="797" b="7545"/>
          <a:stretch/>
        </p:blipFill>
        <p:spPr>
          <a:xfrm>
            <a:off x="609480" y="1219320"/>
            <a:ext cx="7766280" cy="4794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110" name="" descr=""/>
          <p:cNvPicPr/>
          <p:nvPr/>
        </p:nvPicPr>
        <p:blipFill>
          <a:blip r:embed="rId2"/>
          <a:srcRect l="57033" t="19048" r="12501" b="22621"/>
          <a:stretch/>
        </p:blipFill>
        <p:spPr>
          <a:xfrm>
            <a:off x="457200" y="1828800"/>
            <a:ext cx="594360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"/>
          <p:cNvSpPr/>
          <p:nvPr/>
        </p:nvSpPr>
        <p:spPr>
          <a:xfrm>
            <a:off x="6324480" y="2362320"/>
            <a:ext cx="1676520" cy="609480"/>
          </a:xfrm>
          <a:custGeom>
            <a:avLst/>
            <a:gdLst>
              <a:gd name="textAreaLeft" fmla="*/ 224640 w 1676520"/>
              <a:gd name="textAreaRight" fmla="*/ 1451880 w 1676520"/>
              <a:gd name="textAreaTop" fmla="*/ 106560 h 609480"/>
              <a:gd name="textAreaBottom" fmla="*/ 442080 h 6094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 rot="8362800">
            <a:off x="3047760" y="4886280"/>
            <a:ext cx="1752480" cy="838080"/>
          </a:xfrm>
          <a:custGeom>
            <a:avLst/>
            <a:gdLst>
              <a:gd name="textAreaLeft" fmla="*/ 234720 w 1752480"/>
              <a:gd name="textAreaRight" fmla="*/ 1517760 w 1752480"/>
              <a:gd name="textAreaTop" fmla="*/ 146520 h 838080"/>
              <a:gd name="textAreaBottom" fmla="*/ 607680 h 8380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6600"/>
          </a:solidFill>
          <a:ln w="936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531720" y="228600"/>
            <a:ext cx="846000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Contract  &amp; Description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14" name="gtc" descr=""/>
          <p:cNvPicPr/>
          <p:nvPr/>
        </p:nvPicPr>
        <p:blipFill>
          <a:blip r:embed="rId3"/>
          <a:srcRect l="0" t="0" r="67685" b="9854"/>
          <a:stretch/>
        </p:blipFill>
        <p:spPr>
          <a:xfrm>
            <a:off x="4386240" y="820800"/>
            <a:ext cx="4513320" cy="4721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8DE912E-7EC5-40A5-B335-AD3FAD133491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475920" y="1219320"/>
            <a:ext cx="8201160" cy="464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Free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title"/>
          </p:nvPr>
        </p:nvSpPr>
        <p:spPr>
          <a:xfrm>
            <a:off x="54252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26" name=""/>
          <p:cNvGraphicFramePr/>
          <p:nvPr/>
        </p:nvGraphicFramePr>
        <p:xfrm>
          <a:off x="914400" y="2152800"/>
          <a:ext cx="4589640" cy="2628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14400" y="2152800"/>
                    <a:ext cx="4589640" cy="262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8" name="eolscreen" descr=""/>
          <p:cNvPicPr/>
          <p:nvPr/>
        </p:nvPicPr>
        <p:blipFill>
          <a:blip r:embed="rId3"/>
          <a:stretch/>
        </p:blipFill>
        <p:spPr>
          <a:xfrm>
            <a:off x="3672000" y="3333600"/>
            <a:ext cx="4786200" cy="261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C88A7E5-71D8-4D8E-B483-F0C7214C4FA3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quotescreenbeforeanytransactions" descr=""/>
          <p:cNvPicPr/>
          <p:nvPr/>
        </p:nvPicPr>
        <p:blipFill>
          <a:blip r:embed="rId1"/>
          <a:srcRect l="0" t="0" r="0" b="19312"/>
          <a:stretch/>
        </p:blipFill>
        <p:spPr>
          <a:xfrm>
            <a:off x="0" y="1474920"/>
            <a:ext cx="9144000" cy="483372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16" name=""/>
          <p:cNvGraphicFramePr/>
          <p:nvPr/>
        </p:nvGraphicFramePr>
        <p:xfrm>
          <a:off x="0" y="836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1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836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8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0D16D45-A568-4F04-B4D0-B2662E1A6E79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quotescreenbeforeanytransactions" descr=""/>
          <p:cNvPicPr/>
          <p:nvPr/>
        </p:nvPicPr>
        <p:blipFill>
          <a:blip r:embed="rId1"/>
          <a:srcRect l="0" t="0" r="0" b="16797"/>
          <a:stretch/>
        </p:blipFill>
        <p:spPr>
          <a:xfrm>
            <a:off x="0" y="1322280"/>
            <a:ext cx="9144000" cy="49849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24" name=""/>
          <p:cNvGrpSpPr/>
          <p:nvPr/>
        </p:nvGrpSpPr>
        <p:grpSpPr>
          <a:xfrm>
            <a:off x="5056200" y="5554800"/>
            <a:ext cx="1368360" cy="722160"/>
            <a:chOff x="5056200" y="5554800"/>
            <a:chExt cx="1368360" cy="722160"/>
          </a:xfrm>
        </p:grpSpPr>
        <p:sp>
          <p:nvSpPr>
            <p:cNvPr id="125" name=""/>
            <p:cNvSpPr/>
            <p:nvPr/>
          </p:nvSpPr>
          <p:spPr>
            <a:xfrm>
              <a:off x="5156280" y="557568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" name=""/>
            <p:cNvSpPr/>
            <p:nvPr/>
          </p:nvSpPr>
          <p:spPr>
            <a:xfrm>
              <a:off x="5056200" y="555480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5182920" y="558720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5179680" y="558720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5135760" y="571860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5122080" y="572724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5418720" y="561780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5386320" y="558828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5257800" y="563040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5836320" y="596556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5800320" y="598536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5132520" y="582984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5165640" y="585468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5193720" y="559548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5281200" y="563328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5415840" y="558828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41" name=""/>
          <p:cNvGraphicFramePr/>
          <p:nvPr/>
        </p:nvGraphicFramePr>
        <p:xfrm>
          <a:off x="0" y="68436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4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8436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3" name=""/>
          <p:cNvSpPr/>
          <p:nvPr/>
        </p:nvSpPr>
        <p:spPr>
          <a:xfrm>
            <a:off x="6330960" y="3786120"/>
            <a:ext cx="1108080" cy="53676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8" name=""/>
          <p:cNvGrpSpPr/>
          <p:nvPr/>
        </p:nvGrpSpPr>
        <p:grpSpPr>
          <a:xfrm>
            <a:off x="3498840" y="4033800"/>
            <a:ext cx="2874600" cy="1549440"/>
            <a:chOff x="3498840" y="4033800"/>
            <a:chExt cx="2874600" cy="1549440"/>
          </a:xfrm>
        </p:grpSpPr>
        <p:sp>
          <p:nvSpPr>
            <p:cNvPr id="149" name=""/>
            <p:cNvSpPr/>
            <p:nvPr/>
          </p:nvSpPr>
          <p:spPr>
            <a:xfrm>
              <a:off x="5819400" y="403380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3498840" y="4033800"/>
              <a:ext cx="2320560" cy="154944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C194DCE-00F1-4E72-AAFB-145F604231AF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quotescreenbeforeanytransactions" descr=""/>
          <p:cNvPicPr/>
          <p:nvPr/>
        </p:nvPicPr>
        <p:blipFill>
          <a:blip r:embed="rId1"/>
          <a:srcRect l="0" t="0" r="0" b="16955"/>
          <a:stretch/>
        </p:blipFill>
        <p:spPr>
          <a:xfrm>
            <a:off x="0" y="1332000"/>
            <a:ext cx="9144000" cy="4975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33520" y="180720"/>
            <a:ext cx="807696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54" name=""/>
          <p:cNvGraphicFramePr/>
          <p:nvPr/>
        </p:nvGraphicFramePr>
        <p:xfrm>
          <a:off x="0" y="69372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5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9372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56" name="normalsubmissionbox" descr=""/>
          <p:cNvPicPr/>
          <p:nvPr/>
        </p:nvPicPr>
        <p:blipFill>
          <a:blip r:embed="rId4"/>
          <a:stretch/>
        </p:blipFill>
        <p:spPr>
          <a:xfrm>
            <a:off x="1584360" y="227016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7046EC6-4B41-4BC7-B69F-0F8B5AB614B6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ompletedatbid" descr=""/>
          <p:cNvPicPr/>
          <p:nvPr/>
        </p:nvPicPr>
        <p:blipFill>
          <a:blip r:embed="rId1"/>
          <a:srcRect l="0" t="0" r="0" b="14147"/>
          <a:stretch/>
        </p:blipFill>
        <p:spPr>
          <a:xfrm>
            <a:off x="0" y="1357200"/>
            <a:ext cx="9144000" cy="495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9" name=""/>
          <p:cNvSpPr/>
          <p:nvPr/>
        </p:nvSpPr>
        <p:spPr>
          <a:xfrm rot="441000">
            <a:off x="7112160" y="5678640"/>
            <a:ext cx="884160" cy="60624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60" name=""/>
          <p:cNvGraphicFramePr/>
          <p:nvPr/>
        </p:nvGraphicFramePr>
        <p:xfrm>
          <a:off x="0" y="74124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61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4124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3301C40-8217-44A3-8748-7854F365FAD2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quotescreenbeforeanytransactions" descr=""/>
          <p:cNvPicPr/>
          <p:nvPr/>
        </p:nvPicPr>
        <p:blipFill>
          <a:blip r:embed="rId1"/>
          <a:srcRect l="0" t="0" r="0" b="16662"/>
          <a:stretch/>
        </p:blipFill>
        <p:spPr>
          <a:xfrm>
            <a:off x="0" y="1312920"/>
            <a:ext cx="9144000" cy="4992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" name=""/>
          <p:cNvSpPr/>
          <p:nvPr/>
        </p:nvSpPr>
        <p:spPr>
          <a:xfrm>
            <a:off x="6834240" y="3962520"/>
            <a:ext cx="401760" cy="139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6813720" y="3903840"/>
            <a:ext cx="479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33cc"/>
                </a:solidFill>
                <a:effectLst/>
                <a:uFillTx/>
                <a:latin typeface="Arial"/>
              </a:rPr>
              <a:t>4.14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5" name=""/>
          <p:cNvGrpSpPr/>
          <p:nvPr/>
        </p:nvGrpSpPr>
        <p:grpSpPr>
          <a:xfrm>
            <a:off x="5056200" y="5586480"/>
            <a:ext cx="1368360" cy="722160"/>
            <a:chOff x="5056200" y="5586480"/>
            <a:chExt cx="1368360" cy="722160"/>
          </a:xfrm>
        </p:grpSpPr>
        <p:sp>
          <p:nvSpPr>
            <p:cNvPr id="166" name=""/>
            <p:cNvSpPr/>
            <p:nvPr/>
          </p:nvSpPr>
          <p:spPr>
            <a:xfrm>
              <a:off x="5156280" y="560736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5056200" y="5586480"/>
              <a:ext cx="1368360" cy="7221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5182920" y="5618880"/>
              <a:ext cx="1144440" cy="47772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5179680" y="561888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5135760" y="575028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5122080" y="575892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5418720" y="564948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5386320" y="561996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5257800" y="566208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5836320" y="5997240"/>
              <a:ext cx="526680" cy="23688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5800320" y="601704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5132520" y="586152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5165640" y="5886360"/>
              <a:ext cx="387720" cy="27324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5193720" y="562716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5281200" y="566496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5415840" y="561996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82" name=""/>
          <p:cNvGraphicFramePr/>
          <p:nvPr/>
        </p:nvGraphicFramePr>
        <p:xfrm>
          <a:off x="0" y="674640"/>
          <a:ext cx="9144000" cy="663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8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674640"/>
                    <a:ext cx="9144000" cy="663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4" name=""/>
          <p:cNvSpPr/>
          <p:nvPr/>
        </p:nvSpPr>
        <p:spPr>
          <a:xfrm>
            <a:off x="6330960" y="3776760"/>
            <a:ext cx="1108080" cy="53640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9" name=""/>
          <p:cNvGrpSpPr/>
          <p:nvPr/>
        </p:nvGrpSpPr>
        <p:grpSpPr>
          <a:xfrm>
            <a:off x="3498840" y="4005360"/>
            <a:ext cx="2874600" cy="1638360"/>
            <a:chOff x="3498840" y="4005360"/>
            <a:chExt cx="2874600" cy="1638360"/>
          </a:xfrm>
        </p:grpSpPr>
        <p:sp>
          <p:nvSpPr>
            <p:cNvPr id="190" name=""/>
            <p:cNvSpPr/>
            <p:nvPr/>
          </p:nvSpPr>
          <p:spPr>
            <a:xfrm>
              <a:off x="5819400" y="400536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3498840" y="4005360"/>
              <a:ext cx="2320560" cy="163836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23440" y="114120"/>
            <a:ext cx="862020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 - Limit Orders</a:t>
            </a:r>
            <a:endParaRPr b="1" lang="en-US" sz="29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FABE6AF-B413-498F-BD0D-CCD7B844FD9C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quotescreenbeforeanytransactions" descr=""/>
          <p:cNvPicPr/>
          <p:nvPr/>
        </p:nvPicPr>
        <p:blipFill>
          <a:blip r:embed="rId1"/>
          <a:srcRect l="0" t="0" r="0" b="17219"/>
          <a:stretch/>
        </p:blipFill>
        <p:spPr>
          <a:xfrm>
            <a:off x="0" y="1351080"/>
            <a:ext cx="9144000" cy="495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23440" y="1458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95" name=""/>
          <p:cNvGraphicFramePr/>
          <p:nvPr/>
        </p:nvGraphicFramePr>
        <p:xfrm>
          <a:off x="0" y="722160"/>
          <a:ext cx="9144000" cy="66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9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722160"/>
                    <a:ext cx="9144000" cy="66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97" name="limitsubmit" descr=""/>
          <p:cNvPicPr/>
          <p:nvPr/>
        </p:nvPicPr>
        <p:blipFill>
          <a:blip r:embed="rId4"/>
          <a:stretch/>
        </p:blipFill>
        <p:spPr>
          <a:xfrm>
            <a:off x="1886040" y="2187720"/>
            <a:ext cx="4533840" cy="3295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BA2692B-3AF4-4238-8561-51946358D2E0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completedaslimitorder" descr=""/>
          <p:cNvPicPr/>
          <p:nvPr/>
        </p:nvPicPr>
        <p:blipFill>
          <a:blip r:embed="rId1"/>
          <a:srcRect l="0" t="0" r="0" b="5534"/>
          <a:stretch/>
        </p:blipFill>
        <p:spPr>
          <a:xfrm>
            <a:off x="0" y="692280"/>
            <a:ext cx="9144000" cy="565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23440" y="10440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00" name=""/>
          <p:cNvSpPr/>
          <p:nvPr/>
        </p:nvSpPr>
        <p:spPr>
          <a:xfrm rot="21284400">
            <a:off x="6684840" y="6095520"/>
            <a:ext cx="519120" cy="34128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5B1BAEE-3A65-4D37-8458-EB361DC8DAD7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23440" y="11736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02" name=""/>
          <p:cNvGrpSpPr/>
          <p:nvPr/>
        </p:nvGrpSpPr>
        <p:grpSpPr>
          <a:xfrm>
            <a:off x="0" y="682560"/>
            <a:ext cx="9267480" cy="5622840"/>
            <a:chOff x="0" y="682560"/>
            <a:chExt cx="9267480" cy="5622840"/>
          </a:xfrm>
        </p:grpSpPr>
        <p:pic>
          <p:nvPicPr>
            <p:cNvPr id="203" name="completedaslimitorder" descr=""/>
            <p:cNvPicPr/>
            <p:nvPr/>
          </p:nvPicPr>
          <p:blipFill>
            <a:blip r:embed="rId1"/>
            <a:srcRect l="0" t="0" r="0" b="6144"/>
            <a:stretch/>
          </p:blipFill>
          <p:spPr>
            <a:xfrm>
              <a:off x="0" y="682560"/>
              <a:ext cx="9144000" cy="56228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204" name=""/>
            <p:cNvGrpSpPr/>
            <p:nvPr/>
          </p:nvGrpSpPr>
          <p:grpSpPr>
            <a:xfrm>
              <a:off x="6823080" y="3255840"/>
              <a:ext cx="479160" cy="276840"/>
              <a:chOff x="6823080" y="3255840"/>
              <a:chExt cx="479160" cy="276840"/>
            </a:xfrm>
          </p:grpSpPr>
          <p:sp>
            <p:nvSpPr>
              <p:cNvPr id="205" name=""/>
              <p:cNvSpPr/>
              <p:nvPr/>
            </p:nvSpPr>
            <p:spPr>
              <a:xfrm>
                <a:off x="6843600" y="3323880"/>
                <a:ext cx="401760" cy="13968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" name=""/>
              <p:cNvSpPr/>
              <p:nvPr/>
            </p:nvSpPr>
            <p:spPr>
              <a:xfrm>
                <a:off x="6823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33cc"/>
                    </a:solidFill>
                    <a:effectLst/>
                    <a:uFillTx/>
                    <a:latin typeface="Arial"/>
                  </a:rPr>
                  <a:t>4.20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07" name=""/>
            <p:cNvSpPr/>
            <p:nvPr/>
          </p:nvSpPr>
          <p:spPr>
            <a:xfrm>
              <a:off x="8853480" y="6012000"/>
              <a:ext cx="154080" cy="155520"/>
            </a:xfrm>
            <a:prstGeom prst="rect">
              <a:avLst/>
            </a:prstGeom>
            <a:solidFill>
              <a:srgbClr val="3b007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08" name=""/>
            <p:cNvGrpSpPr/>
            <p:nvPr/>
          </p:nvGrpSpPr>
          <p:grpSpPr>
            <a:xfrm>
              <a:off x="8788320" y="5952960"/>
              <a:ext cx="479160" cy="261720"/>
              <a:chOff x="8788320" y="5952960"/>
              <a:chExt cx="479160" cy="261720"/>
            </a:xfrm>
          </p:grpSpPr>
          <p:sp>
            <p:nvSpPr>
              <p:cNvPr id="209" name=""/>
              <p:cNvSpPr/>
              <p:nvPr/>
            </p:nvSpPr>
            <p:spPr>
              <a:xfrm>
                <a:off x="8808840" y="60210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" name=""/>
              <p:cNvSpPr/>
              <p:nvPr/>
            </p:nvSpPr>
            <p:spPr>
              <a:xfrm>
                <a:off x="8788320" y="59529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ffffff"/>
                    </a:solidFill>
                    <a:effectLst/>
                    <a:uFillTx/>
                    <a:latin typeface="Symbol"/>
                    <a:ea typeface="Symbol"/>
                  </a:rPr>
                  <a:t>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pic>
          <p:nvPicPr>
            <p:cNvPr id="211" name="completedatbid" descr=""/>
            <p:cNvPicPr/>
            <p:nvPr/>
          </p:nvPicPr>
          <p:blipFill>
            <a:blip r:embed="rId2"/>
            <a:srcRect l="0" t="73001" r="0" b="23588"/>
            <a:stretch/>
          </p:blipFill>
          <p:spPr>
            <a:xfrm>
              <a:off x="0" y="5262480"/>
              <a:ext cx="9144000" cy="196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12" name=""/>
            <p:cNvSpPr/>
            <p:nvPr/>
          </p:nvSpPr>
          <p:spPr>
            <a:xfrm>
              <a:off x="7927920" y="5284800"/>
              <a:ext cx="407880" cy="146160"/>
            </a:xfrm>
            <a:prstGeom prst="rect">
              <a:avLst/>
            </a:prstGeom>
            <a:solidFill>
              <a:srgbClr val="a0dc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98280" y="5276880"/>
              <a:ext cx="873360" cy="1364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14" name=""/>
            <p:cNvGrpSpPr/>
            <p:nvPr/>
          </p:nvGrpSpPr>
          <p:grpSpPr>
            <a:xfrm>
              <a:off x="7956720" y="5227560"/>
              <a:ext cx="479160" cy="261720"/>
              <a:chOff x="7956720" y="5227560"/>
              <a:chExt cx="479160" cy="261720"/>
            </a:xfrm>
          </p:grpSpPr>
          <p:sp>
            <p:nvSpPr>
              <p:cNvPr id="215" name=""/>
              <p:cNvSpPr/>
              <p:nvPr/>
            </p:nvSpPr>
            <p:spPr>
              <a:xfrm>
                <a:off x="7977240" y="529560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" name=""/>
              <p:cNvSpPr/>
              <p:nvPr/>
            </p:nvSpPr>
            <p:spPr>
              <a:xfrm>
                <a:off x="7956720" y="5227560"/>
                <a:ext cx="479160" cy="261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4. 20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7" name=""/>
            <p:cNvGrpSpPr/>
            <p:nvPr/>
          </p:nvGrpSpPr>
          <p:grpSpPr>
            <a:xfrm>
              <a:off x="23760" y="5218200"/>
              <a:ext cx="806040" cy="597240"/>
              <a:chOff x="23760" y="5218200"/>
              <a:chExt cx="806040" cy="597240"/>
            </a:xfrm>
          </p:grpSpPr>
          <p:sp>
            <p:nvSpPr>
              <p:cNvPr id="218" name=""/>
              <p:cNvSpPr/>
              <p:nvPr/>
            </p:nvSpPr>
            <p:spPr>
              <a:xfrm>
                <a:off x="57960" y="5286240"/>
                <a:ext cx="67572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" name=""/>
              <p:cNvSpPr/>
              <p:nvPr/>
            </p:nvSpPr>
            <p:spPr>
              <a:xfrm>
                <a:off x="23760" y="5218200"/>
                <a:ext cx="806040" cy="597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1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05:06:02                              </a:t>
                </a:r>
                <a:endParaRPr b="0" lang="en-US" sz="11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0" name=""/>
            <p:cNvSpPr/>
            <p:nvPr/>
          </p:nvSpPr>
          <p:spPr>
            <a:xfrm>
              <a:off x="7496280" y="3316320"/>
              <a:ext cx="523800" cy="18108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21" name=""/>
            <p:cNvGrpSpPr/>
            <p:nvPr/>
          </p:nvGrpSpPr>
          <p:grpSpPr>
            <a:xfrm>
              <a:off x="7615080" y="3255840"/>
              <a:ext cx="479160" cy="276840"/>
              <a:chOff x="7615080" y="3255840"/>
              <a:chExt cx="479160" cy="276840"/>
            </a:xfrm>
          </p:grpSpPr>
          <p:sp>
            <p:nvSpPr>
              <p:cNvPr id="222" name=""/>
              <p:cNvSpPr/>
              <p:nvPr/>
            </p:nvSpPr>
            <p:spPr>
              <a:xfrm>
                <a:off x="7635600" y="3323880"/>
                <a:ext cx="4017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" name=""/>
              <p:cNvSpPr/>
              <p:nvPr/>
            </p:nvSpPr>
            <p:spPr>
              <a:xfrm>
                <a:off x="7615080" y="3255840"/>
                <a:ext cx="4791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4.21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24" name=""/>
            <p:cNvSpPr/>
            <p:nvPr/>
          </p:nvSpPr>
          <p:spPr>
            <a:xfrm>
              <a:off x="8740800" y="6008760"/>
              <a:ext cx="90360" cy="171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F6B3EBC-ABB8-45AD-949E-EC7870110103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857160" y="1390320"/>
            <a:ext cx="8058240" cy="426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Total Life to Date Transactions &gt;1,400,000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Average Daily Transactions &gt; 5,200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Life to Date Notional Value of Transactions &gt; $800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Daily Notional Value Approximately $2.4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Products Offered: Approximately 1,850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Number of Currencies Traded in = 15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1.0 Launch Date: November 29,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7160" indent="-227160">
              <a:spcBef>
                <a:spcPts val="675"/>
              </a:spcBef>
              <a:buClr>
                <a:srgbClr val="ff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A7559B6-C444-49FD-BBC8-9A58A55987D8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"/>
          <p:cNvGrpSpPr/>
          <p:nvPr/>
        </p:nvGrpSpPr>
        <p:grpSpPr>
          <a:xfrm>
            <a:off x="1447920" y="5699160"/>
            <a:ext cx="2611080" cy="351000"/>
            <a:chOff x="1447920" y="5699160"/>
            <a:chExt cx="2611080" cy="351000"/>
          </a:xfrm>
        </p:grpSpPr>
        <p:sp>
          <p:nvSpPr>
            <p:cNvPr id="228" name=""/>
            <p:cNvSpPr/>
            <p:nvPr/>
          </p:nvSpPr>
          <p:spPr>
            <a:xfrm>
              <a:off x="1654200" y="569916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1447920" y="5784480"/>
              <a:ext cx="20592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0" name=""/>
          <p:cNvGrpSpPr/>
          <p:nvPr/>
        </p:nvGrpSpPr>
        <p:grpSpPr>
          <a:xfrm>
            <a:off x="1447920" y="5973840"/>
            <a:ext cx="2099880" cy="351000"/>
            <a:chOff x="1447920" y="5973840"/>
            <a:chExt cx="2099880" cy="351000"/>
          </a:xfrm>
        </p:grpSpPr>
        <p:sp>
          <p:nvSpPr>
            <p:cNvPr id="231" name=""/>
            <p:cNvSpPr/>
            <p:nvPr/>
          </p:nvSpPr>
          <p:spPr>
            <a:xfrm>
              <a:off x="1640880" y="597384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1447920" y="605736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34" name=""/>
          <p:cNvSpPr/>
          <p:nvPr/>
        </p:nvSpPr>
        <p:spPr>
          <a:xfrm>
            <a:off x="919080" y="1157400"/>
            <a:ext cx="786276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Transactions as a % of Total Transactions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4343400" y="5830920"/>
            <a:ext cx="434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percentage of transactions on EnronOnline </a:t>
            </a:r>
            <a:br>
              <a:rPr sz="12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declined in 3Q00 due to the purchase of MG Metals.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6" name=""/>
          <p:cNvGraphicFramePr/>
          <p:nvPr/>
        </p:nvGraphicFramePr>
        <p:xfrm>
          <a:off x="536400" y="1332000"/>
          <a:ext cx="7607520" cy="4833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3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" y="1332000"/>
                    <a:ext cx="7607520" cy="483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7D0D525-56F7-4440-A73F-38C5661F3D3E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Faster than Traditional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Product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3311D56-BEBE-4E7B-BEC0-94D63508F8B2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"/>
          <p:cNvSpPr/>
          <p:nvPr/>
        </p:nvSpPr>
        <p:spPr>
          <a:xfrm>
            <a:off x="3048120" y="16765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9" name=""/>
          <p:cNvGraphicFramePr/>
          <p:nvPr/>
        </p:nvGraphicFramePr>
        <p:xfrm>
          <a:off x="2666880" y="2171880"/>
          <a:ext cx="3886200" cy="3419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66880" y="2171880"/>
                    <a:ext cx="3886200" cy="341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1" name=""/>
          <p:cNvSpPr/>
          <p:nvPr/>
        </p:nvSpPr>
        <p:spPr>
          <a:xfrm>
            <a:off x="3506400" y="1141560"/>
            <a:ext cx="2118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2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243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5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246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5657760" y="587484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9536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Channels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BBEC4C1-D977-4DDE-B027-7568719F9CF2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"/>
          <p:cNvGraphicFramePr/>
          <p:nvPr/>
        </p:nvGraphicFramePr>
        <p:xfrm>
          <a:off x="469800" y="1333440"/>
          <a:ext cx="8161560" cy="5453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9800" y="1333440"/>
                    <a:ext cx="8161560" cy="545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1" name=""/>
          <p:cNvSpPr/>
          <p:nvPr/>
        </p:nvSpPr>
        <p:spPr>
          <a:xfrm>
            <a:off x="3675960" y="1131840"/>
            <a:ext cx="1625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Quarterly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5234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7322C73-85F5-478A-8B7A-DB4E7DEF7984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2344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Other e-Commerce Initiatives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254" name=""/>
          <p:cNvGrpSpPr/>
          <p:nvPr/>
        </p:nvGrpSpPr>
        <p:grpSpPr>
          <a:xfrm>
            <a:off x="839880" y="2757600"/>
            <a:ext cx="7967520" cy="431640"/>
            <a:chOff x="839880" y="2757600"/>
            <a:chExt cx="7967520" cy="431640"/>
          </a:xfrm>
        </p:grpSpPr>
        <p:sp>
          <p:nvSpPr>
            <p:cNvPr id="255" name=""/>
            <p:cNvSpPr/>
            <p:nvPr/>
          </p:nvSpPr>
          <p:spPr>
            <a:xfrm>
              <a:off x="5707080" y="2757600"/>
              <a:ext cx="3100320" cy="43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Pulp, Paper &amp; Lumber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839880" y="2757600"/>
              <a:ext cx="2896920" cy="394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92500" lnSpcReduction="9999"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ClickPaper.com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7" name=""/>
          <p:cNvGrpSpPr/>
          <p:nvPr/>
        </p:nvGrpSpPr>
        <p:grpSpPr>
          <a:xfrm>
            <a:off x="839880" y="1482840"/>
            <a:ext cx="7777080" cy="446040"/>
            <a:chOff x="839880" y="1482840"/>
            <a:chExt cx="7777080" cy="446040"/>
          </a:xfrm>
        </p:grpSpPr>
        <p:sp>
          <p:nvSpPr>
            <p:cNvPr id="258" name=""/>
            <p:cNvSpPr/>
            <p:nvPr/>
          </p:nvSpPr>
          <p:spPr>
            <a:xfrm>
              <a:off x="5707080" y="1482840"/>
              <a:ext cx="2909880" cy="446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Credit Products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839880" y="1482840"/>
              <a:ext cx="289692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EnronCredit.com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0" name=""/>
          <p:cNvGrpSpPr/>
          <p:nvPr/>
        </p:nvGrpSpPr>
        <p:grpSpPr>
          <a:xfrm>
            <a:off x="839880" y="3929040"/>
            <a:ext cx="7777080" cy="534960"/>
            <a:chOff x="839880" y="3929040"/>
            <a:chExt cx="7777080" cy="534960"/>
          </a:xfrm>
        </p:grpSpPr>
        <p:sp>
          <p:nvSpPr>
            <p:cNvPr id="261" name=""/>
            <p:cNvSpPr/>
            <p:nvPr/>
          </p:nvSpPr>
          <p:spPr>
            <a:xfrm>
              <a:off x="5707080" y="3929040"/>
              <a:ext cx="2909880" cy="534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3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Auctions/RFQs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M&amp;As 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Syndications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839880" y="3929040"/>
              <a:ext cx="2896920" cy="40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DealBench.com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3" name=""/>
          <p:cNvGrpSpPr/>
          <p:nvPr/>
        </p:nvGrpSpPr>
        <p:grpSpPr>
          <a:xfrm>
            <a:off x="839880" y="5383080"/>
            <a:ext cx="7777080" cy="433440"/>
            <a:chOff x="839880" y="5383080"/>
            <a:chExt cx="7777080" cy="433440"/>
          </a:xfrm>
        </p:grpSpPr>
        <p:sp>
          <p:nvSpPr>
            <p:cNvPr id="264" name=""/>
            <p:cNvSpPr/>
            <p:nvPr/>
          </p:nvSpPr>
          <p:spPr>
            <a:xfrm>
              <a:off x="5707080" y="5383080"/>
              <a:ext cx="2909880" cy="433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 fontScale="62500" lnSpcReduction="19999"/>
            </a:bodyPr>
            <a:p>
              <a:pPr marL="228600" indent="-228600">
                <a:lnSpc>
                  <a:spcPct val="100000"/>
                </a:lnSpc>
                <a:spcBef>
                  <a:spcPts val="499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Settlements and Back Office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839880" y="5383080"/>
              <a:ext cx="3568680" cy="420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 marL="341280" indent="-341280">
                <a:lnSpc>
                  <a:spcPct val="100000"/>
                </a:lnSpc>
                <a:spcBef>
                  <a:spcPts val="1250"/>
                </a:spcBef>
                <a:buClr>
                  <a:srgbClr val="000000"/>
                </a:buClr>
                <a:buFont typeface="Verdana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0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CommodityLogic.com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E7FE9C8-8040-410C-ADD7-B99507B2322F}" type="slidenum">
              <a:t>32</a:t>
            </a:fld>
          </a:p>
        </p:txBody>
      </p:sp>
    </p:spTree>
  </p:cSld>
  <p:transition spd="med">
    <p:wipe dir="r"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1444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914040" y="1361880"/>
            <a:ext cx="80010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40 Grosvenor Place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7EN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3C9D100-B408-46D6-A33E-D2876C500D99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E4151F1-F36C-46C6-B00F-7E7CEC80B348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95000" y="190440"/>
            <a:ext cx="8077320" cy="60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57000" y="1469520"/>
            <a:ext cx="2973240" cy="3581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 Types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&amp; Japanese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Aluminium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0">
              <a:lnSpc>
                <a:spcPct val="11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962680" y="1550880"/>
            <a:ext cx="2727360" cy="373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37960" indent="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Pipeline Capacity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Spreads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Lumber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Steel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6" name=""/>
          <p:cNvSpPr/>
          <p:nvPr/>
        </p:nvSpPr>
        <p:spPr>
          <a:xfrm>
            <a:off x="571680" y="1812960"/>
            <a:ext cx="76960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3295800" y="154152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lnSpcReduction="9999"/>
          </a:bodyPr>
          <a:p>
            <a:pPr marL="249120" indent="-249120">
              <a:lnSpc>
                <a:spcPct val="110000"/>
              </a:lnSpc>
              <a:spcBef>
                <a:spcPts val="75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Japanese Aluminum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LME Metals 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</a:t>
            </a:r>
            <a:br>
              <a:rPr sz="1200"/>
            </a:b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E219146-4107-444C-B649-77E3B659B4ED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36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9" name=""/>
          <p:cNvSpPr/>
          <p:nvPr/>
        </p:nvSpPr>
        <p:spPr>
          <a:xfrm>
            <a:off x="933480" y="2057400"/>
            <a:ext cx="2882880" cy="21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 (UK)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10098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5257800" y="2057400"/>
            <a:ext cx="2882880" cy="22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Knock-In Call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&amp; US Gas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535320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F75061C-5771-4BA1-A03C-D0FE8AF70097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14440" y="1908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Prices on Other Electronic Trading Systems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904680" y="1371600"/>
            <a:ext cx="754380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general customer access to Enron by providing additional transaction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Give Enron access to customers who prefer to transact via multilateral platforms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Leverage the proven technology, liquidity and Enron resources that together provide superior services to all Enron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F0F9A96-84AD-47D3-AA2B-EE9EAD0585F2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33520" y="0"/>
            <a:ext cx="807696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pic>
        <p:nvPicPr>
          <p:cNvPr id="46" name="homepage" descr=""/>
          <p:cNvPicPr/>
          <p:nvPr/>
        </p:nvPicPr>
        <p:blipFill>
          <a:blip r:embed="rId1"/>
          <a:srcRect l="794" t="11987" r="2483" b="3159"/>
          <a:stretch/>
        </p:blipFill>
        <p:spPr>
          <a:xfrm>
            <a:off x="0" y="1044720"/>
            <a:ext cx="8426520" cy="524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50A6464-036F-4E6C-98F3-5CEB021E0FE8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360" y="180720"/>
            <a:ext cx="807732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Features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48" name=""/>
          <p:cNvGrpSpPr/>
          <p:nvPr/>
        </p:nvGrpSpPr>
        <p:grpSpPr>
          <a:xfrm>
            <a:off x="958680" y="3454560"/>
            <a:ext cx="6912000" cy="1161720"/>
            <a:chOff x="958680" y="3454560"/>
            <a:chExt cx="6912000" cy="1161720"/>
          </a:xfrm>
        </p:grpSpPr>
        <p:sp>
          <p:nvSpPr>
            <p:cNvPr id="49" name=""/>
            <p:cNvSpPr/>
            <p:nvPr/>
          </p:nvSpPr>
          <p:spPr>
            <a:xfrm>
              <a:off x="958680" y="3454560"/>
              <a:ext cx="6912000" cy="116172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50" name="" descr=""/>
            <p:cNvPicPr/>
            <p:nvPr/>
          </p:nvPicPr>
          <p:blipFill>
            <a:blip r:embed="rId1"/>
            <a:srcRect l="10420" t="16697" r="8345" b="16697"/>
            <a:stretch/>
          </p:blipFill>
          <p:spPr>
            <a:xfrm>
              <a:off x="1127160" y="3641400"/>
              <a:ext cx="1154160" cy="2109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1" name="" descr=""/>
            <p:cNvPicPr/>
            <p:nvPr/>
          </p:nvPicPr>
          <p:blipFill>
            <a:blip r:embed="rId2"/>
            <a:stretch/>
          </p:blipFill>
          <p:spPr>
            <a:xfrm>
              <a:off x="2690640" y="3593880"/>
              <a:ext cx="1113120" cy="12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" name="" descr=""/>
            <p:cNvPicPr/>
            <p:nvPr/>
          </p:nvPicPr>
          <p:blipFill>
            <a:blip r:embed="rId3"/>
            <a:stretch/>
          </p:blipFill>
          <p:spPr>
            <a:xfrm>
              <a:off x="1239840" y="4154040"/>
              <a:ext cx="1071720" cy="193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3" name="" descr=""/>
            <p:cNvPicPr/>
            <p:nvPr/>
          </p:nvPicPr>
          <p:blipFill>
            <a:blip r:embed="rId4"/>
            <a:srcRect l="0" t="0" r="0" b="5001"/>
            <a:stretch/>
          </p:blipFill>
          <p:spPr>
            <a:xfrm>
              <a:off x="2606760" y="3722400"/>
              <a:ext cx="1197000" cy="7473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4" name="" descr=""/>
            <p:cNvPicPr/>
            <p:nvPr/>
          </p:nvPicPr>
          <p:blipFill>
            <a:blip r:embed="rId5"/>
            <a:stretch/>
          </p:blipFill>
          <p:spPr>
            <a:xfrm>
              <a:off x="3954600" y="3536640"/>
              <a:ext cx="1966680" cy="288720"/>
            </a:xfrm>
            <a:prstGeom prst="rect">
              <a:avLst/>
            </a:prstGeom>
            <a:noFill/>
            <a:ln w="0">
              <a:noFill/>
            </a:ln>
          </p:spPr>
        </p:pic>
        <p:graphicFrame>
          <p:nvGraphicFramePr>
            <p:cNvPr id="55" name=""/>
            <p:cNvGraphicFramePr/>
            <p:nvPr/>
          </p:nvGraphicFramePr>
          <p:xfrm>
            <a:off x="4797360" y="4062240"/>
            <a:ext cx="993960" cy="283680"/>
          </p:xfrm>
          <a:graphic>
            <a:graphicData uri="http://schemas.openxmlformats.org/presentationml/2006/ole">
              <p:oleObj r:id="rId6" spid="">
                <p:embed/>
                <p:pic>
                  <p:nvPicPr>
                    <p:cNvPr id="56" name="" descr="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797360" y="4062240"/>
                      <a:ext cx="993960" cy="2836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7" name=""/>
            <p:cNvGraphicFramePr/>
            <p:nvPr/>
          </p:nvGraphicFramePr>
          <p:xfrm>
            <a:off x="6342120" y="3593880"/>
            <a:ext cx="974520" cy="334440"/>
          </p:xfrm>
          <a:graphic>
            <a:graphicData uri="http://schemas.openxmlformats.org/presentationml/2006/ole">
              <p:oleObj r:id="rId8" spid="">
                <p:embed/>
                <p:pic>
                  <p:nvPicPr>
                    <p:cNvPr id="58" name="" descr="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342120" y="3593880"/>
                      <a:ext cx="974520" cy="3344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59" name=""/>
            <p:cNvGraphicFramePr/>
            <p:nvPr/>
          </p:nvGraphicFramePr>
          <p:xfrm>
            <a:off x="6072120" y="4003560"/>
            <a:ext cx="1514520" cy="429840"/>
          </p:xfrm>
          <a:graphic>
            <a:graphicData uri="http://schemas.openxmlformats.org/presentationml/2006/ole">
              <p:oleObj r:id="rId10" spid="">
                <p:embed/>
                <p:pic>
                  <p:nvPicPr>
                    <p:cNvPr id="60" name="" descr=""/>
                    <p:cNvPicPr/>
                    <p:nvPr/>
                  </p:nvPicPr>
                  <p:blipFill>
                    <a:blip r:embed="rId11"/>
                    <a:stretch/>
                  </p:blipFill>
                  <p:spPr>
                    <a:xfrm>
                      <a:off x="6072120" y="4003560"/>
                      <a:ext cx="1514520" cy="429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61" name=""/>
            <p:cNvGraphicFramePr/>
            <p:nvPr/>
          </p:nvGraphicFramePr>
          <p:xfrm>
            <a:off x="4103640" y="3946320"/>
            <a:ext cx="474840" cy="456840"/>
          </p:xfrm>
          <a:graphic>
            <a:graphicData uri="http://schemas.openxmlformats.org/presentationml/2006/ole">
              <p:oleObj r:id="rId12" spid="">
                <p:embed/>
                <p:pic>
                  <p:nvPicPr>
                    <p:cNvPr id="62" name="" descr=""/>
                    <p:cNvPicPr/>
                    <p:nvPr/>
                  </p:nvPicPr>
                  <p:blipFill>
                    <a:blip r:embed="rId13"/>
                    <a:stretch/>
                  </p:blipFill>
                  <p:spPr>
                    <a:xfrm>
                      <a:off x="4103640" y="3946320"/>
                      <a:ext cx="474840" cy="4568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63" name=""/>
          <p:cNvSpPr/>
          <p:nvPr/>
        </p:nvSpPr>
        <p:spPr>
          <a:xfrm>
            <a:off x="-166680" y="4840200"/>
            <a:ext cx="8488440" cy="13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27160" indent="-227160"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528480" y="1033560"/>
            <a:ext cx="7929720" cy="9381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b2b2b2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Valuable Transaction Functionality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1600 Products Available (bids and offers)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Instantaneous Pricing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Limit Orders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Spreads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24 x 7, 365 days a year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Attractive Features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Specialized Access and Content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Customers Choose From 40 Different Entry Methods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(eg.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 Weather-Risk.com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0" lang="en-US" sz="14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www.EnronSteel.com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571680" indent="-228600"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Dynamically Updated Information Direct from Enron’s Marketers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176"/>
              </a:spcAft>
              <a:buClr>
                <a:srgbClr val="0033cc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5" name="normalsubmissionbox" descr=""/>
          <p:cNvPicPr/>
          <p:nvPr/>
        </p:nvPicPr>
        <p:blipFill>
          <a:blip r:embed="rId14"/>
          <a:stretch/>
        </p:blipFill>
        <p:spPr>
          <a:xfrm>
            <a:off x="5030640" y="1166760"/>
            <a:ext cx="2880000" cy="209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6C49164-6E7B-4D7E-B908-E3FF43A49642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7158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fgeorge</cp:lastModifiedBy>
  <cp:lastPrinted>2001-04-04T19:41:48Z</cp:lastPrinted>
  <dcterms:modified xsi:type="dcterms:W3CDTF">2001-09-17T17:28:28Z</dcterms:modified>
  <cp:revision>228</cp:revision>
  <dc:subject/>
  <dc:title>No Slide Title</dc:title>
</cp:coreProperties>
</file>