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8.jpeg" ContentType="image/jpeg"/>
  <Override PartName="/ppt/media/image1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11.png" ContentType="image/png"/>
  <Override PartName="/ppt/media/image17.png" ContentType="image/png"/>
  <Override PartName="/ppt/media/image32.jpeg" ContentType="image/jpeg"/>
  <Override PartName="/ppt/media/image8.png" ContentType="image/png"/>
  <Override PartName="/ppt/media/image3.png" ContentType="image/png"/>
  <Override PartName="/ppt/media/image12.png" ContentType="image/png"/>
  <Override PartName="/ppt/media/image9.png" ContentType="image/png"/>
  <Override PartName="/ppt/media/image4.png" ContentType="image/png"/>
  <Override PartName="/ppt/media/image33.wmf" ContentType="image/x-wmf"/>
  <Override PartName="/ppt/media/image31.jpeg" ContentType="image/jpeg"/>
  <Override PartName="/ppt/media/image30.jpeg" ContentType="image/jpeg"/>
  <Override PartName="/ppt/media/image34.png" ContentType="image/png"/>
  <Override PartName="/ppt/media/image35.wmf" ContentType="image/x-wmf"/>
  <Override PartName="/ppt/media/image6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0.png" ContentType="image/png"/>
  <Override PartName="/ppt/media/image2.jpeg" ContentType="image/jpeg"/>
  <Override PartName="/ppt/media/image10.png" ContentType="image/png"/>
  <Override PartName="/ppt/media/image1.jpeg" ContentType="image/jpeg"/>
  <Override PartName="/ppt/media/image13.png" ContentType="image/png"/>
  <Override PartName="/ppt/media/image15.jpeg" ContentType="image/jpe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slides/_rels/slide1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19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/>
  <p:notesSz cx="7189788" cy="95011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5B30D6F-2E06-44BC-B13F-EDB32781CF7A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1CDEDE9-4A5E-4728-9395-07BB14497104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553FEF2-A92C-4FD7-8667-8C3D8DE1E923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11AD486-5F2E-4528-9DA6-B7E519239D9B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3.wmf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5.wmf"/><Relationship Id="rId3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12.png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13.png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14.png"/><Relationship Id="rId14" Type="http://schemas.openxmlformats.org/officeDocument/2006/relationships/image" Target="../media/image15.jpeg"/><Relationship Id="rId1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8003BD8-895F-4397-96FF-2E960C35E31B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9500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Options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67" name="qoutes" descr=""/>
          <p:cNvPicPr/>
          <p:nvPr/>
        </p:nvPicPr>
        <p:blipFill>
          <a:blip r:embed="rId1"/>
          <a:stretch/>
        </p:blipFill>
        <p:spPr>
          <a:xfrm>
            <a:off x="212760" y="1274760"/>
            <a:ext cx="8597880" cy="4584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E774802-F53A-4A41-8EBE-229F9D73B440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/>
          <p:nvPr/>
        </p:nvSpPr>
        <p:spPr>
          <a:xfrm>
            <a:off x="5238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498680" y="5564160"/>
            <a:ext cx="164448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6121800" y="5564160"/>
            <a:ext cx="11901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388800" y="1011240"/>
            <a:ext cx="838224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2" name=""/>
          <p:cNvGraphicFramePr/>
          <p:nvPr/>
        </p:nvGraphicFramePr>
        <p:xfrm>
          <a:off x="5221440" y="2141640"/>
          <a:ext cx="301608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21440" y="2141640"/>
                    <a:ext cx="301608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" name=""/>
          <p:cNvGraphicFramePr/>
          <p:nvPr/>
        </p:nvGraphicFramePr>
        <p:xfrm>
          <a:off x="554040" y="214164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14164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EAB1AD7-AEBC-4AC8-9C8D-3BD4B9212530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4000680" y="1504800"/>
          <a:ext cx="4692600" cy="4399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00680" y="1504800"/>
                    <a:ext cx="4692600" cy="439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0994E89-5805-48F7-84E2-8193E91C88D3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"/>
          <p:cNvGraphicFramePr/>
          <p:nvPr/>
        </p:nvGraphicFramePr>
        <p:xfrm>
          <a:off x="4965840" y="1114560"/>
          <a:ext cx="374148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65840" y="1114560"/>
                    <a:ext cx="374148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" name=""/>
          <p:cNvGraphicFramePr/>
          <p:nvPr/>
        </p:nvGraphicFramePr>
        <p:xfrm>
          <a:off x="685800" y="170028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70028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" name=""/>
          <p:cNvSpPr/>
          <p:nvPr/>
        </p:nvSpPr>
        <p:spPr>
          <a:xfrm>
            <a:off x="6213600" y="218916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57163AD-A115-4122-89A5-CBF93DFA5663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87" name=""/>
          <p:cNvGraphicFramePr/>
          <p:nvPr/>
        </p:nvGraphicFramePr>
        <p:xfrm>
          <a:off x="351000" y="111456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1000" y="111456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9" name=""/>
          <p:cNvSpPr/>
          <p:nvPr/>
        </p:nvSpPr>
        <p:spPr>
          <a:xfrm>
            <a:off x="2108160" y="2057400"/>
            <a:ext cx="83016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0" name="weather" descr=""/>
          <p:cNvPicPr/>
          <p:nvPr/>
        </p:nvPicPr>
        <p:blipFill>
          <a:blip r:embed="rId3"/>
          <a:stretch/>
        </p:blipFill>
        <p:spPr>
          <a:xfrm>
            <a:off x="2986200" y="1469880"/>
            <a:ext cx="4578120" cy="4721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A425EFF-38A9-4998-AC00-CC99E15240BF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"/>
          <p:cNvGrpSpPr/>
          <p:nvPr/>
        </p:nvGrpSpPr>
        <p:grpSpPr>
          <a:xfrm>
            <a:off x="398520" y="1292400"/>
            <a:ext cx="2552400" cy="3094920"/>
            <a:chOff x="398520" y="1292400"/>
            <a:chExt cx="2552400" cy="3094920"/>
          </a:xfrm>
        </p:grpSpPr>
        <p:graphicFrame>
          <p:nvGraphicFramePr>
            <p:cNvPr id="92" name=""/>
            <p:cNvGraphicFramePr/>
            <p:nvPr/>
          </p:nvGraphicFramePr>
          <p:xfrm>
            <a:off x="398520" y="1292400"/>
            <a:ext cx="2352600" cy="21618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9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398520" y="1292400"/>
                      <a:ext cx="2352600" cy="21618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94" name=""/>
            <p:cNvSpPr/>
            <p:nvPr/>
          </p:nvSpPr>
          <p:spPr>
            <a:xfrm>
              <a:off x="1496880" y="2841480"/>
              <a:ext cx="1454040" cy="1545840"/>
            </a:xfrm>
            <a:custGeom>
              <a:avLst/>
              <a:gdLst/>
              <a:ahLst/>
              <a:rect l="l" t="t" r="r" b="b"/>
              <a:pathLst>
                <a:path w="920" h="1152">
                  <a:moveTo>
                    <a:pt x="8" y="0"/>
                  </a:moveTo>
                  <a:cubicBezTo>
                    <a:pt x="4" y="288"/>
                    <a:pt x="0" y="576"/>
                    <a:pt x="152" y="768"/>
                  </a:cubicBezTo>
                  <a:cubicBezTo>
                    <a:pt x="304" y="960"/>
                    <a:pt x="792" y="1088"/>
                    <a:pt x="920" y="1152"/>
                  </a:cubicBezTo>
                </a:path>
              </a:pathLst>
            </a:custGeom>
            <a:noFill/>
            <a:ln w="127080">
              <a:solidFill>
                <a:srgbClr val="ff66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96" name="weather6" descr=""/>
          <p:cNvPicPr/>
          <p:nvPr/>
        </p:nvPicPr>
        <p:blipFill>
          <a:blip r:embed="rId3"/>
          <a:stretch/>
        </p:blipFill>
        <p:spPr>
          <a:xfrm>
            <a:off x="3078000" y="2378160"/>
            <a:ext cx="4162680" cy="342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13F5BB3-84C0-4E95-8016-D5C2C0985977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98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531720" y="228600"/>
            <a:ext cx="6081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0FA822-0519-48BD-AA80-09C17CB1DBE2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1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531720" y="228600"/>
            <a:ext cx="59785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0E47ABE-8F1A-4FBE-BB60-B23941B442A3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5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 rot="8362800">
            <a:off x="3047760" y="4952520"/>
            <a:ext cx="1752480" cy="83844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440"/>
              <a:gd name="textAreaBottom" fmla="*/ 608040 h 83844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531720" y="228600"/>
            <a:ext cx="6108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2ED9E19-A3B8-4FF7-993C-68BC10F728BE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" descr=""/>
          <p:cNvPicPr/>
          <p:nvPr/>
        </p:nvPicPr>
        <p:blipFill>
          <a:blip r:embed="rId1"/>
          <a:srcRect l="50023" t="11503" r="797" b="7545"/>
          <a:stretch/>
        </p:blipFill>
        <p:spPr>
          <a:xfrm>
            <a:off x="609480" y="1219320"/>
            <a:ext cx="7766280" cy="4794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10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rot="8362800">
            <a:off x="3047760" y="4886280"/>
            <a:ext cx="1752480" cy="83808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080"/>
              <a:gd name="textAreaBottom" fmla="*/ 607680 h 8380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31720" y="228600"/>
            <a:ext cx="846000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4" name="gtc" descr=""/>
          <p:cNvPicPr/>
          <p:nvPr/>
        </p:nvPicPr>
        <p:blipFill>
          <a:blip r:embed="rId3"/>
          <a:srcRect l="0" t="0" r="67685" b="9854"/>
          <a:stretch/>
        </p:blipFill>
        <p:spPr>
          <a:xfrm>
            <a:off x="4386240" y="820800"/>
            <a:ext cx="4513320" cy="472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97A457B-47BF-43AF-BDFA-C0610903CBA4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75920" y="1219320"/>
            <a:ext cx="8201160" cy="464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title"/>
          </p:nvPr>
        </p:nvSpPr>
        <p:spPr>
          <a:xfrm>
            <a:off x="54252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26" name=""/>
          <p:cNvGraphicFramePr/>
          <p:nvPr/>
        </p:nvGraphicFramePr>
        <p:xfrm>
          <a:off x="914400" y="2152800"/>
          <a:ext cx="4589640" cy="2628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14400" y="2152800"/>
                    <a:ext cx="4589640" cy="262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8" name="eolscreen" descr=""/>
          <p:cNvPicPr/>
          <p:nvPr/>
        </p:nvPicPr>
        <p:blipFill>
          <a:blip r:embed="rId3"/>
          <a:stretch/>
        </p:blipFill>
        <p:spPr>
          <a:xfrm>
            <a:off x="3672000" y="3333600"/>
            <a:ext cx="4786200" cy="261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05460A9-79F2-4984-BFFB-A3E39E2D5B24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quotescreenbeforeanytransactions" descr=""/>
          <p:cNvPicPr/>
          <p:nvPr/>
        </p:nvPicPr>
        <p:blipFill>
          <a:blip r:embed="rId1"/>
          <a:srcRect l="0" t="0" r="0" b="19312"/>
          <a:stretch/>
        </p:blipFill>
        <p:spPr>
          <a:xfrm>
            <a:off x="0" y="1474920"/>
            <a:ext cx="9144000" cy="48337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16" name=""/>
          <p:cNvGraphicFramePr/>
          <p:nvPr/>
        </p:nvGraphicFramePr>
        <p:xfrm>
          <a:off x="0" y="836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836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8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E37FD97-92DD-4AC3-969F-73880854895F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quotescreenbeforeanytransactions" descr=""/>
          <p:cNvPicPr/>
          <p:nvPr/>
        </p:nvPicPr>
        <p:blipFill>
          <a:blip r:embed="rId1"/>
          <a:srcRect l="0" t="0" r="0" b="16797"/>
          <a:stretch/>
        </p:blipFill>
        <p:spPr>
          <a:xfrm>
            <a:off x="0" y="1322280"/>
            <a:ext cx="9144000" cy="49849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24" name=""/>
          <p:cNvGrpSpPr/>
          <p:nvPr/>
        </p:nvGrpSpPr>
        <p:grpSpPr>
          <a:xfrm>
            <a:off x="5056200" y="5554800"/>
            <a:ext cx="1368360" cy="722160"/>
            <a:chOff x="5056200" y="5554800"/>
            <a:chExt cx="1368360" cy="722160"/>
          </a:xfrm>
        </p:grpSpPr>
        <p:sp>
          <p:nvSpPr>
            <p:cNvPr id="125" name=""/>
            <p:cNvSpPr/>
            <p:nvPr/>
          </p:nvSpPr>
          <p:spPr>
            <a:xfrm>
              <a:off x="5156280" y="55756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5056200" y="555480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5182920" y="558720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5179680" y="55872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5135760" y="571860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5122080" y="57272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5418720" y="56178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5386320" y="55882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5257800" y="56304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5836320" y="596556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5800320" y="59853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5132520" y="58298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5165640" y="585468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5193720" y="55954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5281200" y="56332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5415840" y="55882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41" name=""/>
          <p:cNvGraphicFramePr/>
          <p:nvPr/>
        </p:nvGraphicFramePr>
        <p:xfrm>
          <a:off x="0" y="68436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4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8436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3" name=""/>
          <p:cNvSpPr/>
          <p:nvPr/>
        </p:nvSpPr>
        <p:spPr>
          <a:xfrm>
            <a:off x="6330960" y="3786120"/>
            <a:ext cx="1108080" cy="53676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8" name=""/>
          <p:cNvGrpSpPr/>
          <p:nvPr/>
        </p:nvGrpSpPr>
        <p:grpSpPr>
          <a:xfrm>
            <a:off x="3498840" y="4033800"/>
            <a:ext cx="2874600" cy="1549440"/>
            <a:chOff x="3498840" y="4033800"/>
            <a:chExt cx="2874600" cy="1549440"/>
          </a:xfrm>
        </p:grpSpPr>
        <p:sp>
          <p:nvSpPr>
            <p:cNvPr id="149" name=""/>
            <p:cNvSpPr/>
            <p:nvPr/>
          </p:nvSpPr>
          <p:spPr>
            <a:xfrm>
              <a:off x="5819400" y="4033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3498840" y="4033800"/>
              <a:ext cx="2320560" cy="154944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BFCC195-B913-4EF9-900B-2F5E1DE87413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quotescreenbeforeanytransactions" descr=""/>
          <p:cNvPicPr/>
          <p:nvPr/>
        </p:nvPicPr>
        <p:blipFill>
          <a:blip r:embed="rId1"/>
          <a:srcRect l="0" t="0" r="0" b="16955"/>
          <a:stretch/>
        </p:blipFill>
        <p:spPr>
          <a:xfrm>
            <a:off x="0" y="1332000"/>
            <a:ext cx="9144000" cy="4975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33520" y="180720"/>
            <a:ext cx="807696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54" name=""/>
          <p:cNvGraphicFramePr/>
          <p:nvPr/>
        </p:nvGraphicFramePr>
        <p:xfrm>
          <a:off x="0" y="69372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5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9372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56" name="normalsubmissionbox" descr=""/>
          <p:cNvPicPr/>
          <p:nvPr/>
        </p:nvPicPr>
        <p:blipFill>
          <a:blip r:embed="rId4"/>
          <a:stretch/>
        </p:blipFill>
        <p:spPr>
          <a:xfrm>
            <a:off x="1584360" y="227016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B116FD3-EB2E-4D66-AFAF-718319CCB030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mpletedatbid" descr=""/>
          <p:cNvPicPr/>
          <p:nvPr/>
        </p:nvPicPr>
        <p:blipFill>
          <a:blip r:embed="rId1"/>
          <a:srcRect l="0" t="0" r="0" b="14147"/>
          <a:stretch/>
        </p:blipFill>
        <p:spPr>
          <a:xfrm>
            <a:off x="0" y="1357200"/>
            <a:ext cx="9144000" cy="495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9" name=""/>
          <p:cNvSpPr/>
          <p:nvPr/>
        </p:nvSpPr>
        <p:spPr>
          <a:xfrm rot="441000">
            <a:off x="7112160" y="5678640"/>
            <a:ext cx="884160" cy="60624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60" name=""/>
          <p:cNvGraphicFramePr/>
          <p:nvPr/>
        </p:nvGraphicFramePr>
        <p:xfrm>
          <a:off x="0" y="74124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61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4124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DE4863F-1B12-47D3-BC28-D063FD0B0C2B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quotescreenbeforeanytransactions" descr=""/>
          <p:cNvPicPr/>
          <p:nvPr/>
        </p:nvPicPr>
        <p:blipFill>
          <a:blip r:embed="rId1"/>
          <a:srcRect l="0" t="0" r="0" b="16662"/>
          <a:stretch/>
        </p:blipFill>
        <p:spPr>
          <a:xfrm>
            <a:off x="0" y="1312920"/>
            <a:ext cx="9144000" cy="499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"/>
          <p:cNvSpPr/>
          <p:nvPr/>
        </p:nvSpPr>
        <p:spPr>
          <a:xfrm>
            <a:off x="6834240" y="3962520"/>
            <a:ext cx="401760" cy="139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813720" y="3903840"/>
            <a:ext cx="479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33cc"/>
                </a:solidFill>
                <a:effectLst/>
                <a:uFillTx/>
                <a:latin typeface="Arial"/>
              </a:rPr>
              <a:t>4.14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5" name=""/>
          <p:cNvGrpSpPr/>
          <p:nvPr/>
        </p:nvGrpSpPr>
        <p:grpSpPr>
          <a:xfrm>
            <a:off x="5056200" y="5586480"/>
            <a:ext cx="1368360" cy="722160"/>
            <a:chOff x="5056200" y="5586480"/>
            <a:chExt cx="1368360" cy="722160"/>
          </a:xfrm>
        </p:grpSpPr>
        <p:sp>
          <p:nvSpPr>
            <p:cNvPr id="166" name=""/>
            <p:cNvSpPr/>
            <p:nvPr/>
          </p:nvSpPr>
          <p:spPr>
            <a:xfrm>
              <a:off x="5156280" y="560736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5056200" y="558648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5182920" y="561888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5179680" y="561888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5135760" y="575028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5122080" y="575892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5418720" y="564948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5386320" y="561996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5257800" y="566208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5836320" y="599724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5800320" y="601704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5132520" y="586152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5165640" y="588636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5193720" y="562716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5281200" y="566496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5415840" y="561996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82" name=""/>
          <p:cNvGraphicFramePr/>
          <p:nvPr/>
        </p:nvGraphicFramePr>
        <p:xfrm>
          <a:off x="0" y="674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8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74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4" name=""/>
          <p:cNvSpPr/>
          <p:nvPr/>
        </p:nvSpPr>
        <p:spPr>
          <a:xfrm>
            <a:off x="6330960" y="377676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9" name=""/>
          <p:cNvGrpSpPr/>
          <p:nvPr/>
        </p:nvGrpSpPr>
        <p:grpSpPr>
          <a:xfrm>
            <a:off x="3498840" y="4005360"/>
            <a:ext cx="2874600" cy="1638360"/>
            <a:chOff x="3498840" y="4005360"/>
            <a:chExt cx="2874600" cy="1638360"/>
          </a:xfrm>
        </p:grpSpPr>
        <p:sp>
          <p:nvSpPr>
            <p:cNvPr id="190" name=""/>
            <p:cNvSpPr/>
            <p:nvPr/>
          </p:nvSpPr>
          <p:spPr>
            <a:xfrm>
              <a:off x="5819400" y="400536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3498840" y="4005360"/>
              <a:ext cx="2320560" cy="163836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23440" y="114120"/>
            <a:ext cx="862020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 - Limit Orders</a:t>
            </a:r>
            <a:endParaRPr b="1" lang="en-US" sz="29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19135AE-3FA0-4C25-846D-1BB8BF159BD4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quotescreenbeforeanytransactions" descr=""/>
          <p:cNvPicPr/>
          <p:nvPr/>
        </p:nvPicPr>
        <p:blipFill>
          <a:blip r:embed="rId1"/>
          <a:srcRect l="0" t="0" r="0" b="17219"/>
          <a:stretch/>
        </p:blipFill>
        <p:spPr>
          <a:xfrm>
            <a:off x="0" y="1351080"/>
            <a:ext cx="9144000" cy="495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23440" y="1458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95" name=""/>
          <p:cNvGraphicFramePr/>
          <p:nvPr/>
        </p:nvGraphicFramePr>
        <p:xfrm>
          <a:off x="0" y="72216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9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2216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97" name="limitsubmit" descr=""/>
          <p:cNvPicPr/>
          <p:nvPr/>
        </p:nvPicPr>
        <p:blipFill>
          <a:blip r:embed="rId4"/>
          <a:stretch/>
        </p:blipFill>
        <p:spPr>
          <a:xfrm>
            <a:off x="1886040" y="218772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32BC91E-8B19-4EAB-9AC9-FBE3B6FAFBB8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completedaslimitorder" descr=""/>
          <p:cNvPicPr/>
          <p:nvPr/>
        </p:nvPicPr>
        <p:blipFill>
          <a:blip r:embed="rId1"/>
          <a:srcRect l="0" t="0" r="0" b="5534"/>
          <a:stretch/>
        </p:blipFill>
        <p:spPr>
          <a:xfrm>
            <a:off x="0" y="692280"/>
            <a:ext cx="9144000" cy="565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23440" y="1044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00" name=""/>
          <p:cNvSpPr/>
          <p:nvPr/>
        </p:nvSpPr>
        <p:spPr>
          <a:xfrm rot="21284400">
            <a:off x="6684840" y="6095520"/>
            <a:ext cx="519120" cy="3412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6A723DA-E358-4842-8158-6EBE4D282BD8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23440" y="11736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02" name=""/>
          <p:cNvGrpSpPr/>
          <p:nvPr/>
        </p:nvGrpSpPr>
        <p:grpSpPr>
          <a:xfrm>
            <a:off x="0" y="682560"/>
            <a:ext cx="9267480" cy="5622840"/>
            <a:chOff x="0" y="682560"/>
            <a:chExt cx="9267480" cy="5622840"/>
          </a:xfrm>
        </p:grpSpPr>
        <p:pic>
          <p:nvPicPr>
            <p:cNvPr id="203" name="completedaslimitorder" descr=""/>
            <p:cNvPicPr/>
            <p:nvPr/>
          </p:nvPicPr>
          <p:blipFill>
            <a:blip r:embed="rId1"/>
            <a:srcRect l="0" t="0" r="0" b="6144"/>
            <a:stretch/>
          </p:blipFill>
          <p:spPr>
            <a:xfrm>
              <a:off x="0" y="682560"/>
              <a:ext cx="9144000" cy="56228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204" name=""/>
            <p:cNvGrpSpPr/>
            <p:nvPr/>
          </p:nvGrpSpPr>
          <p:grpSpPr>
            <a:xfrm>
              <a:off x="6823080" y="3255840"/>
              <a:ext cx="479160" cy="276840"/>
              <a:chOff x="6823080" y="3255840"/>
              <a:chExt cx="479160" cy="276840"/>
            </a:xfrm>
          </p:grpSpPr>
          <p:sp>
            <p:nvSpPr>
              <p:cNvPr id="205" name=""/>
              <p:cNvSpPr/>
              <p:nvPr/>
            </p:nvSpPr>
            <p:spPr>
              <a:xfrm>
                <a:off x="6843600" y="3323880"/>
                <a:ext cx="401760" cy="13968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" name=""/>
              <p:cNvSpPr/>
              <p:nvPr/>
            </p:nvSpPr>
            <p:spPr>
              <a:xfrm>
                <a:off x="6823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33cc"/>
                    </a:solidFill>
                    <a:effectLst/>
                    <a:uFillTx/>
                    <a:latin typeface="Arial"/>
                  </a:rPr>
                  <a:t>4.20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07" name=""/>
            <p:cNvSpPr/>
            <p:nvPr/>
          </p:nvSpPr>
          <p:spPr>
            <a:xfrm>
              <a:off x="8853480" y="6012000"/>
              <a:ext cx="154080" cy="155520"/>
            </a:xfrm>
            <a:prstGeom prst="rect">
              <a:avLst/>
            </a:prstGeom>
            <a:solidFill>
              <a:srgbClr val="3b007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8" name=""/>
            <p:cNvGrpSpPr/>
            <p:nvPr/>
          </p:nvGrpSpPr>
          <p:grpSpPr>
            <a:xfrm>
              <a:off x="8788320" y="5952960"/>
              <a:ext cx="479160" cy="261720"/>
              <a:chOff x="8788320" y="5952960"/>
              <a:chExt cx="479160" cy="261720"/>
            </a:xfrm>
          </p:grpSpPr>
          <p:sp>
            <p:nvSpPr>
              <p:cNvPr id="209" name=""/>
              <p:cNvSpPr/>
              <p:nvPr/>
            </p:nvSpPr>
            <p:spPr>
              <a:xfrm>
                <a:off x="8808840" y="60210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" name=""/>
              <p:cNvSpPr/>
              <p:nvPr/>
            </p:nvSpPr>
            <p:spPr>
              <a:xfrm>
                <a:off x="8788320" y="59529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ffffff"/>
                    </a:solidFill>
                    <a:effectLst/>
                    <a:uFillTx/>
                    <a:latin typeface="Symbol"/>
                    <a:ea typeface="Symbol"/>
                  </a:rPr>
                  <a:t>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pic>
          <p:nvPicPr>
            <p:cNvPr id="211" name="completedatbid" descr=""/>
            <p:cNvPicPr/>
            <p:nvPr/>
          </p:nvPicPr>
          <p:blipFill>
            <a:blip r:embed="rId2"/>
            <a:srcRect l="0" t="73001" r="0" b="23588"/>
            <a:stretch/>
          </p:blipFill>
          <p:spPr>
            <a:xfrm>
              <a:off x="0" y="5262480"/>
              <a:ext cx="9144000" cy="196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12" name=""/>
            <p:cNvSpPr/>
            <p:nvPr/>
          </p:nvSpPr>
          <p:spPr>
            <a:xfrm>
              <a:off x="7927920" y="5284800"/>
              <a:ext cx="407880" cy="146160"/>
            </a:xfrm>
            <a:prstGeom prst="rect">
              <a:avLst/>
            </a:prstGeom>
            <a:solidFill>
              <a:srgbClr val="a0dc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98280" y="5276880"/>
              <a:ext cx="873360" cy="1364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14" name=""/>
            <p:cNvGrpSpPr/>
            <p:nvPr/>
          </p:nvGrpSpPr>
          <p:grpSpPr>
            <a:xfrm>
              <a:off x="7956720" y="5227560"/>
              <a:ext cx="479160" cy="261720"/>
              <a:chOff x="7956720" y="5227560"/>
              <a:chExt cx="479160" cy="261720"/>
            </a:xfrm>
          </p:grpSpPr>
          <p:sp>
            <p:nvSpPr>
              <p:cNvPr id="215" name=""/>
              <p:cNvSpPr/>
              <p:nvPr/>
            </p:nvSpPr>
            <p:spPr>
              <a:xfrm>
                <a:off x="7977240" y="52956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" name=""/>
              <p:cNvSpPr/>
              <p:nvPr/>
            </p:nvSpPr>
            <p:spPr>
              <a:xfrm>
                <a:off x="7956720" y="52275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4. 20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7" name=""/>
            <p:cNvGrpSpPr/>
            <p:nvPr/>
          </p:nvGrpSpPr>
          <p:grpSpPr>
            <a:xfrm>
              <a:off x="23760" y="5218200"/>
              <a:ext cx="806040" cy="597240"/>
              <a:chOff x="23760" y="5218200"/>
              <a:chExt cx="806040" cy="597240"/>
            </a:xfrm>
          </p:grpSpPr>
          <p:sp>
            <p:nvSpPr>
              <p:cNvPr id="218" name=""/>
              <p:cNvSpPr/>
              <p:nvPr/>
            </p:nvSpPr>
            <p:spPr>
              <a:xfrm>
                <a:off x="57960" y="5286240"/>
                <a:ext cx="67572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" name=""/>
              <p:cNvSpPr/>
              <p:nvPr/>
            </p:nvSpPr>
            <p:spPr>
              <a:xfrm>
                <a:off x="23760" y="5218200"/>
                <a:ext cx="806040" cy="59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05:06:02                              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0" name=""/>
            <p:cNvSpPr/>
            <p:nvPr/>
          </p:nvSpPr>
          <p:spPr>
            <a:xfrm>
              <a:off x="7496280" y="3316320"/>
              <a:ext cx="523800" cy="18108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21" name=""/>
            <p:cNvGrpSpPr/>
            <p:nvPr/>
          </p:nvGrpSpPr>
          <p:grpSpPr>
            <a:xfrm>
              <a:off x="7615080" y="3255840"/>
              <a:ext cx="479160" cy="276840"/>
              <a:chOff x="7615080" y="3255840"/>
              <a:chExt cx="479160" cy="276840"/>
            </a:xfrm>
          </p:grpSpPr>
          <p:sp>
            <p:nvSpPr>
              <p:cNvPr id="222" name=""/>
              <p:cNvSpPr/>
              <p:nvPr/>
            </p:nvSpPr>
            <p:spPr>
              <a:xfrm>
                <a:off x="7635600" y="332388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" name=""/>
              <p:cNvSpPr/>
              <p:nvPr/>
            </p:nvSpPr>
            <p:spPr>
              <a:xfrm>
                <a:off x="7615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4.21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4" name=""/>
            <p:cNvSpPr/>
            <p:nvPr/>
          </p:nvSpPr>
          <p:spPr>
            <a:xfrm>
              <a:off x="8740800" y="6008760"/>
              <a:ext cx="90360" cy="171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1C4F7AF-95A3-47B3-A677-8FAAADA98056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857160" y="1390320"/>
            <a:ext cx="8058240" cy="426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Total Life to Date Transactions &gt;1,300,000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Average Daily Transactions &gt; 5,400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Life to Date Notional Value of Transactions &gt; $750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Daily Notional Value Approximately $2.5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Products Offered: Approximately 1,600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Currencies Traded in = 15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C470D55-9564-4354-8C0A-B5FC474333A3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228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0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231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34" name=""/>
          <p:cNvSpPr/>
          <p:nvPr/>
        </p:nvSpPr>
        <p:spPr>
          <a:xfrm>
            <a:off x="919080" y="115740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6" name=""/>
          <p:cNvGraphicFramePr/>
          <p:nvPr/>
        </p:nvGraphicFramePr>
        <p:xfrm>
          <a:off x="536400" y="1332000"/>
          <a:ext cx="7607520" cy="4833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3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332000"/>
                    <a:ext cx="7607520" cy="483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D2F70A0-036D-42B5-A712-A2CB59168BB8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895CB89-A844-4F83-ACEF-4EE7DD67059C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"/>
          <p:cNvSpPr/>
          <p:nvPr/>
        </p:nvSpPr>
        <p:spPr>
          <a:xfrm>
            <a:off x="3048120" y="16765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9" name=""/>
          <p:cNvGraphicFramePr/>
          <p:nvPr/>
        </p:nvGraphicFramePr>
        <p:xfrm>
          <a:off x="2666880" y="2171880"/>
          <a:ext cx="3886200" cy="341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66880" y="2171880"/>
                    <a:ext cx="3886200" cy="341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1" name=""/>
          <p:cNvSpPr/>
          <p:nvPr/>
        </p:nvSpPr>
        <p:spPr>
          <a:xfrm>
            <a:off x="3506400" y="11415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2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243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5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246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5657760" y="587484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9536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5F910B8-7714-4066-8162-4422CCD5E80A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"/>
          <p:cNvGraphicFramePr/>
          <p:nvPr/>
        </p:nvGraphicFramePr>
        <p:xfrm>
          <a:off x="469800" y="133344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33344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1" name=""/>
          <p:cNvSpPr/>
          <p:nvPr/>
        </p:nvSpPr>
        <p:spPr>
          <a:xfrm>
            <a:off x="3675960" y="113184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750BDF2-04BB-4E99-A5A3-2551A0EB7503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Other 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54" name=""/>
          <p:cNvGrpSpPr/>
          <p:nvPr/>
        </p:nvGrpSpPr>
        <p:grpSpPr>
          <a:xfrm>
            <a:off x="839880" y="2757600"/>
            <a:ext cx="7967520" cy="431640"/>
            <a:chOff x="839880" y="2757600"/>
            <a:chExt cx="7967520" cy="431640"/>
          </a:xfrm>
        </p:grpSpPr>
        <p:sp>
          <p:nvSpPr>
            <p:cNvPr id="255" name=""/>
            <p:cNvSpPr/>
            <p:nvPr/>
          </p:nvSpPr>
          <p:spPr>
            <a:xfrm>
              <a:off x="5707080" y="2757600"/>
              <a:ext cx="3100320" cy="43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Pulp, Paper &amp; Lumber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839880" y="2757600"/>
              <a:ext cx="2896920" cy="39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ClickPaper.com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7" name=""/>
          <p:cNvGrpSpPr/>
          <p:nvPr/>
        </p:nvGrpSpPr>
        <p:grpSpPr>
          <a:xfrm>
            <a:off x="839880" y="1482840"/>
            <a:ext cx="7777080" cy="446040"/>
            <a:chOff x="839880" y="1482840"/>
            <a:chExt cx="7777080" cy="446040"/>
          </a:xfrm>
        </p:grpSpPr>
        <p:sp>
          <p:nvSpPr>
            <p:cNvPr id="258" name=""/>
            <p:cNvSpPr/>
            <p:nvPr/>
          </p:nvSpPr>
          <p:spPr>
            <a:xfrm>
              <a:off x="5707080" y="1482840"/>
              <a:ext cx="2909880" cy="446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Credit Products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839880" y="1482840"/>
              <a:ext cx="289692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EnronCredit.com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0" name=""/>
          <p:cNvGrpSpPr/>
          <p:nvPr/>
        </p:nvGrpSpPr>
        <p:grpSpPr>
          <a:xfrm>
            <a:off x="839880" y="3929040"/>
            <a:ext cx="7777080" cy="534960"/>
            <a:chOff x="839880" y="3929040"/>
            <a:chExt cx="7777080" cy="534960"/>
          </a:xfrm>
        </p:grpSpPr>
        <p:sp>
          <p:nvSpPr>
            <p:cNvPr id="261" name=""/>
            <p:cNvSpPr/>
            <p:nvPr/>
          </p:nvSpPr>
          <p:spPr>
            <a:xfrm>
              <a:off x="5707080" y="3929040"/>
              <a:ext cx="2909880" cy="53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3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Auctions/RFQs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M&amp;As 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Syndications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839880" y="3929040"/>
              <a:ext cx="2896920" cy="40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DealBench.com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3" name=""/>
          <p:cNvGrpSpPr/>
          <p:nvPr/>
        </p:nvGrpSpPr>
        <p:grpSpPr>
          <a:xfrm>
            <a:off x="839880" y="5383080"/>
            <a:ext cx="7777080" cy="433440"/>
            <a:chOff x="839880" y="5383080"/>
            <a:chExt cx="7777080" cy="433440"/>
          </a:xfrm>
        </p:grpSpPr>
        <p:sp>
          <p:nvSpPr>
            <p:cNvPr id="264" name=""/>
            <p:cNvSpPr/>
            <p:nvPr/>
          </p:nvSpPr>
          <p:spPr>
            <a:xfrm>
              <a:off x="5707080" y="5383080"/>
              <a:ext cx="290988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6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Settlements and Back Office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839880" y="5383080"/>
              <a:ext cx="3568680" cy="420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CommodityLogic.com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003F4FF-5BAB-4AB3-98C1-F19D0C6860EF}" type="slidenum">
              <a:t>32</a:t>
            </a:fld>
          </a:p>
        </p:txBody>
      </p:sp>
    </p:spTree>
  </p:cSld>
  <p:transition spd="med">
    <p:wipe dir="r"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1444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914040" y="136188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8D77234-B94E-4F66-8236-82411983D03C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AFBAEDA-CB68-4698-A969-8D02CAEDBAD7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95000" y="19044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57000" y="1469520"/>
            <a:ext cx="2973240" cy="358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Aluminium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0">
              <a:lnSpc>
                <a:spcPct val="11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962680" y="155088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37960" indent="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6" name=""/>
          <p:cNvSpPr/>
          <p:nvPr/>
        </p:nvSpPr>
        <p:spPr>
          <a:xfrm>
            <a:off x="571680" y="1812960"/>
            <a:ext cx="76960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3295800" y="15415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LME Metals 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7A2072B-B98B-4047-9A56-78D2E6F2612C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9" name=""/>
          <p:cNvSpPr/>
          <p:nvPr/>
        </p:nvSpPr>
        <p:spPr>
          <a:xfrm>
            <a:off x="933480" y="2057400"/>
            <a:ext cx="288288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0098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5257800" y="2057400"/>
            <a:ext cx="288288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&amp; US Gas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3532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BC8AD5D-F8B4-45A3-8B27-A9B8DDB18A08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14440" y="1908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904680" y="13716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313D3CD-E252-4C9B-8914-EF94E9172C80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46" name="homepage" descr=""/>
          <p:cNvPicPr/>
          <p:nvPr/>
        </p:nvPicPr>
        <p:blipFill>
          <a:blip r:embed="rId1"/>
          <a:srcRect l="794" t="11987" r="2483" b="3159"/>
          <a:stretch/>
        </p:blipFill>
        <p:spPr>
          <a:xfrm>
            <a:off x="0" y="1044720"/>
            <a:ext cx="8426520" cy="524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E45A07F-5C84-44F9-8164-74F2D2A41058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36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Features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958680" y="3454560"/>
            <a:ext cx="6912000" cy="1161720"/>
            <a:chOff x="958680" y="3454560"/>
            <a:chExt cx="6912000" cy="1161720"/>
          </a:xfrm>
        </p:grpSpPr>
        <p:sp>
          <p:nvSpPr>
            <p:cNvPr id="49" name=""/>
            <p:cNvSpPr/>
            <p:nvPr/>
          </p:nvSpPr>
          <p:spPr>
            <a:xfrm>
              <a:off x="958680" y="3454560"/>
              <a:ext cx="6912000" cy="11617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0" name="" descr=""/>
            <p:cNvPicPr/>
            <p:nvPr/>
          </p:nvPicPr>
          <p:blipFill>
            <a:blip r:embed="rId1"/>
            <a:srcRect l="10420" t="16697" r="8345" b="16697"/>
            <a:stretch/>
          </p:blipFill>
          <p:spPr>
            <a:xfrm>
              <a:off x="1127160" y="3641400"/>
              <a:ext cx="1154160" cy="210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1" name="" descr=""/>
            <p:cNvPicPr/>
            <p:nvPr/>
          </p:nvPicPr>
          <p:blipFill>
            <a:blip r:embed="rId2"/>
            <a:stretch/>
          </p:blipFill>
          <p:spPr>
            <a:xfrm>
              <a:off x="2690640" y="3593880"/>
              <a:ext cx="1113120" cy="12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" name="" descr=""/>
            <p:cNvPicPr/>
            <p:nvPr/>
          </p:nvPicPr>
          <p:blipFill>
            <a:blip r:embed="rId3"/>
            <a:stretch/>
          </p:blipFill>
          <p:spPr>
            <a:xfrm>
              <a:off x="1239840" y="4154040"/>
              <a:ext cx="1071720" cy="193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3" name="" descr=""/>
            <p:cNvPicPr/>
            <p:nvPr/>
          </p:nvPicPr>
          <p:blipFill>
            <a:blip r:embed="rId4"/>
            <a:srcRect l="0" t="0" r="0" b="5001"/>
            <a:stretch/>
          </p:blipFill>
          <p:spPr>
            <a:xfrm>
              <a:off x="2606760" y="3722400"/>
              <a:ext cx="1197000" cy="7473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4" name="" descr=""/>
            <p:cNvPicPr/>
            <p:nvPr/>
          </p:nvPicPr>
          <p:blipFill>
            <a:blip r:embed="rId5"/>
            <a:stretch/>
          </p:blipFill>
          <p:spPr>
            <a:xfrm>
              <a:off x="3954600" y="3536640"/>
              <a:ext cx="1966680" cy="288720"/>
            </a:xfrm>
            <a:prstGeom prst="rect">
              <a:avLst/>
            </a:prstGeom>
            <a:noFill/>
            <a:ln w="0">
              <a:noFill/>
            </a:ln>
          </p:spPr>
        </p:pic>
        <p:graphicFrame>
          <p:nvGraphicFramePr>
            <p:cNvPr id="55" name=""/>
            <p:cNvGraphicFramePr/>
            <p:nvPr/>
          </p:nvGraphicFramePr>
          <p:xfrm>
            <a:off x="4797360" y="4062240"/>
            <a:ext cx="993960" cy="283680"/>
          </p:xfrm>
          <a:graphic>
            <a:graphicData uri="http://schemas.openxmlformats.org/presentationml/2006/ole">
              <p:oleObj r:id="rId6" spid="">
                <p:embed/>
                <p:pic>
                  <p:nvPicPr>
                    <p:cNvPr id="56" name="" descr="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797360" y="4062240"/>
                      <a:ext cx="993960" cy="2836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7" name=""/>
            <p:cNvGraphicFramePr/>
            <p:nvPr/>
          </p:nvGraphicFramePr>
          <p:xfrm>
            <a:off x="6342120" y="3593880"/>
            <a:ext cx="974520" cy="334440"/>
          </p:xfrm>
          <a:graphic>
            <a:graphicData uri="http://schemas.openxmlformats.org/presentationml/2006/ole">
              <p:oleObj r:id="rId8" spid="">
                <p:embed/>
                <p:pic>
                  <p:nvPicPr>
                    <p:cNvPr id="58" name="" descr="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342120" y="3593880"/>
                      <a:ext cx="974520" cy="3344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9" name=""/>
            <p:cNvGraphicFramePr/>
            <p:nvPr/>
          </p:nvGraphicFramePr>
          <p:xfrm>
            <a:off x="6072120" y="4003560"/>
            <a:ext cx="1514520" cy="429840"/>
          </p:xfrm>
          <a:graphic>
            <a:graphicData uri="http://schemas.openxmlformats.org/presentationml/2006/ole">
              <p:oleObj r:id="rId10" spid="">
                <p:embed/>
                <p:pic>
                  <p:nvPicPr>
                    <p:cNvPr id="60" name="" descr="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6072120" y="4003560"/>
                      <a:ext cx="1514520" cy="429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61" name=""/>
            <p:cNvGraphicFramePr/>
            <p:nvPr/>
          </p:nvGraphicFramePr>
          <p:xfrm>
            <a:off x="4103640" y="3946320"/>
            <a:ext cx="474840" cy="456840"/>
          </p:xfrm>
          <a:graphic>
            <a:graphicData uri="http://schemas.openxmlformats.org/presentationml/2006/ole">
              <p:oleObj r:id="rId12" spid="">
                <p:embed/>
                <p:pic>
                  <p:nvPicPr>
                    <p:cNvPr id="62" name="" descr="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4103640" y="3946320"/>
                      <a:ext cx="474840" cy="456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63" name=""/>
          <p:cNvSpPr/>
          <p:nvPr/>
        </p:nvSpPr>
        <p:spPr>
          <a:xfrm>
            <a:off x="-166680" y="4840200"/>
            <a:ext cx="8488440" cy="13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7160" indent="-227160"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528480" y="1033560"/>
            <a:ext cx="7929720" cy="9381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b2b2b2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Valuable Transaction Functionality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1600 Products Available (bids and offers)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Instantaneous Pricing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Limit Orders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Spreads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24 x 7, 365 days a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Attractive Features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Specialized Access and Content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Customers Choose From 40 Different Entry Methods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(eg.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 Weather-Risk.com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www.EnronSteel.com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Dynamically Updated Information Direct from Enron’s Marketers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5" name="normalsubmissionbox" descr=""/>
          <p:cNvPicPr/>
          <p:nvPr/>
        </p:nvPicPr>
        <p:blipFill>
          <a:blip r:embed="rId14"/>
          <a:stretch/>
        </p:blipFill>
        <p:spPr>
          <a:xfrm>
            <a:off x="5030640" y="1166760"/>
            <a:ext cx="2880000" cy="209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8647964-423D-447A-880D-303681162301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7056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fgeorge</cp:lastModifiedBy>
  <cp:lastPrinted>2001-04-04T19:41:48Z</cp:lastPrinted>
  <dcterms:modified xsi:type="dcterms:W3CDTF">2001-08-13T19:34:41Z</dcterms:modified>
  <cp:revision>217</cp:revision>
  <dc:subject/>
  <dc:title>No Slide Title</dc:title>
</cp:coreProperties>
</file>