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28.jpeg" ContentType="image/jpeg"/>
  <Override PartName="/ppt/media/image1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11.png" ContentType="image/png"/>
  <Override PartName="/ppt/media/image17.png" ContentType="image/png"/>
  <Override PartName="/ppt/media/image32.jpeg" ContentType="image/jpeg"/>
  <Override PartName="/ppt/media/image8.png" ContentType="image/png"/>
  <Override PartName="/ppt/media/image3.png" ContentType="image/png"/>
  <Override PartName="/ppt/media/image12.png" ContentType="image/png"/>
  <Override PartName="/ppt/media/image9.png" ContentType="image/png"/>
  <Override PartName="/ppt/media/image4.png" ContentType="image/png"/>
  <Override PartName="/ppt/media/image33.wmf" ContentType="image/x-wmf"/>
  <Override PartName="/ppt/media/image31.jpeg" ContentType="image/jpeg"/>
  <Override PartName="/ppt/media/image30.jpeg" ContentType="image/jpeg"/>
  <Override PartName="/ppt/media/image34.png" ContentType="image/png"/>
  <Override PartName="/ppt/media/image35.wmf" ContentType="image/x-wmf"/>
  <Override PartName="/ppt/media/image6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0.png" ContentType="image/png"/>
  <Override PartName="/ppt/media/image2.jpeg" ContentType="image/jpeg"/>
  <Override PartName="/ppt/media/image10.png" ContentType="image/png"/>
  <Override PartName="/ppt/media/image1.jpeg" ContentType="image/jpeg"/>
  <Override PartName="/ppt/media/image13.png" ContentType="image/png"/>
  <Override PartName="/ppt/media/image15.jpeg" ContentType="image/jpeg"/>
  <Override PartName="/ppt/media/image1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slides/_rels/slide1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19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/>
  <p:notesSz cx="7189788" cy="95011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3B469B5-1CE3-42D9-85F4-9D8DBB4578D8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CD7D730-673C-41AB-9369-CFA7BDD108BF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4A2074E-D98D-48C2-8F3B-ECE848134533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B8056A6-44A1-4FB8-9B6D-92CAA53961EF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 algn="ctr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46656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6688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960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5268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31.jpeg"/><Relationship Id="rId5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3.wmf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5.wmf"/><Relationship Id="rId3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12.png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13.png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14.png"/><Relationship Id="rId14" Type="http://schemas.openxmlformats.org/officeDocument/2006/relationships/image" Target="../media/image15.jpeg"/><Relationship Id="rId15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9BEF124-636C-4B66-92B6-B0C5E0871D1F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9500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Options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67" name="qoutes" descr=""/>
          <p:cNvPicPr/>
          <p:nvPr/>
        </p:nvPicPr>
        <p:blipFill>
          <a:blip r:embed="rId1"/>
          <a:stretch/>
        </p:blipFill>
        <p:spPr>
          <a:xfrm>
            <a:off x="212760" y="1274760"/>
            <a:ext cx="8597880" cy="4584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D525E54-0E66-415C-973E-AAA5D2163A90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"/>
          <p:cNvSpPr/>
          <p:nvPr/>
        </p:nvSpPr>
        <p:spPr>
          <a:xfrm>
            <a:off x="523800" y="0"/>
            <a:ext cx="6497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498680" y="5564160"/>
            <a:ext cx="164448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6121800" y="5564160"/>
            <a:ext cx="11901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388800" y="1011240"/>
            <a:ext cx="838224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2" name=""/>
          <p:cNvGraphicFramePr/>
          <p:nvPr/>
        </p:nvGraphicFramePr>
        <p:xfrm>
          <a:off x="5221440" y="2141640"/>
          <a:ext cx="3016080" cy="332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21440" y="2141640"/>
                    <a:ext cx="3016080" cy="332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" name=""/>
          <p:cNvGraphicFramePr/>
          <p:nvPr/>
        </p:nvGraphicFramePr>
        <p:xfrm>
          <a:off x="554040" y="2141640"/>
          <a:ext cx="3533760" cy="329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4040" y="2141640"/>
                    <a:ext cx="3533760" cy="32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CD7A55B-579D-4A2F-B378-384EB0BA950F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78" name=""/>
          <p:cNvGraphicFramePr/>
          <p:nvPr/>
        </p:nvGraphicFramePr>
        <p:xfrm>
          <a:off x="4000680" y="1504800"/>
          <a:ext cx="4692600" cy="4399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00680" y="1504800"/>
                    <a:ext cx="4692600" cy="439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3EE5F37-6A45-4709-9F86-D48AD7F96C45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"/>
          <p:cNvGraphicFramePr/>
          <p:nvPr/>
        </p:nvGraphicFramePr>
        <p:xfrm>
          <a:off x="4965840" y="1114560"/>
          <a:ext cx="3741480" cy="287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65840" y="1114560"/>
                    <a:ext cx="3741480" cy="287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" name=""/>
          <p:cNvGraphicFramePr/>
          <p:nvPr/>
        </p:nvGraphicFramePr>
        <p:xfrm>
          <a:off x="685800" y="1700280"/>
          <a:ext cx="5681520" cy="433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700280"/>
                    <a:ext cx="5681520" cy="433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4" name=""/>
          <p:cNvSpPr/>
          <p:nvPr/>
        </p:nvSpPr>
        <p:spPr>
          <a:xfrm>
            <a:off x="6213600" y="2189160"/>
            <a:ext cx="2216160" cy="16146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D7AAAF8-004C-4598-9746-EC4A3EC1EA79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Weather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87" name=""/>
          <p:cNvGraphicFramePr/>
          <p:nvPr/>
        </p:nvGraphicFramePr>
        <p:xfrm>
          <a:off x="351000" y="111456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1000" y="111456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9" name=""/>
          <p:cNvSpPr/>
          <p:nvPr/>
        </p:nvSpPr>
        <p:spPr>
          <a:xfrm>
            <a:off x="2108160" y="2057400"/>
            <a:ext cx="830160" cy="127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0" name="weather" descr=""/>
          <p:cNvPicPr/>
          <p:nvPr/>
        </p:nvPicPr>
        <p:blipFill>
          <a:blip r:embed="rId3"/>
          <a:stretch/>
        </p:blipFill>
        <p:spPr>
          <a:xfrm>
            <a:off x="2986200" y="1469880"/>
            <a:ext cx="4578120" cy="4721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A266057-025F-4CE9-8363-1216B96AE7AC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"/>
          <p:cNvGrpSpPr/>
          <p:nvPr/>
        </p:nvGrpSpPr>
        <p:grpSpPr>
          <a:xfrm>
            <a:off x="398520" y="1292400"/>
            <a:ext cx="2552400" cy="3094920"/>
            <a:chOff x="398520" y="1292400"/>
            <a:chExt cx="2552400" cy="3094920"/>
          </a:xfrm>
        </p:grpSpPr>
        <p:graphicFrame>
          <p:nvGraphicFramePr>
            <p:cNvPr id="92" name=""/>
            <p:cNvGraphicFramePr/>
            <p:nvPr/>
          </p:nvGraphicFramePr>
          <p:xfrm>
            <a:off x="398520" y="1292400"/>
            <a:ext cx="2352600" cy="21618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9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398520" y="1292400"/>
                      <a:ext cx="2352600" cy="21618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94" name=""/>
            <p:cNvSpPr/>
            <p:nvPr/>
          </p:nvSpPr>
          <p:spPr>
            <a:xfrm>
              <a:off x="1496880" y="2841480"/>
              <a:ext cx="1454040" cy="1545840"/>
            </a:xfrm>
            <a:custGeom>
              <a:avLst/>
              <a:gdLst/>
              <a:ahLst/>
              <a:rect l="l" t="t" r="r" b="b"/>
              <a:pathLst>
                <a:path w="920" h="1152">
                  <a:moveTo>
                    <a:pt x="8" y="0"/>
                  </a:moveTo>
                  <a:cubicBezTo>
                    <a:pt x="4" y="288"/>
                    <a:pt x="0" y="576"/>
                    <a:pt x="152" y="768"/>
                  </a:cubicBezTo>
                  <a:cubicBezTo>
                    <a:pt x="304" y="960"/>
                    <a:pt x="792" y="1088"/>
                    <a:pt x="920" y="1152"/>
                  </a:cubicBezTo>
                </a:path>
              </a:pathLst>
            </a:custGeom>
            <a:noFill/>
            <a:ln w="127080">
              <a:solidFill>
                <a:srgbClr val="ff66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96" name="weather6" descr=""/>
          <p:cNvPicPr/>
          <p:nvPr/>
        </p:nvPicPr>
        <p:blipFill>
          <a:blip r:embed="rId3"/>
          <a:stretch/>
        </p:blipFill>
        <p:spPr>
          <a:xfrm>
            <a:off x="3078000" y="2378160"/>
            <a:ext cx="4162680" cy="342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D81A3DF-AA49-4648-B6FB-EBD048DA5445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98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531720" y="228600"/>
            <a:ext cx="6081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FF08C84-B85F-461B-8CB2-4DACE15A365A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1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531720" y="228600"/>
            <a:ext cx="59785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3B7A1FD-4B1B-4CF7-B754-F1D7D627B105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5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 rot="8362800">
            <a:off x="3047760" y="4952520"/>
            <a:ext cx="1752480" cy="83844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440"/>
              <a:gd name="textAreaBottom" fmla="*/ 608040 h 83844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531720" y="228600"/>
            <a:ext cx="6108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1DA647B-4668-4319-8E72-BEAC8DC72417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" descr=""/>
          <p:cNvPicPr/>
          <p:nvPr/>
        </p:nvPicPr>
        <p:blipFill>
          <a:blip r:embed="rId1"/>
          <a:srcRect l="50023" t="11503" r="797" b="7545"/>
          <a:stretch/>
        </p:blipFill>
        <p:spPr>
          <a:xfrm>
            <a:off x="609480" y="1219320"/>
            <a:ext cx="7766280" cy="4794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10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 rot="8362800">
            <a:off x="3047760" y="4886280"/>
            <a:ext cx="1752480" cy="83808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080"/>
              <a:gd name="textAreaBottom" fmla="*/ 607680 h 8380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531720" y="228600"/>
            <a:ext cx="846000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14" name="gtc" descr=""/>
          <p:cNvPicPr/>
          <p:nvPr/>
        </p:nvPicPr>
        <p:blipFill>
          <a:blip r:embed="rId3"/>
          <a:srcRect l="0" t="0" r="67685" b="9854"/>
          <a:stretch/>
        </p:blipFill>
        <p:spPr>
          <a:xfrm>
            <a:off x="4386240" y="820800"/>
            <a:ext cx="4513320" cy="4721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903E3D4-02E4-4563-85A4-845117ECCF7B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475920" y="1219320"/>
            <a:ext cx="8201160" cy="464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Free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title"/>
          </p:nvPr>
        </p:nvSpPr>
        <p:spPr>
          <a:xfrm>
            <a:off x="54252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26" name=""/>
          <p:cNvGraphicFramePr/>
          <p:nvPr/>
        </p:nvGraphicFramePr>
        <p:xfrm>
          <a:off x="914400" y="2152800"/>
          <a:ext cx="4589640" cy="2628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14400" y="2152800"/>
                    <a:ext cx="4589640" cy="262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8" name="eolscreen" descr=""/>
          <p:cNvPicPr/>
          <p:nvPr/>
        </p:nvPicPr>
        <p:blipFill>
          <a:blip r:embed="rId3"/>
          <a:stretch/>
        </p:blipFill>
        <p:spPr>
          <a:xfrm>
            <a:off x="3672000" y="3333600"/>
            <a:ext cx="4786200" cy="261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A30F6DD-D891-479A-B69B-EFD9F65BD847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quotescreenbeforeanytransactions" descr=""/>
          <p:cNvPicPr/>
          <p:nvPr/>
        </p:nvPicPr>
        <p:blipFill>
          <a:blip r:embed="rId1"/>
          <a:srcRect l="0" t="0" r="0" b="19312"/>
          <a:stretch/>
        </p:blipFill>
        <p:spPr>
          <a:xfrm>
            <a:off x="0" y="1474920"/>
            <a:ext cx="9144000" cy="48337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16" name=""/>
          <p:cNvGraphicFramePr/>
          <p:nvPr/>
        </p:nvGraphicFramePr>
        <p:xfrm>
          <a:off x="0" y="836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836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8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0C788E4-645E-4283-8120-73EED78255FD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quotescreenbeforeanytransactions" descr=""/>
          <p:cNvPicPr/>
          <p:nvPr/>
        </p:nvPicPr>
        <p:blipFill>
          <a:blip r:embed="rId1"/>
          <a:srcRect l="0" t="0" r="0" b="16797"/>
          <a:stretch/>
        </p:blipFill>
        <p:spPr>
          <a:xfrm>
            <a:off x="0" y="1322280"/>
            <a:ext cx="9144000" cy="49849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24" name=""/>
          <p:cNvGrpSpPr/>
          <p:nvPr/>
        </p:nvGrpSpPr>
        <p:grpSpPr>
          <a:xfrm>
            <a:off x="5056200" y="5554800"/>
            <a:ext cx="1368360" cy="722160"/>
            <a:chOff x="5056200" y="5554800"/>
            <a:chExt cx="1368360" cy="722160"/>
          </a:xfrm>
        </p:grpSpPr>
        <p:sp>
          <p:nvSpPr>
            <p:cNvPr id="125" name=""/>
            <p:cNvSpPr/>
            <p:nvPr/>
          </p:nvSpPr>
          <p:spPr>
            <a:xfrm>
              <a:off x="5156280" y="55756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5056200" y="555480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5182920" y="558720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5179680" y="55872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5135760" y="571860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5122080" y="57272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5418720" y="56178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5386320" y="55882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5257800" y="56304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5836320" y="596556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5800320" y="59853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5132520" y="58298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5165640" y="585468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5193720" y="55954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5281200" y="56332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5415840" y="55882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41" name=""/>
          <p:cNvGraphicFramePr/>
          <p:nvPr/>
        </p:nvGraphicFramePr>
        <p:xfrm>
          <a:off x="0" y="68436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4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8436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3" name=""/>
          <p:cNvSpPr/>
          <p:nvPr/>
        </p:nvSpPr>
        <p:spPr>
          <a:xfrm>
            <a:off x="6330960" y="3786120"/>
            <a:ext cx="1108080" cy="53676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8" name=""/>
          <p:cNvGrpSpPr/>
          <p:nvPr/>
        </p:nvGrpSpPr>
        <p:grpSpPr>
          <a:xfrm>
            <a:off x="3498840" y="4033800"/>
            <a:ext cx="2874600" cy="1549440"/>
            <a:chOff x="3498840" y="4033800"/>
            <a:chExt cx="2874600" cy="1549440"/>
          </a:xfrm>
        </p:grpSpPr>
        <p:sp>
          <p:nvSpPr>
            <p:cNvPr id="149" name=""/>
            <p:cNvSpPr/>
            <p:nvPr/>
          </p:nvSpPr>
          <p:spPr>
            <a:xfrm>
              <a:off x="5819400" y="403380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3498840" y="4033800"/>
              <a:ext cx="2320560" cy="154944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B9D44E9-58D7-4F62-9544-0E3D5043F8C0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quotescreenbeforeanytransactions" descr=""/>
          <p:cNvPicPr/>
          <p:nvPr/>
        </p:nvPicPr>
        <p:blipFill>
          <a:blip r:embed="rId1"/>
          <a:srcRect l="0" t="0" r="0" b="16955"/>
          <a:stretch/>
        </p:blipFill>
        <p:spPr>
          <a:xfrm>
            <a:off x="0" y="1332000"/>
            <a:ext cx="9144000" cy="4975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33520" y="180720"/>
            <a:ext cx="807696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54" name=""/>
          <p:cNvGraphicFramePr/>
          <p:nvPr/>
        </p:nvGraphicFramePr>
        <p:xfrm>
          <a:off x="0" y="69372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5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9372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56" name="normalsubmissionbox" descr=""/>
          <p:cNvPicPr/>
          <p:nvPr/>
        </p:nvPicPr>
        <p:blipFill>
          <a:blip r:embed="rId4"/>
          <a:stretch/>
        </p:blipFill>
        <p:spPr>
          <a:xfrm>
            <a:off x="1584360" y="227016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AB668A9-1CB2-4383-AD3E-5DCF9556AF36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ompletedatbid" descr=""/>
          <p:cNvPicPr/>
          <p:nvPr/>
        </p:nvPicPr>
        <p:blipFill>
          <a:blip r:embed="rId1"/>
          <a:srcRect l="0" t="0" r="0" b="14147"/>
          <a:stretch/>
        </p:blipFill>
        <p:spPr>
          <a:xfrm>
            <a:off x="0" y="1357200"/>
            <a:ext cx="9144000" cy="495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9" name=""/>
          <p:cNvSpPr/>
          <p:nvPr/>
        </p:nvSpPr>
        <p:spPr>
          <a:xfrm rot="441000">
            <a:off x="7112160" y="5678640"/>
            <a:ext cx="884160" cy="60624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60" name=""/>
          <p:cNvGraphicFramePr/>
          <p:nvPr/>
        </p:nvGraphicFramePr>
        <p:xfrm>
          <a:off x="0" y="74124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61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4124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612C1FA-519D-443D-933A-9DFD2C415BAE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quotescreenbeforeanytransactions" descr=""/>
          <p:cNvPicPr/>
          <p:nvPr/>
        </p:nvPicPr>
        <p:blipFill>
          <a:blip r:embed="rId1"/>
          <a:srcRect l="0" t="0" r="0" b="16662"/>
          <a:stretch/>
        </p:blipFill>
        <p:spPr>
          <a:xfrm>
            <a:off x="0" y="1312920"/>
            <a:ext cx="9144000" cy="4992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" name=""/>
          <p:cNvSpPr/>
          <p:nvPr/>
        </p:nvSpPr>
        <p:spPr>
          <a:xfrm>
            <a:off x="6834240" y="3962520"/>
            <a:ext cx="401760" cy="139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6813720" y="3903840"/>
            <a:ext cx="479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33cc"/>
                </a:solidFill>
                <a:effectLst/>
                <a:uFillTx/>
                <a:latin typeface="Arial"/>
              </a:rPr>
              <a:t>4.14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5" name=""/>
          <p:cNvGrpSpPr/>
          <p:nvPr/>
        </p:nvGrpSpPr>
        <p:grpSpPr>
          <a:xfrm>
            <a:off x="5056200" y="5586480"/>
            <a:ext cx="1368360" cy="722160"/>
            <a:chOff x="5056200" y="5586480"/>
            <a:chExt cx="1368360" cy="722160"/>
          </a:xfrm>
        </p:grpSpPr>
        <p:sp>
          <p:nvSpPr>
            <p:cNvPr id="166" name=""/>
            <p:cNvSpPr/>
            <p:nvPr/>
          </p:nvSpPr>
          <p:spPr>
            <a:xfrm>
              <a:off x="5156280" y="560736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5056200" y="558648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5182920" y="561888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5179680" y="561888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5135760" y="575028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5122080" y="575892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5418720" y="564948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5386320" y="561996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5257800" y="566208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5836320" y="599724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5800320" y="601704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5132520" y="586152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5165640" y="588636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5193720" y="562716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5281200" y="566496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5415840" y="561996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82" name=""/>
          <p:cNvGraphicFramePr/>
          <p:nvPr/>
        </p:nvGraphicFramePr>
        <p:xfrm>
          <a:off x="0" y="674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8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74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4" name=""/>
          <p:cNvSpPr/>
          <p:nvPr/>
        </p:nvSpPr>
        <p:spPr>
          <a:xfrm>
            <a:off x="6330960" y="377676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9" name=""/>
          <p:cNvGrpSpPr/>
          <p:nvPr/>
        </p:nvGrpSpPr>
        <p:grpSpPr>
          <a:xfrm>
            <a:off x="3498840" y="4005360"/>
            <a:ext cx="2874600" cy="1638360"/>
            <a:chOff x="3498840" y="4005360"/>
            <a:chExt cx="2874600" cy="1638360"/>
          </a:xfrm>
        </p:grpSpPr>
        <p:sp>
          <p:nvSpPr>
            <p:cNvPr id="190" name=""/>
            <p:cNvSpPr/>
            <p:nvPr/>
          </p:nvSpPr>
          <p:spPr>
            <a:xfrm>
              <a:off x="5819400" y="400536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3498840" y="4005360"/>
              <a:ext cx="2320560" cy="163836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23440" y="114120"/>
            <a:ext cx="862020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 - Limit Orders</a:t>
            </a:r>
            <a:endParaRPr b="1" lang="en-US" sz="29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87485F5-F189-4742-9FA6-A34EB310EA43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quotescreenbeforeanytransactions" descr=""/>
          <p:cNvPicPr/>
          <p:nvPr/>
        </p:nvPicPr>
        <p:blipFill>
          <a:blip r:embed="rId1"/>
          <a:srcRect l="0" t="0" r="0" b="17219"/>
          <a:stretch/>
        </p:blipFill>
        <p:spPr>
          <a:xfrm>
            <a:off x="0" y="1351080"/>
            <a:ext cx="9144000" cy="495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23440" y="1458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95" name=""/>
          <p:cNvGraphicFramePr/>
          <p:nvPr/>
        </p:nvGraphicFramePr>
        <p:xfrm>
          <a:off x="0" y="72216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9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2216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97" name="limitsubmit" descr=""/>
          <p:cNvPicPr/>
          <p:nvPr/>
        </p:nvPicPr>
        <p:blipFill>
          <a:blip r:embed="rId4"/>
          <a:stretch/>
        </p:blipFill>
        <p:spPr>
          <a:xfrm>
            <a:off x="1886040" y="218772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7C30509-DC4D-47B4-A1D8-E7E4B54CF358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completedaslimitorder" descr=""/>
          <p:cNvPicPr/>
          <p:nvPr/>
        </p:nvPicPr>
        <p:blipFill>
          <a:blip r:embed="rId1"/>
          <a:srcRect l="0" t="0" r="0" b="5534"/>
          <a:stretch/>
        </p:blipFill>
        <p:spPr>
          <a:xfrm>
            <a:off x="0" y="692280"/>
            <a:ext cx="9144000" cy="565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23440" y="1044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00" name=""/>
          <p:cNvSpPr/>
          <p:nvPr/>
        </p:nvSpPr>
        <p:spPr>
          <a:xfrm rot="21284400">
            <a:off x="6684840" y="6095520"/>
            <a:ext cx="519120" cy="3412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9FAFC76-E80A-4F13-AD35-7ED63F97D392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23440" y="11736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02" name=""/>
          <p:cNvGrpSpPr/>
          <p:nvPr/>
        </p:nvGrpSpPr>
        <p:grpSpPr>
          <a:xfrm>
            <a:off x="0" y="682560"/>
            <a:ext cx="9267480" cy="5622840"/>
            <a:chOff x="0" y="682560"/>
            <a:chExt cx="9267480" cy="5622840"/>
          </a:xfrm>
        </p:grpSpPr>
        <p:pic>
          <p:nvPicPr>
            <p:cNvPr id="203" name="completedaslimitorder" descr=""/>
            <p:cNvPicPr/>
            <p:nvPr/>
          </p:nvPicPr>
          <p:blipFill>
            <a:blip r:embed="rId1"/>
            <a:srcRect l="0" t="0" r="0" b="6144"/>
            <a:stretch/>
          </p:blipFill>
          <p:spPr>
            <a:xfrm>
              <a:off x="0" y="682560"/>
              <a:ext cx="9144000" cy="56228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204" name=""/>
            <p:cNvGrpSpPr/>
            <p:nvPr/>
          </p:nvGrpSpPr>
          <p:grpSpPr>
            <a:xfrm>
              <a:off x="6823080" y="3255840"/>
              <a:ext cx="479160" cy="276840"/>
              <a:chOff x="6823080" y="3255840"/>
              <a:chExt cx="479160" cy="276840"/>
            </a:xfrm>
          </p:grpSpPr>
          <p:sp>
            <p:nvSpPr>
              <p:cNvPr id="205" name=""/>
              <p:cNvSpPr/>
              <p:nvPr/>
            </p:nvSpPr>
            <p:spPr>
              <a:xfrm>
                <a:off x="6843600" y="3323880"/>
                <a:ext cx="401760" cy="13968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" name=""/>
              <p:cNvSpPr/>
              <p:nvPr/>
            </p:nvSpPr>
            <p:spPr>
              <a:xfrm>
                <a:off x="6823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33cc"/>
                    </a:solidFill>
                    <a:effectLst/>
                    <a:uFillTx/>
                    <a:latin typeface="Arial"/>
                  </a:rPr>
                  <a:t>4.20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07" name=""/>
            <p:cNvSpPr/>
            <p:nvPr/>
          </p:nvSpPr>
          <p:spPr>
            <a:xfrm>
              <a:off x="8853480" y="6012000"/>
              <a:ext cx="154080" cy="155520"/>
            </a:xfrm>
            <a:prstGeom prst="rect">
              <a:avLst/>
            </a:prstGeom>
            <a:solidFill>
              <a:srgbClr val="3b007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8" name=""/>
            <p:cNvGrpSpPr/>
            <p:nvPr/>
          </p:nvGrpSpPr>
          <p:grpSpPr>
            <a:xfrm>
              <a:off x="8788320" y="5952960"/>
              <a:ext cx="479160" cy="261720"/>
              <a:chOff x="8788320" y="5952960"/>
              <a:chExt cx="479160" cy="261720"/>
            </a:xfrm>
          </p:grpSpPr>
          <p:sp>
            <p:nvSpPr>
              <p:cNvPr id="209" name=""/>
              <p:cNvSpPr/>
              <p:nvPr/>
            </p:nvSpPr>
            <p:spPr>
              <a:xfrm>
                <a:off x="8808840" y="60210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" name=""/>
              <p:cNvSpPr/>
              <p:nvPr/>
            </p:nvSpPr>
            <p:spPr>
              <a:xfrm>
                <a:off x="8788320" y="59529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ffffff"/>
                    </a:solidFill>
                    <a:effectLst/>
                    <a:uFillTx/>
                    <a:latin typeface="Symbol"/>
                    <a:ea typeface="Symbol"/>
                  </a:rPr>
                  <a:t>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pic>
          <p:nvPicPr>
            <p:cNvPr id="211" name="completedatbid" descr=""/>
            <p:cNvPicPr/>
            <p:nvPr/>
          </p:nvPicPr>
          <p:blipFill>
            <a:blip r:embed="rId2"/>
            <a:srcRect l="0" t="73001" r="0" b="23588"/>
            <a:stretch/>
          </p:blipFill>
          <p:spPr>
            <a:xfrm>
              <a:off x="0" y="5262480"/>
              <a:ext cx="9144000" cy="196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12" name=""/>
            <p:cNvSpPr/>
            <p:nvPr/>
          </p:nvSpPr>
          <p:spPr>
            <a:xfrm>
              <a:off x="7927920" y="5284800"/>
              <a:ext cx="407880" cy="146160"/>
            </a:xfrm>
            <a:prstGeom prst="rect">
              <a:avLst/>
            </a:prstGeom>
            <a:solidFill>
              <a:srgbClr val="a0dc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98280" y="5276880"/>
              <a:ext cx="873360" cy="1364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14" name=""/>
            <p:cNvGrpSpPr/>
            <p:nvPr/>
          </p:nvGrpSpPr>
          <p:grpSpPr>
            <a:xfrm>
              <a:off x="7956720" y="5227560"/>
              <a:ext cx="479160" cy="261720"/>
              <a:chOff x="7956720" y="5227560"/>
              <a:chExt cx="479160" cy="261720"/>
            </a:xfrm>
          </p:grpSpPr>
          <p:sp>
            <p:nvSpPr>
              <p:cNvPr id="215" name=""/>
              <p:cNvSpPr/>
              <p:nvPr/>
            </p:nvSpPr>
            <p:spPr>
              <a:xfrm>
                <a:off x="7977240" y="52956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" name=""/>
              <p:cNvSpPr/>
              <p:nvPr/>
            </p:nvSpPr>
            <p:spPr>
              <a:xfrm>
                <a:off x="7956720" y="52275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4. 20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7" name=""/>
            <p:cNvGrpSpPr/>
            <p:nvPr/>
          </p:nvGrpSpPr>
          <p:grpSpPr>
            <a:xfrm>
              <a:off x="23760" y="5218200"/>
              <a:ext cx="806040" cy="597240"/>
              <a:chOff x="23760" y="5218200"/>
              <a:chExt cx="806040" cy="597240"/>
            </a:xfrm>
          </p:grpSpPr>
          <p:sp>
            <p:nvSpPr>
              <p:cNvPr id="218" name=""/>
              <p:cNvSpPr/>
              <p:nvPr/>
            </p:nvSpPr>
            <p:spPr>
              <a:xfrm>
                <a:off x="57960" y="5286240"/>
                <a:ext cx="67572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" name=""/>
              <p:cNvSpPr/>
              <p:nvPr/>
            </p:nvSpPr>
            <p:spPr>
              <a:xfrm>
                <a:off x="23760" y="5218200"/>
                <a:ext cx="806040" cy="597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05:06:02                              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0" name=""/>
            <p:cNvSpPr/>
            <p:nvPr/>
          </p:nvSpPr>
          <p:spPr>
            <a:xfrm>
              <a:off x="7496280" y="3316320"/>
              <a:ext cx="523800" cy="18108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21" name=""/>
            <p:cNvGrpSpPr/>
            <p:nvPr/>
          </p:nvGrpSpPr>
          <p:grpSpPr>
            <a:xfrm>
              <a:off x="7615080" y="3255840"/>
              <a:ext cx="479160" cy="276840"/>
              <a:chOff x="7615080" y="3255840"/>
              <a:chExt cx="479160" cy="276840"/>
            </a:xfrm>
          </p:grpSpPr>
          <p:sp>
            <p:nvSpPr>
              <p:cNvPr id="222" name=""/>
              <p:cNvSpPr/>
              <p:nvPr/>
            </p:nvSpPr>
            <p:spPr>
              <a:xfrm>
                <a:off x="7635600" y="332388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" name=""/>
              <p:cNvSpPr/>
              <p:nvPr/>
            </p:nvSpPr>
            <p:spPr>
              <a:xfrm>
                <a:off x="7615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4.21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4" name=""/>
            <p:cNvSpPr/>
            <p:nvPr/>
          </p:nvSpPr>
          <p:spPr>
            <a:xfrm>
              <a:off x="8740800" y="6008760"/>
              <a:ext cx="90360" cy="171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3FDCCF5-F9C1-4859-A21D-BF6EF8DBCF50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857160" y="1390320"/>
            <a:ext cx="8058240" cy="426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Total Life to Date Transactions &gt;1,200,000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Average Daily Transactions &gt; 5,650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Life to Date Notional Value of Transactions &gt; $700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Daily Notional Value Approximately $2.7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Products Offered: Approximately 1,600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Currencies Traded in = 15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1.0 Launch Date: November 29,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EB262AF-40EF-4E2F-9484-E08519AC726A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"/>
          <p:cNvGrpSpPr/>
          <p:nvPr/>
        </p:nvGrpSpPr>
        <p:grpSpPr>
          <a:xfrm>
            <a:off x="1447920" y="5699160"/>
            <a:ext cx="2611080" cy="351000"/>
            <a:chOff x="1447920" y="5699160"/>
            <a:chExt cx="2611080" cy="351000"/>
          </a:xfrm>
        </p:grpSpPr>
        <p:sp>
          <p:nvSpPr>
            <p:cNvPr id="228" name=""/>
            <p:cNvSpPr/>
            <p:nvPr/>
          </p:nvSpPr>
          <p:spPr>
            <a:xfrm>
              <a:off x="1654200" y="569916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1447920" y="5784480"/>
              <a:ext cx="20592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0" name=""/>
          <p:cNvGrpSpPr/>
          <p:nvPr/>
        </p:nvGrpSpPr>
        <p:grpSpPr>
          <a:xfrm>
            <a:off x="1447920" y="5973840"/>
            <a:ext cx="2099880" cy="351000"/>
            <a:chOff x="1447920" y="5973840"/>
            <a:chExt cx="2099880" cy="351000"/>
          </a:xfrm>
        </p:grpSpPr>
        <p:sp>
          <p:nvSpPr>
            <p:cNvPr id="231" name=""/>
            <p:cNvSpPr/>
            <p:nvPr/>
          </p:nvSpPr>
          <p:spPr>
            <a:xfrm>
              <a:off x="1640880" y="597384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1447920" y="605736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34" name=""/>
          <p:cNvSpPr/>
          <p:nvPr/>
        </p:nvSpPr>
        <p:spPr>
          <a:xfrm>
            <a:off x="919080" y="1157400"/>
            <a:ext cx="786276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Transactions as a % of Total 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4343400" y="5830920"/>
            <a:ext cx="434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percentage of transactions on EnronOnline </a:t>
            </a:r>
            <a:br>
              <a:rPr sz="12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declined in 3Q00 due to the purchase of MG Metals.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6" name=""/>
          <p:cNvGraphicFramePr/>
          <p:nvPr/>
        </p:nvGraphicFramePr>
        <p:xfrm>
          <a:off x="536400" y="1332000"/>
          <a:ext cx="7607520" cy="4833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3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" y="1332000"/>
                    <a:ext cx="7607520" cy="483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993E9F8-4B96-434E-9C27-EFBEB5354053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Product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C9AC4E6-3CDC-4691-9C23-3C4D380BC59D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"/>
          <p:cNvSpPr/>
          <p:nvPr/>
        </p:nvSpPr>
        <p:spPr>
          <a:xfrm>
            <a:off x="3048120" y="16765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9" name=""/>
          <p:cNvGraphicFramePr/>
          <p:nvPr/>
        </p:nvGraphicFramePr>
        <p:xfrm>
          <a:off x="2666880" y="2171880"/>
          <a:ext cx="3886200" cy="3419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66880" y="2171880"/>
                    <a:ext cx="3886200" cy="341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1" name=""/>
          <p:cNvSpPr/>
          <p:nvPr/>
        </p:nvSpPr>
        <p:spPr>
          <a:xfrm>
            <a:off x="3506400" y="11415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2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243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5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246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5657760" y="587484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9536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2E2B9BE-0F67-4249-9C3D-AE941F19FCB3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"/>
          <p:cNvGraphicFramePr/>
          <p:nvPr/>
        </p:nvGraphicFramePr>
        <p:xfrm>
          <a:off x="469800" y="1333440"/>
          <a:ext cx="8161560" cy="545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333440"/>
                    <a:ext cx="8161560" cy="545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1" name=""/>
          <p:cNvSpPr/>
          <p:nvPr/>
        </p:nvSpPr>
        <p:spPr>
          <a:xfrm>
            <a:off x="3675960" y="113184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927A940-41F7-485B-AAAF-6F4815727C07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Other e-Commerce Initiatives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54" name=""/>
          <p:cNvGrpSpPr/>
          <p:nvPr/>
        </p:nvGrpSpPr>
        <p:grpSpPr>
          <a:xfrm>
            <a:off x="839880" y="2757600"/>
            <a:ext cx="7967520" cy="431640"/>
            <a:chOff x="839880" y="2757600"/>
            <a:chExt cx="7967520" cy="431640"/>
          </a:xfrm>
        </p:grpSpPr>
        <p:sp>
          <p:nvSpPr>
            <p:cNvPr id="255" name=""/>
            <p:cNvSpPr/>
            <p:nvPr/>
          </p:nvSpPr>
          <p:spPr>
            <a:xfrm>
              <a:off x="5707080" y="2757600"/>
              <a:ext cx="3100320" cy="43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Pulp, Paper &amp; Lumber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839880" y="2757600"/>
              <a:ext cx="2896920" cy="394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ClickPaper.com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7" name=""/>
          <p:cNvGrpSpPr/>
          <p:nvPr/>
        </p:nvGrpSpPr>
        <p:grpSpPr>
          <a:xfrm>
            <a:off x="839880" y="1482840"/>
            <a:ext cx="7777080" cy="446040"/>
            <a:chOff x="839880" y="1482840"/>
            <a:chExt cx="7777080" cy="446040"/>
          </a:xfrm>
        </p:grpSpPr>
        <p:sp>
          <p:nvSpPr>
            <p:cNvPr id="258" name=""/>
            <p:cNvSpPr/>
            <p:nvPr/>
          </p:nvSpPr>
          <p:spPr>
            <a:xfrm>
              <a:off x="5707080" y="1482840"/>
              <a:ext cx="2909880" cy="446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Credit Products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839880" y="1482840"/>
              <a:ext cx="289692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EnronCredit.com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0" name=""/>
          <p:cNvGrpSpPr/>
          <p:nvPr/>
        </p:nvGrpSpPr>
        <p:grpSpPr>
          <a:xfrm>
            <a:off x="839880" y="3929040"/>
            <a:ext cx="7777080" cy="534960"/>
            <a:chOff x="839880" y="3929040"/>
            <a:chExt cx="7777080" cy="534960"/>
          </a:xfrm>
        </p:grpSpPr>
        <p:sp>
          <p:nvSpPr>
            <p:cNvPr id="261" name=""/>
            <p:cNvSpPr/>
            <p:nvPr/>
          </p:nvSpPr>
          <p:spPr>
            <a:xfrm>
              <a:off x="5707080" y="3929040"/>
              <a:ext cx="2909880" cy="534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3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Auctions/RFQs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M&amp;As 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Syndications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839880" y="3929040"/>
              <a:ext cx="2896920" cy="40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DealBench.com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3" name=""/>
          <p:cNvGrpSpPr/>
          <p:nvPr/>
        </p:nvGrpSpPr>
        <p:grpSpPr>
          <a:xfrm>
            <a:off x="839880" y="5383080"/>
            <a:ext cx="7777080" cy="433440"/>
            <a:chOff x="839880" y="5383080"/>
            <a:chExt cx="7777080" cy="433440"/>
          </a:xfrm>
        </p:grpSpPr>
        <p:sp>
          <p:nvSpPr>
            <p:cNvPr id="264" name=""/>
            <p:cNvSpPr/>
            <p:nvPr/>
          </p:nvSpPr>
          <p:spPr>
            <a:xfrm>
              <a:off x="5707080" y="5383080"/>
              <a:ext cx="290988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6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Settlements and Back Office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839880" y="5383080"/>
              <a:ext cx="3568680" cy="420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CommodityLogic.com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0EF27F6-09A3-49D0-BB86-C3B841866835}" type="slidenum">
              <a:t>32</a:t>
            </a:fld>
          </a:p>
        </p:txBody>
      </p:sp>
    </p:spTree>
  </p:cSld>
  <p:transition spd="med">
    <p:wipe dir="r"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1444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914040" y="1361880"/>
            <a:ext cx="80010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EAADDB2-F085-4E00-84D7-60456A1305BA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D8BA573-C5D2-4214-955C-72968B37BF2D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95000" y="19044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57000" y="1469520"/>
            <a:ext cx="2973240" cy="358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Aluminium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0">
              <a:lnSpc>
                <a:spcPct val="11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962680" y="155088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37960" indent="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Pipeline Capacity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Lumber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Steel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6" name=""/>
          <p:cNvSpPr/>
          <p:nvPr/>
        </p:nvSpPr>
        <p:spPr>
          <a:xfrm>
            <a:off x="571680" y="1812960"/>
            <a:ext cx="76960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3295800" y="15415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LME Metals 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5DAEC0D-B11B-479A-8466-FF7A845B7EC3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9" name=""/>
          <p:cNvSpPr/>
          <p:nvPr/>
        </p:nvSpPr>
        <p:spPr>
          <a:xfrm>
            <a:off x="933480" y="2057400"/>
            <a:ext cx="2882880" cy="21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 (UK)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10098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5257800" y="2057400"/>
            <a:ext cx="2882880" cy="22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Knock-In Call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&amp; US Gas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53532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BBE24DF-73EA-486F-8713-A0300BC28BF3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14440" y="1908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Electronic Trading Systems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904680" y="1371600"/>
            <a:ext cx="754380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Give Enron access to customers who prefer to transact via multilateral platforms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 the proven technology, liquidity and Enron resources that together provide superior services to all Enron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329032F-C0B3-4D44-BAD8-442DC720BD78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46" name="homepage" descr=""/>
          <p:cNvPicPr/>
          <p:nvPr/>
        </p:nvPicPr>
        <p:blipFill>
          <a:blip r:embed="rId1"/>
          <a:srcRect l="794" t="11987" r="2483" b="3159"/>
          <a:stretch/>
        </p:blipFill>
        <p:spPr>
          <a:xfrm>
            <a:off x="0" y="1044720"/>
            <a:ext cx="8426520" cy="524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DD938BF-CA78-41C7-AF7E-F5646409E4D8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36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Features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48" name=""/>
          <p:cNvGrpSpPr/>
          <p:nvPr/>
        </p:nvGrpSpPr>
        <p:grpSpPr>
          <a:xfrm>
            <a:off x="958680" y="3454560"/>
            <a:ext cx="6912000" cy="1161720"/>
            <a:chOff x="958680" y="3454560"/>
            <a:chExt cx="6912000" cy="1161720"/>
          </a:xfrm>
        </p:grpSpPr>
        <p:sp>
          <p:nvSpPr>
            <p:cNvPr id="49" name=""/>
            <p:cNvSpPr/>
            <p:nvPr/>
          </p:nvSpPr>
          <p:spPr>
            <a:xfrm>
              <a:off x="958680" y="3454560"/>
              <a:ext cx="6912000" cy="11617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0" name="" descr=""/>
            <p:cNvPicPr/>
            <p:nvPr/>
          </p:nvPicPr>
          <p:blipFill>
            <a:blip r:embed="rId1"/>
            <a:srcRect l="10420" t="16697" r="8345" b="16697"/>
            <a:stretch/>
          </p:blipFill>
          <p:spPr>
            <a:xfrm>
              <a:off x="1127160" y="3641400"/>
              <a:ext cx="1154160" cy="2109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1" name="" descr=""/>
            <p:cNvPicPr/>
            <p:nvPr/>
          </p:nvPicPr>
          <p:blipFill>
            <a:blip r:embed="rId2"/>
            <a:stretch/>
          </p:blipFill>
          <p:spPr>
            <a:xfrm>
              <a:off x="2690640" y="3593880"/>
              <a:ext cx="1113120" cy="12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" name="" descr=""/>
            <p:cNvPicPr/>
            <p:nvPr/>
          </p:nvPicPr>
          <p:blipFill>
            <a:blip r:embed="rId3"/>
            <a:stretch/>
          </p:blipFill>
          <p:spPr>
            <a:xfrm>
              <a:off x="1239840" y="4154040"/>
              <a:ext cx="1071720" cy="193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3" name="" descr=""/>
            <p:cNvPicPr/>
            <p:nvPr/>
          </p:nvPicPr>
          <p:blipFill>
            <a:blip r:embed="rId4"/>
            <a:srcRect l="0" t="0" r="0" b="5001"/>
            <a:stretch/>
          </p:blipFill>
          <p:spPr>
            <a:xfrm>
              <a:off x="2606760" y="3722400"/>
              <a:ext cx="1197000" cy="7473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4" name="" descr=""/>
            <p:cNvPicPr/>
            <p:nvPr/>
          </p:nvPicPr>
          <p:blipFill>
            <a:blip r:embed="rId5"/>
            <a:stretch/>
          </p:blipFill>
          <p:spPr>
            <a:xfrm>
              <a:off x="3954600" y="3536640"/>
              <a:ext cx="1966680" cy="288720"/>
            </a:xfrm>
            <a:prstGeom prst="rect">
              <a:avLst/>
            </a:prstGeom>
            <a:noFill/>
            <a:ln w="0">
              <a:noFill/>
            </a:ln>
          </p:spPr>
        </p:pic>
        <p:graphicFrame>
          <p:nvGraphicFramePr>
            <p:cNvPr id="55" name=""/>
            <p:cNvGraphicFramePr/>
            <p:nvPr/>
          </p:nvGraphicFramePr>
          <p:xfrm>
            <a:off x="4797360" y="4062240"/>
            <a:ext cx="993960" cy="283680"/>
          </p:xfrm>
          <a:graphic>
            <a:graphicData uri="http://schemas.openxmlformats.org/presentationml/2006/ole">
              <p:oleObj r:id="rId6" spid="">
                <p:embed/>
                <p:pic>
                  <p:nvPicPr>
                    <p:cNvPr id="56" name="" descr="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797360" y="4062240"/>
                      <a:ext cx="993960" cy="2836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7" name=""/>
            <p:cNvGraphicFramePr/>
            <p:nvPr/>
          </p:nvGraphicFramePr>
          <p:xfrm>
            <a:off x="6342120" y="3593880"/>
            <a:ext cx="974520" cy="334440"/>
          </p:xfrm>
          <a:graphic>
            <a:graphicData uri="http://schemas.openxmlformats.org/presentationml/2006/ole">
              <p:oleObj r:id="rId8" spid="">
                <p:embed/>
                <p:pic>
                  <p:nvPicPr>
                    <p:cNvPr id="58" name="" descr="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342120" y="3593880"/>
                      <a:ext cx="974520" cy="3344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9" name=""/>
            <p:cNvGraphicFramePr/>
            <p:nvPr/>
          </p:nvGraphicFramePr>
          <p:xfrm>
            <a:off x="6072120" y="4003560"/>
            <a:ext cx="1514520" cy="429840"/>
          </p:xfrm>
          <a:graphic>
            <a:graphicData uri="http://schemas.openxmlformats.org/presentationml/2006/ole">
              <p:oleObj r:id="rId10" spid="">
                <p:embed/>
                <p:pic>
                  <p:nvPicPr>
                    <p:cNvPr id="60" name="" descr="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6072120" y="4003560"/>
                      <a:ext cx="1514520" cy="429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61" name=""/>
            <p:cNvGraphicFramePr/>
            <p:nvPr/>
          </p:nvGraphicFramePr>
          <p:xfrm>
            <a:off x="4103640" y="3946320"/>
            <a:ext cx="474840" cy="456840"/>
          </p:xfrm>
          <a:graphic>
            <a:graphicData uri="http://schemas.openxmlformats.org/presentationml/2006/ole">
              <p:oleObj r:id="rId12" spid="">
                <p:embed/>
                <p:pic>
                  <p:nvPicPr>
                    <p:cNvPr id="62" name="" descr="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4103640" y="3946320"/>
                      <a:ext cx="474840" cy="456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63" name=""/>
          <p:cNvSpPr/>
          <p:nvPr/>
        </p:nvSpPr>
        <p:spPr>
          <a:xfrm>
            <a:off x="-166680" y="4840200"/>
            <a:ext cx="8488440" cy="13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27160" indent="-227160"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528480" y="1033560"/>
            <a:ext cx="7929720" cy="9381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b2b2b2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Valuable Transaction Functionality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1600 Products Available (bids and offers)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Instantaneous Pricing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Limit Orders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Spreads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24 x 7, 365 days a 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Attractive Features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Specialized Access and Content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Customers Choose From 40 Different Entry Methods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(eg.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 Weather-Risk.com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www.EnronSteel.com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Dynamically Updated Information Direct from Enron’s Marketers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5" name="normalsubmissionbox" descr=""/>
          <p:cNvPicPr/>
          <p:nvPr/>
        </p:nvPicPr>
        <p:blipFill>
          <a:blip r:embed="rId14"/>
          <a:stretch/>
        </p:blipFill>
        <p:spPr>
          <a:xfrm>
            <a:off x="5030640" y="1166760"/>
            <a:ext cx="2880000" cy="209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94F31EA-23C7-44BE-8929-E960F16D0BB3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6950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Simone La Rose</cp:lastModifiedBy>
  <cp:lastPrinted>2001-04-04T19:41:48Z</cp:lastPrinted>
  <dcterms:modified xsi:type="dcterms:W3CDTF">2001-07-23T18:47:46Z</dcterms:modified>
  <cp:revision>212</cp:revision>
  <dc:subject/>
  <dc:title>No Slide Title</dc:title>
</cp:coreProperties>
</file>