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jpeg" ContentType="image/jpeg"/>
  <Override PartName="/ppt/media/image1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17.png" ContentType="image/png"/>
  <Override PartName="/ppt/media/image32.jpeg" ContentType="image/jpe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4.png" ContentType="image/png"/>
  <Override PartName="/ppt/media/image33.wmf" ContentType="image/x-wmf"/>
  <Override PartName="/ppt/media/image31.jpeg" ContentType="image/jpeg"/>
  <Override PartName="/ppt/media/image30.jpeg" ContentType="image/jpeg"/>
  <Override PartName="/ppt/media/image34.png" ContentType="image/png"/>
  <Override PartName="/ppt/media/image35.wmf" ContentType="image/x-wmf"/>
  <Override PartName="/ppt/media/image6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3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6858000" cy="91805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D55F63F-A21B-4426-A2A1-64EB9380CFAC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4E69F9B-4701-4C53-8723-9F1EF5B349EA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8B508F7-0BC9-4EDE-9A45-6AA4AA3C34A1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5B3D058-A6ED-4350-840E-2D6CEB1B0138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84078D-1588-4C80-B272-AA41ACCB4A2B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Options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67" name="qoutes" descr=""/>
          <p:cNvPicPr/>
          <p:nvPr/>
        </p:nvPicPr>
        <p:blipFill>
          <a:blip r:embed="rId1"/>
          <a:stretch/>
        </p:blipFill>
        <p:spPr>
          <a:xfrm>
            <a:off x="212760" y="1274760"/>
            <a:ext cx="8597880" cy="458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B24DA5F-3DF5-4988-9955-9C55DEF8E13D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238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498680" y="5564160"/>
            <a:ext cx="1644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121800" y="5564160"/>
            <a:ext cx="1190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8800" y="1011240"/>
            <a:ext cx="83822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5221440" y="2141640"/>
          <a:ext cx="301608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21440" y="2141640"/>
                    <a:ext cx="301608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"/>
          <p:cNvGraphicFramePr/>
          <p:nvPr/>
        </p:nvGraphicFramePr>
        <p:xfrm>
          <a:off x="554040" y="214164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14164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0E77CAF-84CF-4176-A2E5-F41996ED5DDB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00680" y="1504800"/>
          <a:ext cx="4692600" cy="439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00680" y="1504800"/>
                    <a:ext cx="4692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9FB5BB1-C7D0-4990-9213-993F9549331D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965840" y="1114560"/>
          <a:ext cx="374148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65840" y="1114560"/>
                    <a:ext cx="374148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685800" y="170028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70028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"/>
          <p:cNvSpPr/>
          <p:nvPr/>
        </p:nvSpPr>
        <p:spPr>
          <a:xfrm>
            <a:off x="6213600" y="218916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4993A6-5A91-4C9D-9B2D-E017007BB40D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351000" y="111456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000" y="111456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"/>
          <p:cNvSpPr/>
          <p:nvPr/>
        </p:nvSpPr>
        <p:spPr>
          <a:xfrm>
            <a:off x="2108160" y="2057400"/>
            <a:ext cx="83016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weather" descr=""/>
          <p:cNvPicPr/>
          <p:nvPr/>
        </p:nvPicPr>
        <p:blipFill>
          <a:blip r:embed="rId3"/>
          <a:stretch/>
        </p:blipFill>
        <p:spPr>
          <a:xfrm>
            <a:off x="2986200" y="1469880"/>
            <a:ext cx="4578120" cy="472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7D2B5BF-BF53-4488-B9BE-92E8FE2CDD1C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"/>
          <p:cNvGrpSpPr/>
          <p:nvPr/>
        </p:nvGrpSpPr>
        <p:grpSpPr>
          <a:xfrm>
            <a:off x="398520" y="1292400"/>
            <a:ext cx="2552400" cy="3094920"/>
            <a:chOff x="398520" y="1292400"/>
            <a:chExt cx="2552400" cy="3094920"/>
          </a:xfrm>
        </p:grpSpPr>
        <p:graphicFrame>
          <p:nvGraphicFramePr>
            <p:cNvPr id="92" name=""/>
            <p:cNvGraphicFramePr/>
            <p:nvPr/>
          </p:nvGraphicFramePr>
          <p:xfrm>
            <a:off x="398520" y="1292400"/>
            <a:ext cx="2352600" cy="21618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520" y="1292400"/>
                      <a:ext cx="2352600" cy="2161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4" name=""/>
            <p:cNvSpPr/>
            <p:nvPr/>
          </p:nvSpPr>
          <p:spPr>
            <a:xfrm>
              <a:off x="1496880" y="2841480"/>
              <a:ext cx="1454040" cy="1545840"/>
            </a:xfrm>
            <a:custGeom>
              <a:avLst/>
              <a:gdLst/>
              <a:ahLst/>
              <a:rect l="l" t="t" r="r" b="b"/>
              <a:pathLst>
                <a:path w="920" h="1152">
                  <a:moveTo>
                    <a:pt x="8" y="0"/>
                  </a:moveTo>
                  <a:cubicBezTo>
                    <a:pt x="4" y="288"/>
                    <a:pt x="0" y="576"/>
                    <a:pt x="152" y="768"/>
                  </a:cubicBezTo>
                  <a:cubicBezTo>
                    <a:pt x="304" y="960"/>
                    <a:pt x="792" y="1088"/>
                    <a:pt x="920" y="1152"/>
                  </a:cubicBezTo>
                </a:path>
              </a:pathLst>
            </a:custGeom>
            <a:noFill/>
            <a:ln w="127080">
              <a:solidFill>
                <a:srgbClr val="ff66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96" name="weather6" descr=""/>
          <p:cNvPicPr/>
          <p:nvPr/>
        </p:nvPicPr>
        <p:blipFill>
          <a:blip r:embed="rId3"/>
          <a:stretch/>
        </p:blipFill>
        <p:spPr>
          <a:xfrm>
            <a:off x="3078000" y="2378160"/>
            <a:ext cx="416268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C4661E-FC15-4A3A-9BC9-36DF3A4CED6D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9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228600"/>
            <a:ext cx="6081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7DC63C9-3002-4D7F-AAB2-211C9B096489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1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31720" y="228600"/>
            <a:ext cx="59785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588BC1C-7982-45E6-9538-EEB84E4015F7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1720" y="228600"/>
            <a:ext cx="6108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6E8C22-0B6D-4C2A-AE05-D6BA2C359432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rcRect l="50023" t="11503" r="797" b="7545"/>
          <a:stretch/>
        </p:blipFill>
        <p:spPr>
          <a:xfrm>
            <a:off x="609480" y="1219320"/>
            <a:ext cx="7766280" cy="4794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rot="8362800">
            <a:off x="3047760" y="4886280"/>
            <a:ext cx="1752480" cy="83808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080"/>
              <a:gd name="textAreaBottom" fmla="*/ 607680 h 8380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31720" y="228600"/>
            <a:ext cx="8460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gtc" descr=""/>
          <p:cNvPicPr/>
          <p:nvPr/>
        </p:nvPicPr>
        <p:blipFill>
          <a:blip r:embed="rId3"/>
          <a:srcRect l="0" t="0" r="67685" b="9854"/>
          <a:stretch/>
        </p:blipFill>
        <p:spPr>
          <a:xfrm>
            <a:off x="4386240" y="820800"/>
            <a:ext cx="4513320" cy="472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24E2AB-9569-4A3D-A615-26DECB7C7F2A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5920" y="121932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54252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914400" y="2152800"/>
          <a:ext cx="4589640" cy="262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2152800"/>
                    <a:ext cx="4589640" cy="26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" name="eolscreen" descr=""/>
          <p:cNvPicPr/>
          <p:nvPr/>
        </p:nvPicPr>
        <p:blipFill>
          <a:blip r:embed="rId3"/>
          <a:stretch/>
        </p:blipFill>
        <p:spPr>
          <a:xfrm>
            <a:off x="3672000" y="3333600"/>
            <a:ext cx="4786200" cy="26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303A176-8E5B-49ED-B5F2-457B73726699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quotescreenbeforeanytransactions" descr=""/>
          <p:cNvPicPr/>
          <p:nvPr/>
        </p:nvPicPr>
        <p:blipFill>
          <a:blip r:embed="rId1"/>
          <a:srcRect l="0" t="0" r="0" b="19312"/>
          <a:stretch/>
        </p:blipFill>
        <p:spPr>
          <a:xfrm>
            <a:off x="0" y="1474920"/>
            <a:ext cx="9144000" cy="4833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6" name=""/>
          <p:cNvGraphicFramePr/>
          <p:nvPr/>
        </p:nvGraphicFramePr>
        <p:xfrm>
          <a:off x="0" y="836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36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BDEEAB-9618-4C32-843B-5D5C3541A21F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quotescreenbeforeanytransactions" descr=""/>
          <p:cNvPicPr/>
          <p:nvPr/>
        </p:nvPicPr>
        <p:blipFill>
          <a:blip r:embed="rId1"/>
          <a:srcRect l="0" t="0" r="0" b="16797"/>
          <a:stretch/>
        </p:blipFill>
        <p:spPr>
          <a:xfrm>
            <a:off x="0" y="1322280"/>
            <a:ext cx="9144000" cy="4984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24" name=""/>
          <p:cNvGrpSpPr/>
          <p:nvPr/>
        </p:nvGrpSpPr>
        <p:grpSpPr>
          <a:xfrm>
            <a:off x="5056200" y="5554800"/>
            <a:ext cx="1368360" cy="722160"/>
            <a:chOff x="5056200" y="5554800"/>
            <a:chExt cx="1368360" cy="722160"/>
          </a:xfrm>
        </p:grpSpPr>
        <p:sp>
          <p:nvSpPr>
            <p:cNvPr id="125" name=""/>
            <p:cNvSpPr/>
            <p:nvPr/>
          </p:nvSpPr>
          <p:spPr>
            <a:xfrm>
              <a:off x="5156280" y="55756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056200" y="555480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182920" y="558720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79680" y="55872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135760" y="571860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122080" y="57272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418720" y="56178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386320" y="55882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57800" y="56304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836320" y="596556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800320" y="59853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132520" y="58298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5165640" y="585468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93720" y="55954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281200" y="56332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415840" y="55882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41" name=""/>
          <p:cNvGraphicFramePr/>
          <p:nvPr/>
        </p:nvGraphicFramePr>
        <p:xfrm>
          <a:off x="0" y="68436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8436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330960" y="3786120"/>
            <a:ext cx="1108080" cy="53676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3498840" y="4033800"/>
            <a:ext cx="2874600" cy="1549440"/>
            <a:chOff x="3498840" y="4033800"/>
            <a:chExt cx="2874600" cy="1549440"/>
          </a:xfrm>
        </p:grpSpPr>
        <p:sp>
          <p:nvSpPr>
            <p:cNvPr id="149" name=""/>
            <p:cNvSpPr/>
            <p:nvPr/>
          </p:nvSpPr>
          <p:spPr>
            <a:xfrm>
              <a:off x="5819400" y="4033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498840" y="4033800"/>
              <a:ext cx="2320560" cy="154944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8D8A234-D0FF-451A-A48B-930C1ACFA5B3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quotescreenbeforeanytransactions" descr=""/>
          <p:cNvPicPr/>
          <p:nvPr/>
        </p:nvPicPr>
        <p:blipFill>
          <a:blip r:embed="rId1"/>
          <a:srcRect l="0" t="0" r="0" b="16955"/>
          <a:stretch/>
        </p:blipFill>
        <p:spPr>
          <a:xfrm>
            <a:off x="0" y="1332000"/>
            <a:ext cx="9144000" cy="49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3520" y="1807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0" y="69372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9372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6" name="normalsubmissionbox" descr=""/>
          <p:cNvPicPr/>
          <p:nvPr/>
        </p:nvPicPr>
        <p:blipFill>
          <a:blip r:embed="rId4"/>
          <a:stretch/>
        </p:blipFill>
        <p:spPr>
          <a:xfrm>
            <a:off x="1584360" y="227016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756B76-EC4A-4CF2-8A1F-9796AFF8C211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letedatbid" descr=""/>
          <p:cNvPicPr/>
          <p:nvPr/>
        </p:nvPicPr>
        <p:blipFill>
          <a:blip r:embed="rId1"/>
          <a:srcRect l="0" t="0" r="0" b="14147"/>
          <a:stretch/>
        </p:blipFill>
        <p:spPr>
          <a:xfrm>
            <a:off x="0" y="1357200"/>
            <a:ext cx="9144000" cy="49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9" name=""/>
          <p:cNvSpPr/>
          <p:nvPr/>
        </p:nvSpPr>
        <p:spPr>
          <a:xfrm rot="441000">
            <a:off x="7112160" y="5678640"/>
            <a:ext cx="884160" cy="60624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0" y="74124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4124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8F3C15-7E65-47CD-A07C-9916642B301A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quotescreenbeforeanytransactions" descr=""/>
          <p:cNvPicPr/>
          <p:nvPr/>
        </p:nvPicPr>
        <p:blipFill>
          <a:blip r:embed="rId1"/>
          <a:srcRect l="0" t="0" r="0" b="16662"/>
          <a:stretch/>
        </p:blipFill>
        <p:spPr>
          <a:xfrm>
            <a:off x="0" y="1312920"/>
            <a:ext cx="9144000" cy="499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6834240" y="3962520"/>
            <a:ext cx="40176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13720" y="3903840"/>
            <a:ext cx="47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33cc"/>
                </a:solidFill>
                <a:effectLst/>
                <a:uFillTx/>
                <a:latin typeface="Arial"/>
              </a:rPr>
              <a:t>4.14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5056200" y="5586480"/>
            <a:ext cx="1368360" cy="722160"/>
            <a:chOff x="5056200" y="5586480"/>
            <a:chExt cx="1368360" cy="722160"/>
          </a:xfrm>
        </p:grpSpPr>
        <p:sp>
          <p:nvSpPr>
            <p:cNvPr id="166" name=""/>
            <p:cNvSpPr/>
            <p:nvPr/>
          </p:nvSpPr>
          <p:spPr>
            <a:xfrm>
              <a:off x="5156280" y="560736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056200" y="558648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182920" y="561888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179680" y="561888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35760" y="575028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122080" y="575892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418720" y="564948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386320" y="561996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257800" y="566208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5836320" y="599724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800320" y="601704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32520" y="586152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165640" y="588636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193720" y="562716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281200" y="566496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15840" y="561996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82" name=""/>
          <p:cNvGraphicFramePr/>
          <p:nvPr/>
        </p:nvGraphicFramePr>
        <p:xfrm>
          <a:off x="0" y="674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74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6330960" y="377676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3498840" y="4005360"/>
            <a:ext cx="2874600" cy="1638360"/>
            <a:chOff x="3498840" y="4005360"/>
            <a:chExt cx="2874600" cy="1638360"/>
          </a:xfrm>
        </p:grpSpPr>
        <p:sp>
          <p:nvSpPr>
            <p:cNvPr id="190" name=""/>
            <p:cNvSpPr/>
            <p:nvPr/>
          </p:nvSpPr>
          <p:spPr>
            <a:xfrm>
              <a:off x="5819400" y="400536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3498840" y="4005360"/>
              <a:ext cx="2320560" cy="163836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23440" y="114120"/>
            <a:ext cx="86202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 - Limit Orders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67042D-0073-4315-B89A-9D49A448B9C8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quotescreenbeforeanytransactions" descr=""/>
          <p:cNvPicPr/>
          <p:nvPr/>
        </p:nvPicPr>
        <p:blipFill>
          <a:blip r:embed="rId1"/>
          <a:srcRect l="0" t="0" r="0" b="17219"/>
          <a:stretch/>
        </p:blipFill>
        <p:spPr>
          <a:xfrm>
            <a:off x="0" y="1351080"/>
            <a:ext cx="9144000" cy="495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23440" y="1458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0" y="72216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2216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7" name="limitsubmit" descr=""/>
          <p:cNvPicPr/>
          <p:nvPr/>
        </p:nvPicPr>
        <p:blipFill>
          <a:blip r:embed="rId4"/>
          <a:stretch/>
        </p:blipFill>
        <p:spPr>
          <a:xfrm>
            <a:off x="1886040" y="218772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4D46E5-0353-48DA-B4E4-5ABF5C3D67F3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mpletedaslimitorder" descr=""/>
          <p:cNvPicPr/>
          <p:nvPr/>
        </p:nvPicPr>
        <p:blipFill>
          <a:blip r:embed="rId1"/>
          <a:srcRect l="0" t="0" r="0" b="5534"/>
          <a:stretch/>
        </p:blipFill>
        <p:spPr>
          <a:xfrm>
            <a:off x="0" y="692280"/>
            <a:ext cx="914400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23440" y="1044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0" name=""/>
          <p:cNvSpPr/>
          <p:nvPr/>
        </p:nvSpPr>
        <p:spPr>
          <a:xfrm rot="21284400">
            <a:off x="6684840" y="6095520"/>
            <a:ext cx="519120" cy="3412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2CA2953-3A84-4CEC-AE04-25D4464AC007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3440" y="11736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0" y="682560"/>
            <a:ext cx="9267480" cy="5622840"/>
            <a:chOff x="0" y="682560"/>
            <a:chExt cx="9267480" cy="5622840"/>
          </a:xfrm>
        </p:grpSpPr>
        <p:pic>
          <p:nvPicPr>
            <p:cNvPr id="203" name="completedaslimitorder" descr=""/>
            <p:cNvPicPr/>
            <p:nvPr/>
          </p:nvPicPr>
          <p:blipFill>
            <a:blip r:embed="rId1"/>
            <a:srcRect l="0" t="0" r="0" b="6144"/>
            <a:stretch/>
          </p:blipFill>
          <p:spPr>
            <a:xfrm>
              <a:off x="0" y="682560"/>
              <a:ext cx="9144000" cy="5622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4" name=""/>
            <p:cNvGrpSpPr/>
            <p:nvPr/>
          </p:nvGrpSpPr>
          <p:grpSpPr>
            <a:xfrm>
              <a:off x="6823080" y="3255840"/>
              <a:ext cx="479160" cy="276840"/>
              <a:chOff x="6823080" y="3255840"/>
              <a:chExt cx="479160" cy="276840"/>
            </a:xfrm>
          </p:grpSpPr>
          <p:sp>
            <p:nvSpPr>
              <p:cNvPr id="205" name=""/>
              <p:cNvSpPr/>
              <p:nvPr/>
            </p:nvSpPr>
            <p:spPr>
              <a:xfrm>
                <a:off x="6843600" y="3323880"/>
                <a:ext cx="401760" cy="139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3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33cc"/>
                    </a:solidFill>
                    <a:effectLst/>
                    <a:uFillTx/>
                    <a:latin typeface="Arial"/>
                  </a:rPr>
                  <a:t>4.20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7" name=""/>
            <p:cNvSpPr/>
            <p:nvPr/>
          </p:nvSpPr>
          <p:spPr>
            <a:xfrm>
              <a:off x="8853480" y="6012000"/>
              <a:ext cx="154080" cy="155520"/>
            </a:xfrm>
            <a:prstGeom prst="rect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8788320" y="5952960"/>
              <a:ext cx="479160" cy="261720"/>
              <a:chOff x="8788320" y="5952960"/>
              <a:chExt cx="479160" cy="261720"/>
            </a:xfrm>
          </p:grpSpPr>
          <p:sp>
            <p:nvSpPr>
              <p:cNvPr id="209" name=""/>
              <p:cNvSpPr/>
              <p:nvPr/>
            </p:nvSpPr>
            <p:spPr>
              <a:xfrm>
                <a:off x="8808840" y="60210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788320" y="59529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ffffff"/>
                    </a:solidFill>
                    <a:effectLst/>
                    <a:uFillTx/>
                    <a:latin typeface="Symbol"/>
                    <a:ea typeface="Symbol"/>
                  </a:rPr>
                  <a:t>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211" name="completedatbid" descr=""/>
            <p:cNvPicPr/>
            <p:nvPr/>
          </p:nvPicPr>
          <p:blipFill>
            <a:blip r:embed="rId2"/>
            <a:srcRect l="0" t="73001" r="0" b="23588"/>
            <a:stretch/>
          </p:blipFill>
          <p:spPr>
            <a:xfrm>
              <a:off x="0" y="5262480"/>
              <a:ext cx="9144000" cy="19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2" name=""/>
            <p:cNvSpPr/>
            <p:nvPr/>
          </p:nvSpPr>
          <p:spPr>
            <a:xfrm>
              <a:off x="7927920" y="5284800"/>
              <a:ext cx="407880" cy="146160"/>
            </a:xfrm>
            <a:prstGeom prst="rect">
              <a:avLst/>
            </a:prstGeom>
            <a:solidFill>
              <a:srgbClr val="a0dc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8280" y="5276880"/>
              <a:ext cx="873360" cy="136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4" name=""/>
            <p:cNvGrpSpPr/>
            <p:nvPr/>
          </p:nvGrpSpPr>
          <p:grpSpPr>
            <a:xfrm>
              <a:off x="7956720" y="5227560"/>
              <a:ext cx="479160" cy="261720"/>
              <a:chOff x="7956720" y="5227560"/>
              <a:chExt cx="479160" cy="261720"/>
            </a:xfrm>
          </p:grpSpPr>
          <p:sp>
            <p:nvSpPr>
              <p:cNvPr id="215" name=""/>
              <p:cNvSpPr/>
              <p:nvPr/>
            </p:nvSpPr>
            <p:spPr>
              <a:xfrm>
                <a:off x="7977240" y="52956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7956720" y="52275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4. 20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" name=""/>
            <p:cNvGrpSpPr/>
            <p:nvPr/>
          </p:nvGrpSpPr>
          <p:grpSpPr>
            <a:xfrm>
              <a:off x="23760" y="5218200"/>
              <a:ext cx="806040" cy="597240"/>
              <a:chOff x="23760" y="5218200"/>
              <a:chExt cx="806040" cy="597240"/>
            </a:xfrm>
          </p:grpSpPr>
          <p:sp>
            <p:nvSpPr>
              <p:cNvPr id="218" name=""/>
              <p:cNvSpPr/>
              <p:nvPr/>
            </p:nvSpPr>
            <p:spPr>
              <a:xfrm>
                <a:off x="57960" y="5286240"/>
                <a:ext cx="67572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3760" y="5218200"/>
                <a:ext cx="806040" cy="59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05:06:02                             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0" name=""/>
            <p:cNvSpPr/>
            <p:nvPr/>
          </p:nvSpPr>
          <p:spPr>
            <a:xfrm>
              <a:off x="7496280" y="3316320"/>
              <a:ext cx="523800" cy="1810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1" name=""/>
            <p:cNvGrpSpPr/>
            <p:nvPr/>
          </p:nvGrpSpPr>
          <p:grpSpPr>
            <a:xfrm>
              <a:off x="7615080" y="3255840"/>
              <a:ext cx="479160" cy="276840"/>
              <a:chOff x="7615080" y="3255840"/>
              <a:chExt cx="479160" cy="276840"/>
            </a:xfrm>
          </p:grpSpPr>
          <p:sp>
            <p:nvSpPr>
              <p:cNvPr id="222" name=""/>
              <p:cNvSpPr/>
              <p:nvPr/>
            </p:nvSpPr>
            <p:spPr>
              <a:xfrm>
                <a:off x="7635600" y="332388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615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4" name=""/>
            <p:cNvSpPr/>
            <p:nvPr/>
          </p:nvSpPr>
          <p:spPr>
            <a:xfrm>
              <a:off x="8740800" y="6008760"/>
              <a:ext cx="90360" cy="171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5E2382-BE36-46EB-85FB-58B6DF006CDD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57160" y="1390320"/>
            <a:ext cx="8229600" cy="426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Total Life to Date Transactions &gt;1,110,000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Average Daily Transactions &gt; 5,250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Life to Date Notional Value of Transactions &gt; $660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Daily Notional Value Approximately $3.0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Products Offered: Approximately 1,600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49F6FF-0735-44EC-A91A-EAEE623BA202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228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231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34" name=""/>
          <p:cNvSpPr/>
          <p:nvPr/>
        </p:nvSpPr>
        <p:spPr>
          <a:xfrm>
            <a:off x="919080" y="115740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536400" y="1332000"/>
          <a:ext cx="7607520" cy="483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332000"/>
                    <a:ext cx="7607520" cy="48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A268AF4-6A1F-4FB5-9836-8CFE6D0704BB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FC29B2-8660-409D-85B4-D80855355E6C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3048120" y="16765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2666880" y="2200320"/>
          <a:ext cx="3886200" cy="34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6880" y="2200320"/>
                    <a:ext cx="3886200" cy="34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3506400" y="11415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243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246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657760" y="587484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36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2C502A-73D9-40AD-9687-B3F8ADA6152A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"/>
          <p:cNvGraphicFramePr/>
          <p:nvPr/>
        </p:nvGraphicFramePr>
        <p:xfrm>
          <a:off x="469800" y="133344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33344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3675960" y="113184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5933B4-26D0-4DAC-B804-20D93593B665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Other 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839880" y="2757600"/>
            <a:ext cx="7967520" cy="431640"/>
            <a:chOff x="839880" y="2757600"/>
            <a:chExt cx="7967520" cy="431640"/>
          </a:xfrm>
        </p:grpSpPr>
        <p:sp>
          <p:nvSpPr>
            <p:cNvPr id="255" name=""/>
            <p:cNvSpPr/>
            <p:nvPr/>
          </p:nvSpPr>
          <p:spPr>
            <a:xfrm>
              <a:off x="5707080" y="2757600"/>
              <a:ext cx="3100320" cy="4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Pulp, Paper &amp; Lumber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9880" y="2757600"/>
              <a:ext cx="2896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839880" y="1482840"/>
            <a:ext cx="7777080" cy="446040"/>
            <a:chOff x="839880" y="1482840"/>
            <a:chExt cx="7777080" cy="446040"/>
          </a:xfrm>
        </p:grpSpPr>
        <p:sp>
          <p:nvSpPr>
            <p:cNvPr id="258" name=""/>
            <p:cNvSpPr/>
            <p:nvPr/>
          </p:nvSpPr>
          <p:spPr>
            <a:xfrm>
              <a:off x="5707080" y="1482840"/>
              <a:ext cx="2909880" cy="44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Credit Products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9880" y="1482840"/>
              <a:ext cx="289692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EnronCredit.com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839880" y="3929040"/>
            <a:ext cx="7777080" cy="534960"/>
            <a:chOff x="839880" y="3929040"/>
            <a:chExt cx="7777080" cy="534960"/>
          </a:xfrm>
        </p:grpSpPr>
        <p:sp>
          <p:nvSpPr>
            <p:cNvPr id="261" name=""/>
            <p:cNvSpPr/>
            <p:nvPr/>
          </p:nvSpPr>
          <p:spPr>
            <a:xfrm>
              <a:off x="5707080" y="3929040"/>
              <a:ext cx="2909880" cy="53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3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Auctions/RFQs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M&amp;As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Syndications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80" y="3929040"/>
              <a:ext cx="2896920" cy="4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839880" y="5383080"/>
            <a:ext cx="7777080" cy="433440"/>
            <a:chOff x="839880" y="5383080"/>
            <a:chExt cx="7777080" cy="433440"/>
          </a:xfrm>
        </p:grpSpPr>
        <p:sp>
          <p:nvSpPr>
            <p:cNvPr id="264" name=""/>
            <p:cNvSpPr/>
            <p:nvPr/>
          </p:nvSpPr>
          <p:spPr>
            <a:xfrm>
              <a:off x="5707080" y="5383080"/>
              <a:ext cx="290988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6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Settlements and Back Office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39880" y="5383080"/>
              <a:ext cx="3568680" cy="42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1D3A795-D9D8-47CD-A6FD-CF009DB69A47}" type="slidenum">
              <a:t>32</a:t>
            </a:fld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14040" y="136188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5E63CEC-FEB6-4C3E-A6B2-3B773F555151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F1D4CA-3DB6-4C95-91B4-5DBBC0DB7457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19044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57000" y="1469520"/>
            <a:ext cx="2973240" cy="35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lnSpc>
                <a:spcPct val="11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962680" y="155088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"/>
          <p:cNvSpPr/>
          <p:nvPr/>
        </p:nvSpPr>
        <p:spPr>
          <a:xfrm>
            <a:off x="571680" y="181296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295800" y="15415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AFE2F03-4C3D-4F1D-95F9-1FBA0F43FB04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9" name=""/>
          <p:cNvSpPr/>
          <p:nvPr/>
        </p:nvSpPr>
        <p:spPr>
          <a:xfrm>
            <a:off x="93348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098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532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7FF37E-F2A6-4D9C-9446-3955E35761E2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4440" y="190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04680" y="13716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D33C67-1BCD-4E23-85F0-82A1D1926183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46" name="homepage" descr=""/>
          <p:cNvPicPr/>
          <p:nvPr/>
        </p:nvPicPr>
        <p:blipFill>
          <a:blip r:embed="rId1"/>
          <a:srcRect l="794" t="11987" r="2483" b="3159"/>
          <a:stretch/>
        </p:blipFill>
        <p:spPr>
          <a:xfrm>
            <a:off x="0" y="1044720"/>
            <a:ext cx="8426520" cy="52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3BF6AA9-7E8F-4A9F-80F9-0EE76A9C328F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36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Features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58680" y="3454560"/>
            <a:ext cx="6912000" cy="1161720"/>
            <a:chOff x="958680" y="3454560"/>
            <a:chExt cx="6912000" cy="1161720"/>
          </a:xfrm>
        </p:grpSpPr>
        <p:sp>
          <p:nvSpPr>
            <p:cNvPr id="49" name=""/>
            <p:cNvSpPr/>
            <p:nvPr/>
          </p:nvSpPr>
          <p:spPr>
            <a:xfrm>
              <a:off x="958680" y="3454560"/>
              <a:ext cx="6912000" cy="1161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" descr=""/>
            <p:cNvPicPr/>
            <p:nvPr/>
          </p:nvPicPr>
          <p:blipFill>
            <a:blip r:embed="rId1"/>
            <a:srcRect l="10420" t="16697" r="8345" b="16697"/>
            <a:stretch/>
          </p:blipFill>
          <p:spPr>
            <a:xfrm>
              <a:off x="1127160" y="3641400"/>
              <a:ext cx="1154160" cy="21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690640" y="3593880"/>
              <a:ext cx="1113120" cy="12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1239840" y="4154040"/>
              <a:ext cx="1071720" cy="19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4"/>
            <a:srcRect l="0" t="0" r="0" b="5001"/>
            <a:stretch/>
          </p:blipFill>
          <p:spPr>
            <a:xfrm>
              <a:off x="2606760" y="3722400"/>
              <a:ext cx="1197000" cy="747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5"/>
            <a:stretch/>
          </p:blipFill>
          <p:spPr>
            <a:xfrm>
              <a:off x="3954600" y="3536640"/>
              <a:ext cx="1966680" cy="288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5" name=""/>
            <p:cNvGraphicFramePr/>
            <p:nvPr/>
          </p:nvGraphicFramePr>
          <p:xfrm>
            <a:off x="4797360" y="4062240"/>
            <a:ext cx="993960" cy="2836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97360" y="4062240"/>
                      <a:ext cx="993960" cy="283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7" name=""/>
            <p:cNvGraphicFramePr/>
            <p:nvPr/>
          </p:nvGraphicFramePr>
          <p:xfrm>
            <a:off x="6342120" y="3593880"/>
            <a:ext cx="974520" cy="33444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342120" y="3593880"/>
                      <a:ext cx="974520" cy="334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9" name=""/>
            <p:cNvGraphicFramePr/>
            <p:nvPr/>
          </p:nvGraphicFramePr>
          <p:xfrm>
            <a:off x="6072120" y="4003560"/>
            <a:ext cx="1514520" cy="4298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072120" y="4003560"/>
                      <a:ext cx="1514520" cy="429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1" name=""/>
            <p:cNvGraphicFramePr/>
            <p:nvPr/>
          </p:nvGraphicFramePr>
          <p:xfrm>
            <a:off x="4103640" y="3946320"/>
            <a:ext cx="474840" cy="4568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03640" y="3946320"/>
                      <a:ext cx="474840" cy="45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3" name=""/>
          <p:cNvSpPr/>
          <p:nvPr/>
        </p:nvSpPr>
        <p:spPr>
          <a:xfrm>
            <a:off x="-166680" y="4840200"/>
            <a:ext cx="848844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28480" y="1033560"/>
            <a:ext cx="792972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Valuable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Products Available (bids and offers)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Instantaneous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Limit Orders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x 7, 365 days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Attractive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Customers Choose From 40 Different Entry Methods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(eg.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 Weather-Risk.com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www.EnronSteel.com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Dynamically Updated Information Direct from Enron’s Marketers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normalsubmissionbox" descr=""/>
          <p:cNvPicPr/>
          <p:nvPr/>
        </p:nvPicPr>
        <p:blipFill>
          <a:blip r:embed="rId14"/>
          <a:stretch/>
        </p:blipFill>
        <p:spPr>
          <a:xfrm>
            <a:off x="5030640" y="1166760"/>
            <a:ext cx="2880000" cy="20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8174EF0-2FD6-4289-A896-AD4E83D1018F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Simone La Rose</cp:lastModifiedBy>
  <cp:lastPrinted>2001-04-04T19:41:48Z</cp:lastPrinted>
  <dcterms:modified xsi:type="dcterms:W3CDTF">2001-06-25T19:00:23Z</dcterms:modified>
  <cp:revision>198</cp:revision>
  <dc:subject/>
  <dc:title>No Slide Title</dc:title>
</cp:coreProperties>
</file>