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media/image1.png" ContentType="image/png"/>
  <Override PartName="/ppt/media/image2.wmf" ContentType="image/x-wmf"/>
  <Override PartName="/ppt/media/image3.wmf" ContentType="image/x-wmf"/>
  <Override PartName="/ppt/media/image4.png" ContentType="image/png"/>
  <Override PartName="/ppt/media/image5.png" ContentType="image/png"/>
  <Override PartName="/ppt/media/image6.wmf" ContentType="image/x-wmf"/>
  <Override PartName="/ppt/media/image7.png" ContentType="image/png"/>
  <Override PartName="/ppt/media/image11.png" ContentType="image/png"/>
  <Override PartName="/ppt/media/image8.png" ContentType="image/png"/>
  <Override PartName="/ppt/media/image12.png" ContentType="image/png"/>
  <Override PartName="/ppt/media/image9.png" ContentType="image/png"/>
  <Override PartName="/ppt/media/image10.png" ContentType="image/pn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907588" cy="6858000"/>
  <p:notesSz cx="6664325" cy="98679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24"/>
              </a:spcBef>
              <a:buClr>
                <a:srgbClr val="ff4603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Second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624"/>
              </a:spcBef>
              <a:buClr>
                <a:srgbClr val="ff460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Third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Fourth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624"/>
              </a:spcBef>
              <a:buClr>
                <a:srgbClr val="ff4603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Fifth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Sixth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Seventh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4" Type="http://schemas.openxmlformats.org/officeDocument/2006/relationships/hyperlink" Target="D:\Enron.exe" TargetMode="External"/><Relationship Id="rId5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"/>
          <p:cNvGraphicFramePr/>
          <p:nvPr/>
        </p:nvGraphicFramePr>
        <p:xfrm>
          <a:off x="0" y="0"/>
          <a:ext cx="10031400" cy="6970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10031400" cy="697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7" name="" descr=""/>
          <p:cNvPicPr/>
          <p:nvPr/>
        </p:nvPicPr>
        <p:blipFill>
          <a:blip r:embed="rId3"/>
          <a:stretch/>
        </p:blipFill>
        <p:spPr>
          <a:xfrm>
            <a:off x="9040680" y="5429160"/>
            <a:ext cx="865440" cy="830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364760" y="3171600"/>
            <a:ext cx="85410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200"/>
            </a:br>
            <a:r>
              <a:rPr b="1" lang="en-US" sz="2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Putting the Energy into e-commerce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9" name=""/>
          <p:cNvSpPr/>
          <p:nvPr/>
        </p:nvSpPr>
        <p:spPr>
          <a:xfrm>
            <a:off x="7864560" y="3289320"/>
            <a:ext cx="56196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TM</a:t>
            </a:r>
            <a:endParaRPr b="0" lang="en-US" sz="1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1425600" y="2282760"/>
            <a:ext cx="714852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0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8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8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7981920" y="2562120"/>
            <a:ext cx="736560" cy="4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3784680" y="165240"/>
            <a:ext cx="5168880" cy="62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>
            <a:hlinkClick r:id="rId4"/>
          </p:cNvPr>
          <p:cNvSpPr/>
          <p:nvPr/>
        </p:nvSpPr>
        <p:spPr>
          <a:xfrm>
            <a:off x="4165560" y="647640"/>
            <a:ext cx="5067360" cy="54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"/>
          <p:cNvSpPr/>
          <p:nvPr/>
        </p:nvSpPr>
        <p:spPr>
          <a:xfrm>
            <a:off x="0" y="0"/>
            <a:ext cx="990612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Quotes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3" name=""/>
          <p:cNvGraphicFramePr/>
          <p:nvPr/>
        </p:nvGraphicFramePr>
        <p:xfrm>
          <a:off x="422280" y="749160"/>
          <a:ext cx="8948880" cy="5651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22280" y="749160"/>
                    <a:ext cx="8948880" cy="565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Composite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6" name=""/>
          <p:cNvGraphicFramePr/>
          <p:nvPr/>
        </p:nvGraphicFramePr>
        <p:xfrm>
          <a:off x="314280" y="776160"/>
          <a:ext cx="9004320" cy="5564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4280" y="776160"/>
                    <a:ext cx="9004320" cy="5564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Successful Transaction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rcRect l="576" t="27328" r="2879" b="3607"/>
          <a:stretch/>
        </p:blipFill>
        <p:spPr>
          <a:xfrm>
            <a:off x="279360" y="1041480"/>
            <a:ext cx="9153720" cy="510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0" name="" descr=""/>
          <p:cNvPicPr/>
          <p:nvPr/>
        </p:nvPicPr>
        <p:blipFill>
          <a:blip r:embed="rId2"/>
          <a:stretch/>
        </p:blipFill>
        <p:spPr>
          <a:xfrm>
            <a:off x="2443320" y="5029200"/>
            <a:ext cx="6829200" cy="496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" name=""/>
          <p:cNvSpPr/>
          <p:nvPr/>
        </p:nvSpPr>
        <p:spPr>
          <a:xfrm flipH="1">
            <a:off x="6986520" y="4280040"/>
            <a:ext cx="2673360" cy="736560"/>
          </a:xfrm>
          <a:prstGeom prst="line">
            <a:avLst/>
          </a:prstGeom>
          <a:ln w="76320">
            <a:solidFill>
              <a:srgbClr val="0066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"/>
          <p:cNvSpPr/>
          <p:nvPr/>
        </p:nvSpPr>
        <p:spPr>
          <a:xfrm>
            <a:off x="825480" y="50760"/>
            <a:ext cx="8439120" cy="64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Contact Us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714240" y="1012680"/>
            <a:ext cx="8453520" cy="491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717480" y="1362240"/>
            <a:ext cx="8448840" cy="49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743040" y="1039680"/>
            <a:ext cx="9163080" cy="86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If you have questions or problems regarding registration or using EnronOnline:</a:t>
            </a: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3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776160" y="1982880"/>
            <a:ext cx="63280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Call us: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762120" y="3333600"/>
            <a:ext cx="8831160" cy="25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Write us: 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 Box 4656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 House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1400 Smith Street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P.O.Box 29173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Houston, TX  77002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London SW1X 7WB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UK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2764080" y="4952880"/>
            <a:ext cx="9936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711360" y="2392200"/>
            <a:ext cx="8834400" cy="13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The Americas: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All Other Regions: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+1 (713) 853-4357 (HELP)</a:t>
            </a:r>
            <a:r>
              <a:rPr b="1" lang="en-US" sz="2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+44 (0)20 7783 7783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898560" y="5965920"/>
            <a:ext cx="58914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E-Mail us </a:t>
            </a: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at </a:t>
            </a:r>
            <a:r>
              <a:rPr b="0" lang="en-US" sz="2800" strike="noStrike" u="sng">
                <a:solidFill>
                  <a:srgbClr val="0066ff"/>
                </a:solidFill>
                <a:effectLst/>
                <a:uFillTx/>
                <a:latin typeface="Comic Sans MS"/>
              </a:rPr>
              <a:t>help@enrononline.com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"/>
          <p:cNvGrpSpPr/>
          <p:nvPr/>
        </p:nvGrpSpPr>
        <p:grpSpPr>
          <a:xfrm>
            <a:off x="3267000" y="1601640"/>
            <a:ext cx="3501720" cy="3351240"/>
            <a:chOff x="3267000" y="1601640"/>
            <a:chExt cx="3501720" cy="3351240"/>
          </a:xfrm>
        </p:grpSpPr>
        <p:pic>
          <p:nvPicPr>
            <p:cNvPr id="102" name="Logoblk" descr=""/>
            <p:cNvPicPr/>
            <p:nvPr/>
          </p:nvPicPr>
          <p:blipFill>
            <a:blip r:embed="rId1"/>
            <a:stretch/>
          </p:blipFill>
          <p:spPr>
            <a:xfrm>
              <a:off x="3267000" y="1601640"/>
              <a:ext cx="3501720" cy="3351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3" name=""/>
            <p:cNvSpPr/>
            <p:nvPr/>
          </p:nvSpPr>
          <p:spPr>
            <a:xfrm>
              <a:off x="3705840" y="2814480"/>
              <a:ext cx="237600" cy="225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4699080" y="3052800"/>
              <a:ext cx="237960" cy="22680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5" name=""/>
          <p:cNvSpPr/>
          <p:nvPr/>
        </p:nvSpPr>
        <p:spPr>
          <a:xfrm>
            <a:off x="2930400" y="252360"/>
            <a:ext cx="18432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/>
          </p:nvPr>
        </p:nvSpPr>
        <p:spPr>
          <a:xfrm>
            <a:off x="693720" y="1320840"/>
            <a:ext cx="9453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Free of charge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Real-Time Pricing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Information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5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Access to complementary markets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and product information</a:t>
            </a:r>
            <a:endParaRPr b="1" lang="en-US" sz="21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Simple access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via the Internet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Easy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to use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Fast and Secure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Execution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Enron’s Best Prices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Benefits of EnronOnline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/>
          <p:nvPr/>
        </p:nvSpPr>
        <p:spPr>
          <a:xfrm>
            <a:off x="431640" y="979560"/>
            <a:ext cx="9025200" cy="557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lnSpcReduction="9999"/>
          </a:bodyPr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November 1999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Natural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Canadian Natural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December 1999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Coal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Plastics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Pulp &amp; Paper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January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LPG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Oil &amp; Refined Products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Petrochemicals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Weather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February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EnBank Virtual Storage Auction (UK)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March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Credit Derivatives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Enron Emissions Auctions (US)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Bandwidth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Singapore Crude Products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Spring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            European Coal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-360" y="76320"/>
            <a:ext cx="9906120" cy="76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Product Type Launch Schedule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8" name=""/>
          <p:cNvSpPr/>
          <p:nvPr/>
        </p:nvSpPr>
        <p:spPr>
          <a:xfrm>
            <a:off x="6032520" y="6553080"/>
            <a:ext cx="7632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/>
          </p:nvPr>
        </p:nvSpPr>
        <p:spPr>
          <a:xfrm>
            <a:off x="693720" y="888480"/>
            <a:ext cx="9212400" cy="565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Total Life to Date Transactions &gt; 142,000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52 % of Enron’s Transactions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Average Daily Transactions &gt; 1,800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Life to Date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Notional Value of Transactions &gt; $62 billion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Daily Notional Value Approximately $1 billion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45% of Enron’s Notional Volume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Products Offered - Approximately 800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Currencies Traded in = 13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Development Time Approximately 7 Months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Announcement Date October 26, 1999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Launch Date November 29, 1999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Statistics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"/>
          <p:cNvGraphicFramePr/>
          <p:nvPr/>
        </p:nvGraphicFramePr>
        <p:xfrm>
          <a:off x="0" y="1139760"/>
          <a:ext cx="11979360" cy="5470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139760"/>
                    <a:ext cx="11979360" cy="54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2502000" y="54000"/>
            <a:ext cx="49334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Utilization of EnronOnline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(% of Transactions)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5851440" y="6375240"/>
            <a:ext cx="13874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2693880" y="6391440"/>
            <a:ext cx="216576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2484360" y="647532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5657760" y="6462720"/>
            <a:ext cx="20664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"/>
          <p:cNvSpPr/>
          <p:nvPr/>
        </p:nvSpPr>
        <p:spPr>
          <a:xfrm>
            <a:off x="0" y="44280"/>
            <a:ext cx="990612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Versus Traditional Channels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(Currently)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0" name=""/>
          <p:cNvGraphicFramePr/>
          <p:nvPr/>
        </p:nvGraphicFramePr>
        <p:xfrm>
          <a:off x="287280" y="2293920"/>
          <a:ext cx="4167360" cy="347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7280" y="2293920"/>
                    <a:ext cx="4167360" cy="347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" name=""/>
          <p:cNvGraphicFramePr/>
          <p:nvPr/>
        </p:nvGraphicFramePr>
        <p:xfrm>
          <a:off x="5261040" y="2266920"/>
          <a:ext cx="4230720" cy="3556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261040" y="2266920"/>
                    <a:ext cx="4230720" cy="355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" name=""/>
          <p:cNvSpPr/>
          <p:nvPr/>
        </p:nvSpPr>
        <p:spPr>
          <a:xfrm>
            <a:off x="1332000" y="1479600"/>
            <a:ext cx="207324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Volume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6635880" y="1479600"/>
            <a:ext cx="208440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504972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52%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709560" y="48387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7461360" y="45975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48%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3813120" y="5383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4829040" y="483696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3679920" y="6043680"/>
            <a:ext cx="20628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3681360" y="545940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3467160" y="4789440"/>
            <a:ext cx="3033720" cy="3333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3822840" y="5954760"/>
            <a:ext cx="350820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"/>
          <p:cNvGraphicFramePr/>
          <p:nvPr/>
        </p:nvGraphicFramePr>
        <p:xfrm>
          <a:off x="152280" y="1092240"/>
          <a:ext cx="9601200" cy="6413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280" y="1092240"/>
                    <a:ext cx="9601200" cy="641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8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2230560" y="54000"/>
            <a:ext cx="54860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Transactions via EnronOnline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(Weekly)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/>
          <p:nvPr/>
        </p:nvSpPr>
        <p:spPr>
          <a:xfrm>
            <a:off x="1538280" y="152280"/>
            <a:ext cx="68724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eCommerce Business Comparison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3714840" y="2576520"/>
            <a:ext cx="183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1900080" y="5440320"/>
            <a:ext cx="215280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1900080" y="3419640"/>
            <a:ext cx="42944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Business (B2B)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0" y="0"/>
            <a:ext cx="99061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6335640" y="1073160"/>
            <a:ext cx="19911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Value of Goods*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8357040" y="1320840"/>
            <a:ext cx="2214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6407280" y="1311120"/>
            <a:ext cx="1944000" cy="5490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00"/>
                </a:solidFill>
                <a:effectLst/>
                <a:uFillTx/>
                <a:latin typeface="Comic Sans MS"/>
              </a:rPr>
              <a:t>Value of Goods</a:t>
            </a: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(Millions)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8081280" y="15652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2340360" y="1973160"/>
            <a:ext cx="15026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eBay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Amazon.com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Dell.com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6612120" y="1973160"/>
            <a:ext cx="12398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2,650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1,600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10,190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7268400" y="19731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6966720" y="25113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2343240" y="3924360"/>
            <a:ext cx="165564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FreeMarkets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Cisco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Intel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Altrade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6834240" y="3924360"/>
            <a:ext cx="1011240" cy="10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1,400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9,480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10,500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12,000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7084440" y="394344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7151040" y="46450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6873120" y="55738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6394320" y="5495760"/>
            <a:ext cx="1554120" cy="12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$ 40,000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058760" y="5437080"/>
            <a:ext cx="217656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1901880" y="1471680"/>
            <a:ext cx="43052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Consumer (B2C)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152280" y="2962800"/>
            <a:ext cx="104328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1999 Data*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152280" y="5242320"/>
            <a:ext cx="108432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2000 Est.**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 flipH="1">
            <a:off x="1396800" y="1650960"/>
            <a:ext cx="4950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 flipH="1">
            <a:off x="1396800" y="5130720"/>
            <a:ext cx="5331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1384200" y="1650960"/>
            <a:ext cx="0" cy="34797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1219320" y="3314880"/>
            <a:ext cx="1648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50760" y="6400800"/>
            <a:ext cx="3375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Est. 1999 Annual Results 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Annualized Based on Results to Date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1"/>
          <a:srcRect l="0" t="17252" r="23157" b="21376"/>
          <a:stretch/>
        </p:blipFill>
        <p:spPr>
          <a:xfrm>
            <a:off x="0" y="776160"/>
            <a:ext cx="9906120" cy="5840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" name=""/>
          <p:cNvSpPr/>
          <p:nvPr/>
        </p:nvSpPr>
        <p:spPr>
          <a:xfrm>
            <a:off x="0" y="0"/>
            <a:ext cx="965844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www.EnronOnline.com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4635000" y="2764800"/>
            <a:ext cx="1049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New</a:t>
            </a:r>
            <a:r>
              <a:rPr b="1" lang="en-US" sz="1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</a:t>
            </a:r>
            <a:r>
              <a:rPr b="1" lang="en-US" sz="15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User</a:t>
            </a: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4613400" y="3275640"/>
            <a:ext cx="101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*******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2674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2000-03-15T20:33:04Z</dcterms:created>
  <dc:creator>Administrator</dc:creator>
  <dc:description/>
  <dc:language>en-US</dc:language>
  <cp:lastModifiedBy>lpacheco</cp:lastModifiedBy>
  <cp:lastPrinted>2000-04-05T12:37:56Z</cp:lastPrinted>
  <dcterms:modified xsi:type="dcterms:W3CDTF">2000-06-08T16:53:37Z</dcterms:modified>
  <cp:revision>106</cp:revision>
  <dc:subject/>
  <dc:title> Puts the Energy into e-commerce</dc:title>
</cp:coreProperties>
</file>