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_rels/presentation.xml.rels" ContentType="application/vnd.openxmlformats-package.relationships+xml"/>
  <Override PartName="/ppt/media/image29.png" ContentType="image/png"/>
  <Override PartName="/ppt/media/image28.jpeg" ContentType="image/jpeg"/>
  <Override PartName="/ppt/media/image1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11.png" ContentType="image/png"/>
  <Override PartName="/ppt/media/image17.png" ContentType="image/png"/>
  <Override PartName="/ppt/media/image32.jpeg" ContentType="image/jpeg"/>
  <Override PartName="/ppt/media/image8.png" ContentType="image/png"/>
  <Override PartName="/ppt/media/image3.png" ContentType="image/png"/>
  <Override PartName="/ppt/media/image12.png" ContentType="image/png"/>
  <Override PartName="/ppt/media/image9.png" ContentType="image/png"/>
  <Override PartName="/ppt/media/image4.png" ContentType="image/png"/>
  <Override PartName="/ppt/media/image33.wmf" ContentType="image/x-wmf"/>
  <Override PartName="/ppt/media/image31.jpeg" ContentType="image/jpeg"/>
  <Override PartName="/ppt/media/image30.jpeg" ContentType="image/jpeg"/>
  <Override PartName="/ppt/media/image34.png" ContentType="image/png"/>
  <Override PartName="/ppt/media/image35.wmf" ContentType="image/x-wmf"/>
  <Override PartName="/ppt/media/image6.png" ContentType="image/png"/>
  <Override PartName="/ppt/media/image7.png" ContentType="image/png"/>
  <Override PartName="/ppt/media/image16.png" ContentType="image/png"/>
  <Override PartName="/ppt/media/image5.png" ContentType="image/png"/>
  <Override PartName="/ppt/media/image14.png" ContentType="image/png"/>
  <Override PartName="/ppt/media/image20.png" ContentType="image/png"/>
  <Override PartName="/ppt/media/image2.jpeg" ContentType="image/jpeg"/>
  <Override PartName="/ppt/media/image10.png" ContentType="image/png"/>
  <Override PartName="/ppt/media/image1.jpeg" ContentType="image/jpeg"/>
  <Override PartName="/ppt/media/image13.png" ContentType="image/png"/>
  <Override PartName="/ppt/media/image15.jpeg" ContentType="image/jpeg"/>
  <Override PartName="/ppt/media/image19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slides/_rels/slide14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19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7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/>
  <p:notesSz cx="6983413" cy="92694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1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355DDB8-558B-46C8-9D5D-94D7E2E34B85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3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4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DB652FB-DB9B-4EF4-BDD2-B2816AAC1EB6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5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sldNum" idx="6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85D6C57-3268-4429-910C-7FAC2FE31100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7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8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519B4E0-E2E6-43ED-A742-BF94F25EAE25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" descr="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048120" y="2742840"/>
            <a:ext cx="541008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 algn="ctr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466560" indent="0"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866880" algn="ctr">
              <a:spcBef>
                <a:spcPts val="451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20960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55268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7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image" Target="../media/image31.jpeg"/><Relationship Id="rId5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3.wmf"/><Relationship Id="rId3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4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5.wmf"/><Relationship Id="rId3" Type="http://schemas.openxmlformats.org/officeDocument/2006/relationships/slideLayout" Target="../slideLayouts/slideLayout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8" Type="http://schemas.openxmlformats.org/officeDocument/2006/relationships/oleObject" Target="../embeddings/oleObject2.bin"/><Relationship Id="rId9" Type="http://schemas.openxmlformats.org/officeDocument/2006/relationships/image" Target="../media/image12.png"/><Relationship Id="rId10" Type="http://schemas.openxmlformats.org/officeDocument/2006/relationships/oleObject" Target="../embeddings/oleObject3.bin"/><Relationship Id="rId11" Type="http://schemas.openxmlformats.org/officeDocument/2006/relationships/image" Target="../media/image13.png"/><Relationship Id="rId12" Type="http://schemas.openxmlformats.org/officeDocument/2006/relationships/oleObject" Target="../embeddings/oleObject4.bin"/><Relationship Id="rId13" Type="http://schemas.openxmlformats.org/officeDocument/2006/relationships/image" Target="../media/image14.png"/><Relationship Id="rId14" Type="http://schemas.openxmlformats.org/officeDocument/2006/relationships/image" Target="../media/image15.jpeg"/><Relationship Id="rId15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0" y="274284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Putting the Energy into e-commerce™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ED7B087-3957-403E-9A79-5C6DE6FE4C9C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9500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Options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67" name="qoutes" descr=""/>
          <p:cNvPicPr/>
          <p:nvPr/>
        </p:nvPicPr>
        <p:blipFill>
          <a:blip r:embed="rId1"/>
          <a:stretch/>
        </p:blipFill>
        <p:spPr>
          <a:xfrm>
            <a:off x="212760" y="1274760"/>
            <a:ext cx="8597880" cy="4584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F02C158-602E-4846-8E9F-EC42BBA6580E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"/>
          <p:cNvSpPr/>
          <p:nvPr/>
        </p:nvSpPr>
        <p:spPr>
          <a:xfrm>
            <a:off x="523800" y="0"/>
            <a:ext cx="6497640" cy="9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Customized Information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1498680" y="5564160"/>
            <a:ext cx="164448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6121800" y="5564160"/>
            <a:ext cx="119016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388800" y="1011240"/>
            <a:ext cx="838224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your products and information according to your interests.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2" name=""/>
          <p:cNvGraphicFramePr/>
          <p:nvPr/>
        </p:nvGraphicFramePr>
        <p:xfrm>
          <a:off x="5221440" y="2141640"/>
          <a:ext cx="3016080" cy="3325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221440" y="2141640"/>
                    <a:ext cx="3016080" cy="332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" name=""/>
          <p:cNvGraphicFramePr/>
          <p:nvPr/>
        </p:nvGraphicFramePr>
        <p:xfrm>
          <a:off x="554040" y="2141640"/>
          <a:ext cx="3533760" cy="32940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54040" y="2141640"/>
                    <a:ext cx="3533760" cy="3294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083C41C-1BDA-45A0-A08E-639FE5286861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"/>
          <p:cNvSpPr/>
          <p:nvPr/>
        </p:nvSpPr>
        <p:spPr>
          <a:xfrm>
            <a:off x="689040" y="1370160"/>
            <a:ext cx="2847960" cy="462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by: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Country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Region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Currency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Location/Index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 Category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Deal Type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Quotes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78" name=""/>
          <p:cNvGraphicFramePr/>
          <p:nvPr/>
        </p:nvGraphicFramePr>
        <p:xfrm>
          <a:off x="4000680" y="1504800"/>
          <a:ext cx="4692600" cy="4399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000680" y="1504800"/>
                    <a:ext cx="4692600" cy="4399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02CEEBC-1950-40B4-8F2A-74C046E5DC15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"/>
          <p:cNvGraphicFramePr/>
          <p:nvPr/>
        </p:nvGraphicFramePr>
        <p:xfrm>
          <a:off x="4965840" y="1114560"/>
          <a:ext cx="3741480" cy="2879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965840" y="1114560"/>
                    <a:ext cx="3741480" cy="2879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" name=""/>
          <p:cNvGraphicFramePr/>
          <p:nvPr/>
        </p:nvGraphicFramePr>
        <p:xfrm>
          <a:off x="685800" y="1700280"/>
          <a:ext cx="5681520" cy="43322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85800" y="1700280"/>
                    <a:ext cx="5681520" cy="4332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4" name=""/>
          <p:cNvSpPr/>
          <p:nvPr/>
        </p:nvSpPr>
        <p:spPr>
          <a:xfrm>
            <a:off x="6213600" y="2189160"/>
            <a:ext cx="2216160" cy="1614600"/>
          </a:xfrm>
          <a:custGeom>
            <a:avLst/>
            <a:gdLst/>
            <a:ahLst/>
            <a:rect l="l" t="t" r="r" b="b"/>
            <a:pathLst>
              <a:path w="1344" h="1152">
                <a:moveTo>
                  <a:pt x="1152" y="0"/>
                </a:moveTo>
                <a:cubicBezTo>
                  <a:pt x="1248" y="120"/>
                  <a:pt x="1344" y="240"/>
                  <a:pt x="1152" y="432"/>
                </a:cubicBezTo>
                <a:cubicBezTo>
                  <a:pt x="960" y="624"/>
                  <a:pt x="192" y="1032"/>
                  <a:pt x="0" y="1152"/>
                </a:cubicBezTo>
              </a:path>
            </a:pathLst>
          </a:custGeom>
          <a:noFill/>
          <a:ln w="10152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Content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3E33D6B-5712-4A4B-8EC9-CA46E42F48D0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Weather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87" name=""/>
          <p:cNvGraphicFramePr/>
          <p:nvPr/>
        </p:nvGraphicFramePr>
        <p:xfrm>
          <a:off x="351000" y="1114560"/>
          <a:ext cx="2352600" cy="2162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51000" y="1114560"/>
                    <a:ext cx="2352600" cy="216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9" name=""/>
          <p:cNvSpPr/>
          <p:nvPr/>
        </p:nvSpPr>
        <p:spPr>
          <a:xfrm>
            <a:off x="2108160" y="2057400"/>
            <a:ext cx="830160" cy="127620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0" name="weather" descr=""/>
          <p:cNvPicPr/>
          <p:nvPr/>
        </p:nvPicPr>
        <p:blipFill>
          <a:blip r:embed="rId3"/>
          <a:stretch/>
        </p:blipFill>
        <p:spPr>
          <a:xfrm>
            <a:off x="2986200" y="1469880"/>
            <a:ext cx="4578120" cy="4721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6BC5A63-D9B3-4E2F-86B2-1B8017A44DAD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"/>
          <p:cNvGrpSpPr/>
          <p:nvPr/>
        </p:nvGrpSpPr>
        <p:grpSpPr>
          <a:xfrm>
            <a:off x="398520" y="1292400"/>
            <a:ext cx="2552400" cy="3094920"/>
            <a:chOff x="398520" y="1292400"/>
            <a:chExt cx="2552400" cy="3094920"/>
          </a:xfrm>
        </p:grpSpPr>
        <p:graphicFrame>
          <p:nvGraphicFramePr>
            <p:cNvPr id="92" name=""/>
            <p:cNvGraphicFramePr/>
            <p:nvPr/>
          </p:nvGraphicFramePr>
          <p:xfrm>
            <a:off x="398520" y="1292400"/>
            <a:ext cx="2352600" cy="216180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93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398520" y="1292400"/>
                      <a:ext cx="2352600" cy="21618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94" name=""/>
            <p:cNvSpPr/>
            <p:nvPr/>
          </p:nvSpPr>
          <p:spPr>
            <a:xfrm>
              <a:off x="1496880" y="2841480"/>
              <a:ext cx="1454040" cy="1545840"/>
            </a:xfrm>
            <a:custGeom>
              <a:avLst/>
              <a:gdLst/>
              <a:ahLst/>
              <a:rect l="l" t="t" r="r" b="b"/>
              <a:pathLst>
                <a:path w="920" h="1152">
                  <a:moveTo>
                    <a:pt x="8" y="0"/>
                  </a:moveTo>
                  <a:cubicBezTo>
                    <a:pt x="4" y="288"/>
                    <a:pt x="0" y="576"/>
                    <a:pt x="152" y="768"/>
                  </a:cubicBezTo>
                  <a:cubicBezTo>
                    <a:pt x="304" y="960"/>
                    <a:pt x="792" y="1088"/>
                    <a:pt x="920" y="1152"/>
                  </a:cubicBezTo>
                </a:path>
              </a:pathLst>
            </a:custGeom>
            <a:noFill/>
            <a:ln w="127080">
              <a:solidFill>
                <a:srgbClr val="ff66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3352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Weather Maps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96" name="weather6" descr=""/>
          <p:cNvPicPr/>
          <p:nvPr/>
        </p:nvPicPr>
        <p:blipFill>
          <a:blip r:embed="rId3"/>
          <a:stretch/>
        </p:blipFill>
        <p:spPr>
          <a:xfrm>
            <a:off x="3078000" y="2378160"/>
            <a:ext cx="4162680" cy="3429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7808A36-0266-4AF3-B80D-0676396C0B58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sp>
        <p:nvSpPr>
          <p:cNvPr id="98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531720" y="228600"/>
            <a:ext cx="608184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C5A617A-F65B-4F4F-BC6F-426A8F518FFE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01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2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531720" y="228600"/>
            <a:ext cx="597852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79F1C74-D4EB-4F99-A3C6-5EA4C7FF2D78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05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6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 rot="8362800">
            <a:off x="3047760" y="4952520"/>
            <a:ext cx="1752480" cy="838440"/>
          </a:xfrm>
          <a:custGeom>
            <a:avLst/>
            <a:gdLst>
              <a:gd name="textAreaLeft" fmla="*/ 234720 w 1752480"/>
              <a:gd name="textAreaRight" fmla="*/ 1517760 w 1752480"/>
              <a:gd name="textAreaTop" fmla="*/ 146520 h 838440"/>
              <a:gd name="textAreaBottom" fmla="*/ 608040 h 83844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531720" y="228600"/>
            <a:ext cx="610884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0680D59-AA9A-43E3-8B51-D5AD162E534A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" descr=""/>
          <p:cNvPicPr/>
          <p:nvPr/>
        </p:nvPicPr>
        <p:blipFill>
          <a:blip r:embed="rId1"/>
          <a:srcRect l="50023" t="11503" r="797" b="7545"/>
          <a:stretch/>
        </p:blipFill>
        <p:spPr>
          <a:xfrm>
            <a:off x="609480" y="1219320"/>
            <a:ext cx="7766280" cy="4794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10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1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 rot="8362800">
            <a:off x="3047760" y="4886280"/>
            <a:ext cx="1752480" cy="838080"/>
          </a:xfrm>
          <a:custGeom>
            <a:avLst/>
            <a:gdLst>
              <a:gd name="textAreaLeft" fmla="*/ 234720 w 1752480"/>
              <a:gd name="textAreaRight" fmla="*/ 1517760 w 1752480"/>
              <a:gd name="textAreaTop" fmla="*/ 146520 h 838080"/>
              <a:gd name="textAreaBottom" fmla="*/ 607680 h 8380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531720" y="228600"/>
            <a:ext cx="846000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14" name="gtc" descr=""/>
          <p:cNvPicPr/>
          <p:nvPr/>
        </p:nvPicPr>
        <p:blipFill>
          <a:blip r:embed="rId3"/>
          <a:srcRect l="0" t="0" r="67685" b="9854"/>
          <a:stretch/>
        </p:blipFill>
        <p:spPr>
          <a:xfrm>
            <a:off x="4386240" y="820800"/>
            <a:ext cx="4513320" cy="4721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AFBF0E9-B454-40F9-82C1-42214A85D1EB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/>
          </p:nvPr>
        </p:nvSpPr>
        <p:spPr>
          <a:xfrm>
            <a:off x="475920" y="1219320"/>
            <a:ext cx="8201160" cy="464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Free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Internet-based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Global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Transaction  System Which Allows Counterparties to View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 Time Prices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From Enron’s Traders and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 Instantly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Online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title"/>
          </p:nvPr>
        </p:nvSpPr>
        <p:spPr>
          <a:xfrm>
            <a:off x="54252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What is EnronOnline?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26" name=""/>
          <p:cNvGraphicFramePr/>
          <p:nvPr/>
        </p:nvGraphicFramePr>
        <p:xfrm>
          <a:off x="914400" y="2152800"/>
          <a:ext cx="4589640" cy="2628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14400" y="2152800"/>
                    <a:ext cx="4589640" cy="262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28" name="eolscreen" descr=""/>
          <p:cNvPicPr/>
          <p:nvPr/>
        </p:nvPicPr>
        <p:blipFill>
          <a:blip r:embed="rId3"/>
          <a:stretch/>
        </p:blipFill>
        <p:spPr>
          <a:xfrm>
            <a:off x="3672000" y="3333600"/>
            <a:ext cx="4786200" cy="261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5AC30E3-306C-4138-80B5-7341F99F6CCD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quotescreenbeforeanytransactions" descr=""/>
          <p:cNvPicPr/>
          <p:nvPr/>
        </p:nvPicPr>
        <p:blipFill>
          <a:blip r:embed="rId1"/>
          <a:srcRect l="0" t="0" r="0" b="19312"/>
          <a:stretch/>
        </p:blipFill>
        <p:spPr>
          <a:xfrm>
            <a:off x="0" y="1474920"/>
            <a:ext cx="9144000" cy="483372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16" name=""/>
          <p:cNvGraphicFramePr/>
          <p:nvPr/>
        </p:nvGraphicFramePr>
        <p:xfrm>
          <a:off x="0" y="83664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17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83664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8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DAE56EB-FFFE-45EC-96BE-362B8ACF40AF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quotescreenbeforeanytransactions" descr=""/>
          <p:cNvPicPr/>
          <p:nvPr/>
        </p:nvPicPr>
        <p:blipFill>
          <a:blip r:embed="rId1"/>
          <a:srcRect l="0" t="0" r="0" b="16797"/>
          <a:stretch/>
        </p:blipFill>
        <p:spPr>
          <a:xfrm>
            <a:off x="0" y="1322280"/>
            <a:ext cx="9144000" cy="498492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124" name=""/>
          <p:cNvGrpSpPr/>
          <p:nvPr/>
        </p:nvGrpSpPr>
        <p:grpSpPr>
          <a:xfrm>
            <a:off x="5056200" y="5554800"/>
            <a:ext cx="1368360" cy="722160"/>
            <a:chOff x="5056200" y="5554800"/>
            <a:chExt cx="1368360" cy="722160"/>
          </a:xfrm>
        </p:grpSpPr>
        <p:sp>
          <p:nvSpPr>
            <p:cNvPr id="125" name=""/>
            <p:cNvSpPr/>
            <p:nvPr/>
          </p:nvSpPr>
          <p:spPr>
            <a:xfrm>
              <a:off x="5156280" y="557568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" name=""/>
            <p:cNvSpPr/>
            <p:nvPr/>
          </p:nvSpPr>
          <p:spPr>
            <a:xfrm>
              <a:off x="5056200" y="5554800"/>
              <a:ext cx="1368360" cy="7221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" name=""/>
            <p:cNvSpPr/>
            <p:nvPr/>
          </p:nvSpPr>
          <p:spPr>
            <a:xfrm>
              <a:off x="5182920" y="5587200"/>
              <a:ext cx="1144440" cy="47772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" name=""/>
            <p:cNvSpPr/>
            <p:nvPr/>
          </p:nvSpPr>
          <p:spPr>
            <a:xfrm>
              <a:off x="5179680" y="558720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" name=""/>
            <p:cNvSpPr/>
            <p:nvPr/>
          </p:nvSpPr>
          <p:spPr>
            <a:xfrm>
              <a:off x="5135760" y="571860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" name=""/>
            <p:cNvSpPr/>
            <p:nvPr/>
          </p:nvSpPr>
          <p:spPr>
            <a:xfrm>
              <a:off x="5122080" y="572724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" name=""/>
            <p:cNvSpPr/>
            <p:nvPr/>
          </p:nvSpPr>
          <p:spPr>
            <a:xfrm>
              <a:off x="5418720" y="561780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" name=""/>
            <p:cNvSpPr/>
            <p:nvPr/>
          </p:nvSpPr>
          <p:spPr>
            <a:xfrm>
              <a:off x="5386320" y="558828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" name=""/>
            <p:cNvSpPr/>
            <p:nvPr/>
          </p:nvSpPr>
          <p:spPr>
            <a:xfrm>
              <a:off x="5257800" y="563040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" name=""/>
            <p:cNvSpPr/>
            <p:nvPr/>
          </p:nvSpPr>
          <p:spPr>
            <a:xfrm>
              <a:off x="5836320" y="5965560"/>
              <a:ext cx="526680" cy="23688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" name=""/>
            <p:cNvSpPr/>
            <p:nvPr/>
          </p:nvSpPr>
          <p:spPr>
            <a:xfrm>
              <a:off x="5800320" y="598536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" name=""/>
            <p:cNvSpPr/>
            <p:nvPr/>
          </p:nvSpPr>
          <p:spPr>
            <a:xfrm>
              <a:off x="5132520" y="582984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" name=""/>
            <p:cNvSpPr/>
            <p:nvPr/>
          </p:nvSpPr>
          <p:spPr>
            <a:xfrm>
              <a:off x="5165640" y="5854680"/>
              <a:ext cx="387720" cy="27324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" name=""/>
            <p:cNvSpPr/>
            <p:nvPr/>
          </p:nvSpPr>
          <p:spPr>
            <a:xfrm>
              <a:off x="5193720" y="559548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" name=""/>
            <p:cNvSpPr/>
            <p:nvPr/>
          </p:nvSpPr>
          <p:spPr>
            <a:xfrm>
              <a:off x="5281200" y="563328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" name=""/>
            <p:cNvSpPr/>
            <p:nvPr/>
          </p:nvSpPr>
          <p:spPr>
            <a:xfrm>
              <a:off x="5415840" y="558828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41" name=""/>
          <p:cNvGraphicFramePr/>
          <p:nvPr/>
        </p:nvGraphicFramePr>
        <p:xfrm>
          <a:off x="0" y="68436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42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8436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3" name=""/>
          <p:cNvSpPr/>
          <p:nvPr/>
        </p:nvSpPr>
        <p:spPr>
          <a:xfrm>
            <a:off x="6330960" y="3786120"/>
            <a:ext cx="1108080" cy="53676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8" name=""/>
          <p:cNvGrpSpPr/>
          <p:nvPr/>
        </p:nvGrpSpPr>
        <p:grpSpPr>
          <a:xfrm>
            <a:off x="3498840" y="4033800"/>
            <a:ext cx="2874600" cy="1549440"/>
            <a:chOff x="3498840" y="4033800"/>
            <a:chExt cx="2874600" cy="1549440"/>
          </a:xfrm>
        </p:grpSpPr>
        <p:sp>
          <p:nvSpPr>
            <p:cNvPr id="149" name=""/>
            <p:cNvSpPr/>
            <p:nvPr/>
          </p:nvSpPr>
          <p:spPr>
            <a:xfrm>
              <a:off x="5819400" y="403380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" name=""/>
            <p:cNvSpPr/>
            <p:nvPr/>
          </p:nvSpPr>
          <p:spPr>
            <a:xfrm>
              <a:off x="3498840" y="4033800"/>
              <a:ext cx="2320560" cy="154944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6357D04-6671-4490-B9D1-7BA0E2094988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quotescreenbeforeanytransactions" descr=""/>
          <p:cNvPicPr/>
          <p:nvPr/>
        </p:nvPicPr>
        <p:blipFill>
          <a:blip r:embed="rId1"/>
          <a:srcRect l="0" t="0" r="0" b="16955"/>
          <a:stretch/>
        </p:blipFill>
        <p:spPr>
          <a:xfrm>
            <a:off x="0" y="1332000"/>
            <a:ext cx="9144000" cy="4975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33520" y="180720"/>
            <a:ext cx="807696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54" name=""/>
          <p:cNvGraphicFramePr/>
          <p:nvPr/>
        </p:nvGraphicFramePr>
        <p:xfrm>
          <a:off x="0" y="69372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55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9372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56" name="normalsubmissionbox" descr=""/>
          <p:cNvPicPr/>
          <p:nvPr/>
        </p:nvPicPr>
        <p:blipFill>
          <a:blip r:embed="rId4"/>
          <a:stretch/>
        </p:blipFill>
        <p:spPr>
          <a:xfrm>
            <a:off x="1584360" y="2270160"/>
            <a:ext cx="4533840" cy="3295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68F0E74-9BAF-406E-A024-F6FCFDE01165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completedatbid" descr=""/>
          <p:cNvPicPr/>
          <p:nvPr/>
        </p:nvPicPr>
        <p:blipFill>
          <a:blip r:embed="rId1"/>
          <a:srcRect l="0" t="0" r="0" b="14147"/>
          <a:stretch/>
        </p:blipFill>
        <p:spPr>
          <a:xfrm>
            <a:off x="0" y="1357200"/>
            <a:ext cx="9144000" cy="4951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59" name=""/>
          <p:cNvSpPr/>
          <p:nvPr/>
        </p:nvSpPr>
        <p:spPr>
          <a:xfrm rot="441000">
            <a:off x="7112160" y="5678640"/>
            <a:ext cx="884160" cy="60624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60" name=""/>
          <p:cNvGraphicFramePr/>
          <p:nvPr/>
        </p:nvGraphicFramePr>
        <p:xfrm>
          <a:off x="0" y="741240"/>
          <a:ext cx="9144000" cy="6638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61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741240"/>
                    <a:ext cx="9144000" cy="663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CC9B68E-B70D-43F7-B9D7-CBE934971D09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quotescreenbeforeanytransactions" descr=""/>
          <p:cNvPicPr/>
          <p:nvPr/>
        </p:nvPicPr>
        <p:blipFill>
          <a:blip r:embed="rId1"/>
          <a:srcRect l="0" t="0" r="0" b="16662"/>
          <a:stretch/>
        </p:blipFill>
        <p:spPr>
          <a:xfrm>
            <a:off x="0" y="1312920"/>
            <a:ext cx="9144000" cy="4992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3" name=""/>
          <p:cNvSpPr/>
          <p:nvPr/>
        </p:nvSpPr>
        <p:spPr>
          <a:xfrm>
            <a:off x="6834240" y="3962520"/>
            <a:ext cx="401760" cy="139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6813720" y="3903840"/>
            <a:ext cx="479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33cc"/>
                </a:solidFill>
                <a:effectLst/>
                <a:uFillTx/>
                <a:latin typeface="Arial"/>
              </a:rPr>
              <a:t>4.14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5" name=""/>
          <p:cNvGrpSpPr/>
          <p:nvPr/>
        </p:nvGrpSpPr>
        <p:grpSpPr>
          <a:xfrm>
            <a:off x="5056200" y="5586480"/>
            <a:ext cx="1368360" cy="722160"/>
            <a:chOff x="5056200" y="5586480"/>
            <a:chExt cx="1368360" cy="722160"/>
          </a:xfrm>
        </p:grpSpPr>
        <p:sp>
          <p:nvSpPr>
            <p:cNvPr id="166" name=""/>
            <p:cNvSpPr/>
            <p:nvPr/>
          </p:nvSpPr>
          <p:spPr>
            <a:xfrm>
              <a:off x="5156280" y="560736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" name=""/>
            <p:cNvSpPr/>
            <p:nvPr/>
          </p:nvSpPr>
          <p:spPr>
            <a:xfrm>
              <a:off x="5056200" y="5586480"/>
              <a:ext cx="1368360" cy="7221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" name=""/>
            <p:cNvSpPr/>
            <p:nvPr/>
          </p:nvSpPr>
          <p:spPr>
            <a:xfrm>
              <a:off x="5182920" y="5618880"/>
              <a:ext cx="1144440" cy="47772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" name=""/>
            <p:cNvSpPr/>
            <p:nvPr/>
          </p:nvSpPr>
          <p:spPr>
            <a:xfrm>
              <a:off x="5179680" y="561888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" name=""/>
            <p:cNvSpPr/>
            <p:nvPr/>
          </p:nvSpPr>
          <p:spPr>
            <a:xfrm>
              <a:off x="5135760" y="575028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" name=""/>
            <p:cNvSpPr/>
            <p:nvPr/>
          </p:nvSpPr>
          <p:spPr>
            <a:xfrm>
              <a:off x="5122080" y="575892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" name=""/>
            <p:cNvSpPr/>
            <p:nvPr/>
          </p:nvSpPr>
          <p:spPr>
            <a:xfrm>
              <a:off x="5418720" y="564948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" name=""/>
            <p:cNvSpPr/>
            <p:nvPr/>
          </p:nvSpPr>
          <p:spPr>
            <a:xfrm>
              <a:off x="5386320" y="561996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" name=""/>
            <p:cNvSpPr/>
            <p:nvPr/>
          </p:nvSpPr>
          <p:spPr>
            <a:xfrm>
              <a:off x="5257800" y="566208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" name=""/>
            <p:cNvSpPr/>
            <p:nvPr/>
          </p:nvSpPr>
          <p:spPr>
            <a:xfrm>
              <a:off x="5836320" y="5997240"/>
              <a:ext cx="526680" cy="23688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" name=""/>
            <p:cNvSpPr/>
            <p:nvPr/>
          </p:nvSpPr>
          <p:spPr>
            <a:xfrm>
              <a:off x="5800320" y="601704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" name=""/>
            <p:cNvSpPr/>
            <p:nvPr/>
          </p:nvSpPr>
          <p:spPr>
            <a:xfrm>
              <a:off x="5132520" y="586152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" name=""/>
            <p:cNvSpPr/>
            <p:nvPr/>
          </p:nvSpPr>
          <p:spPr>
            <a:xfrm>
              <a:off x="5165640" y="5886360"/>
              <a:ext cx="387720" cy="27324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" name=""/>
            <p:cNvSpPr/>
            <p:nvPr/>
          </p:nvSpPr>
          <p:spPr>
            <a:xfrm>
              <a:off x="5193720" y="562716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" name=""/>
            <p:cNvSpPr/>
            <p:nvPr/>
          </p:nvSpPr>
          <p:spPr>
            <a:xfrm>
              <a:off x="5281200" y="566496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" name=""/>
            <p:cNvSpPr/>
            <p:nvPr/>
          </p:nvSpPr>
          <p:spPr>
            <a:xfrm>
              <a:off x="5415840" y="561996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82" name=""/>
          <p:cNvGraphicFramePr/>
          <p:nvPr/>
        </p:nvGraphicFramePr>
        <p:xfrm>
          <a:off x="0" y="67464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83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7464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4" name=""/>
          <p:cNvSpPr/>
          <p:nvPr/>
        </p:nvSpPr>
        <p:spPr>
          <a:xfrm>
            <a:off x="6330960" y="3776760"/>
            <a:ext cx="1108080" cy="53640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9" name=""/>
          <p:cNvGrpSpPr/>
          <p:nvPr/>
        </p:nvGrpSpPr>
        <p:grpSpPr>
          <a:xfrm>
            <a:off x="3498840" y="4005360"/>
            <a:ext cx="2874600" cy="1638360"/>
            <a:chOff x="3498840" y="4005360"/>
            <a:chExt cx="2874600" cy="1638360"/>
          </a:xfrm>
        </p:grpSpPr>
        <p:sp>
          <p:nvSpPr>
            <p:cNvPr id="190" name=""/>
            <p:cNvSpPr/>
            <p:nvPr/>
          </p:nvSpPr>
          <p:spPr>
            <a:xfrm>
              <a:off x="5819400" y="400536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" name=""/>
            <p:cNvSpPr/>
            <p:nvPr/>
          </p:nvSpPr>
          <p:spPr>
            <a:xfrm>
              <a:off x="3498840" y="4005360"/>
              <a:ext cx="2320560" cy="163836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23440" y="114120"/>
            <a:ext cx="862020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 - Limit Orders</a:t>
            </a:r>
            <a:endParaRPr b="1" lang="en-US" sz="29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F45DDFB-55D4-4BB7-B00D-88F6A05DDBCA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quotescreenbeforeanytransactions" descr=""/>
          <p:cNvPicPr/>
          <p:nvPr/>
        </p:nvPicPr>
        <p:blipFill>
          <a:blip r:embed="rId1"/>
          <a:srcRect l="0" t="0" r="0" b="17219"/>
          <a:stretch/>
        </p:blipFill>
        <p:spPr>
          <a:xfrm>
            <a:off x="0" y="1351080"/>
            <a:ext cx="9144000" cy="495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23440" y="14580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95" name=""/>
          <p:cNvGraphicFramePr/>
          <p:nvPr/>
        </p:nvGraphicFramePr>
        <p:xfrm>
          <a:off x="0" y="722160"/>
          <a:ext cx="9144000" cy="6638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96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722160"/>
                    <a:ext cx="9144000" cy="663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97" name="limitsubmit" descr=""/>
          <p:cNvPicPr/>
          <p:nvPr/>
        </p:nvPicPr>
        <p:blipFill>
          <a:blip r:embed="rId4"/>
          <a:stretch/>
        </p:blipFill>
        <p:spPr>
          <a:xfrm>
            <a:off x="1886040" y="2187720"/>
            <a:ext cx="4533840" cy="3295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2E0D26A-13E5-4B88-89BF-C5F7F760B8EE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completedaslimitorder" descr=""/>
          <p:cNvPicPr/>
          <p:nvPr/>
        </p:nvPicPr>
        <p:blipFill>
          <a:blip r:embed="rId1"/>
          <a:srcRect l="0" t="0" r="0" b="5534"/>
          <a:stretch/>
        </p:blipFill>
        <p:spPr>
          <a:xfrm>
            <a:off x="0" y="692280"/>
            <a:ext cx="9144000" cy="565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23440" y="10440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00" name=""/>
          <p:cNvSpPr/>
          <p:nvPr/>
        </p:nvSpPr>
        <p:spPr>
          <a:xfrm rot="21284400">
            <a:off x="6684840" y="6095520"/>
            <a:ext cx="519120" cy="34128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F3FE409-8224-43E1-B5EB-9B3E688B23F1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523440" y="117360"/>
            <a:ext cx="8077320" cy="60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202" name=""/>
          <p:cNvGrpSpPr/>
          <p:nvPr/>
        </p:nvGrpSpPr>
        <p:grpSpPr>
          <a:xfrm>
            <a:off x="0" y="682560"/>
            <a:ext cx="9267480" cy="5622840"/>
            <a:chOff x="0" y="682560"/>
            <a:chExt cx="9267480" cy="5622840"/>
          </a:xfrm>
        </p:grpSpPr>
        <p:pic>
          <p:nvPicPr>
            <p:cNvPr id="203" name="completedaslimitorder" descr=""/>
            <p:cNvPicPr/>
            <p:nvPr/>
          </p:nvPicPr>
          <p:blipFill>
            <a:blip r:embed="rId1"/>
            <a:srcRect l="0" t="0" r="0" b="6144"/>
            <a:stretch/>
          </p:blipFill>
          <p:spPr>
            <a:xfrm>
              <a:off x="0" y="682560"/>
              <a:ext cx="9144000" cy="562284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204" name=""/>
            <p:cNvGrpSpPr/>
            <p:nvPr/>
          </p:nvGrpSpPr>
          <p:grpSpPr>
            <a:xfrm>
              <a:off x="6823080" y="3255840"/>
              <a:ext cx="479160" cy="276840"/>
              <a:chOff x="6823080" y="3255840"/>
              <a:chExt cx="479160" cy="276840"/>
            </a:xfrm>
          </p:grpSpPr>
          <p:sp>
            <p:nvSpPr>
              <p:cNvPr id="205" name=""/>
              <p:cNvSpPr/>
              <p:nvPr/>
            </p:nvSpPr>
            <p:spPr>
              <a:xfrm>
                <a:off x="6843600" y="3323880"/>
                <a:ext cx="401760" cy="13968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" name=""/>
              <p:cNvSpPr/>
              <p:nvPr/>
            </p:nvSpPr>
            <p:spPr>
              <a:xfrm>
                <a:off x="6823080" y="3255840"/>
                <a:ext cx="47916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33cc"/>
                    </a:solidFill>
                    <a:effectLst/>
                    <a:uFillTx/>
                    <a:latin typeface="Arial"/>
                  </a:rPr>
                  <a:t>4.20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07" name=""/>
            <p:cNvSpPr/>
            <p:nvPr/>
          </p:nvSpPr>
          <p:spPr>
            <a:xfrm>
              <a:off x="8853480" y="6012000"/>
              <a:ext cx="154080" cy="155520"/>
            </a:xfrm>
            <a:prstGeom prst="rect">
              <a:avLst/>
            </a:prstGeom>
            <a:solidFill>
              <a:srgbClr val="3b007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08" name=""/>
            <p:cNvGrpSpPr/>
            <p:nvPr/>
          </p:nvGrpSpPr>
          <p:grpSpPr>
            <a:xfrm>
              <a:off x="8788320" y="5952960"/>
              <a:ext cx="479160" cy="261720"/>
              <a:chOff x="8788320" y="5952960"/>
              <a:chExt cx="479160" cy="261720"/>
            </a:xfrm>
          </p:grpSpPr>
          <p:sp>
            <p:nvSpPr>
              <p:cNvPr id="209" name=""/>
              <p:cNvSpPr/>
              <p:nvPr/>
            </p:nvSpPr>
            <p:spPr>
              <a:xfrm>
                <a:off x="8808840" y="602100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" name=""/>
              <p:cNvSpPr/>
              <p:nvPr/>
            </p:nvSpPr>
            <p:spPr>
              <a:xfrm>
                <a:off x="8788320" y="5952960"/>
                <a:ext cx="479160" cy="261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100" strike="noStrike" u="none">
                    <a:solidFill>
                      <a:srgbClr val="ffffff"/>
                    </a:solidFill>
                    <a:effectLst/>
                    <a:uFillTx/>
                    <a:latin typeface="Symbol"/>
                    <a:ea typeface="Symbol"/>
                  </a:rPr>
                  <a:t>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pic>
          <p:nvPicPr>
            <p:cNvPr id="211" name="completedatbid" descr=""/>
            <p:cNvPicPr/>
            <p:nvPr/>
          </p:nvPicPr>
          <p:blipFill>
            <a:blip r:embed="rId2"/>
            <a:srcRect l="0" t="73001" r="0" b="23588"/>
            <a:stretch/>
          </p:blipFill>
          <p:spPr>
            <a:xfrm>
              <a:off x="0" y="5262480"/>
              <a:ext cx="9144000" cy="1969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12" name=""/>
            <p:cNvSpPr/>
            <p:nvPr/>
          </p:nvSpPr>
          <p:spPr>
            <a:xfrm>
              <a:off x="7927920" y="5284800"/>
              <a:ext cx="407880" cy="146160"/>
            </a:xfrm>
            <a:prstGeom prst="rect">
              <a:avLst/>
            </a:prstGeom>
            <a:solidFill>
              <a:srgbClr val="a0dc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" name=""/>
            <p:cNvSpPr/>
            <p:nvPr/>
          </p:nvSpPr>
          <p:spPr>
            <a:xfrm>
              <a:off x="98280" y="5276880"/>
              <a:ext cx="873360" cy="13644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14" name=""/>
            <p:cNvGrpSpPr/>
            <p:nvPr/>
          </p:nvGrpSpPr>
          <p:grpSpPr>
            <a:xfrm>
              <a:off x="7956720" y="5227560"/>
              <a:ext cx="479160" cy="261720"/>
              <a:chOff x="7956720" y="5227560"/>
              <a:chExt cx="479160" cy="261720"/>
            </a:xfrm>
          </p:grpSpPr>
          <p:sp>
            <p:nvSpPr>
              <p:cNvPr id="215" name=""/>
              <p:cNvSpPr/>
              <p:nvPr/>
            </p:nvSpPr>
            <p:spPr>
              <a:xfrm>
                <a:off x="7977240" y="529560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6" name=""/>
              <p:cNvSpPr/>
              <p:nvPr/>
            </p:nvSpPr>
            <p:spPr>
              <a:xfrm>
                <a:off x="7956720" y="5227560"/>
                <a:ext cx="479160" cy="261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1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4. 20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17" name=""/>
            <p:cNvGrpSpPr/>
            <p:nvPr/>
          </p:nvGrpSpPr>
          <p:grpSpPr>
            <a:xfrm>
              <a:off x="23760" y="5218200"/>
              <a:ext cx="806040" cy="597240"/>
              <a:chOff x="23760" y="5218200"/>
              <a:chExt cx="806040" cy="597240"/>
            </a:xfrm>
          </p:grpSpPr>
          <p:sp>
            <p:nvSpPr>
              <p:cNvPr id="218" name=""/>
              <p:cNvSpPr/>
              <p:nvPr/>
            </p:nvSpPr>
            <p:spPr>
              <a:xfrm>
                <a:off x="57960" y="5286240"/>
                <a:ext cx="67572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9" name=""/>
              <p:cNvSpPr/>
              <p:nvPr/>
            </p:nvSpPr>
            <p:spPr>
              <a:xfrm>
                <a:off x="23760" y="5218200"/>
                <a:ext cx="806040" cy="597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1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05:06:02                              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20" name=""/>
            <p:cNvSpPr/>
            <p:nvPr/>
          </p:nvSpPr>
          <p:spPr>
            <a:xfrm>
              <a:off x="7496280" y="3316320"/>
              <a:ext cx="523800" cy="181080"/>
            </a:xfrm>
            <a:prstGeom prst="rect">
              <a:avLst/>
            </a:pr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21" name=""/>
            <p:cNvGrpSpPr/>
            <p:nvPr/>
          </p:nvGrpSpPr>
          <p:grpSpPr>
            <a:xfrm>
              <a:off x="7615080" y="3255840"/>
              <a:ext cx="479160" cy="276840"/>
              <a:chOff x="7615080" y="3255840"/>
              <a:chExt cx="479160" cy="276840"/>
            </a:xfrm>
          </p:grpSpPr>
          <p:sp>
            <p:nvSpPr>
              <p:cNvPr id="222" name=""/>
              <p:cNvSpPr/>
              <p:nvPr/>
            </p:nvSpPr>
            <p:spPr>
              <a:xfrm>
                <a:off x="7635600" y="332388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3" name=""/>
              <p:cNvSpPr/>
              <p:nvPr/>
            </p:nvSpPr>
            <p:spPr>
              <a:xfrm>
                <a:off x="7615080" y="3255840"/>
                <a:ext cx="47916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4.21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24" name=""/>
            <p:cNvSpPr/>
            <p:nvPr/>
          </p:nvSpPr>
          <p:spPr>
            <a:xfrm>
              <a:off x="8740800" y="6008760"/>
              <a:ext cx="90360" cy="1713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9666F00-482B-4EA4-93F9-2BF7AD84508A}" type="slidenum">
              <a:t>27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Statistics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857160" y="1390320"/>
            <a:ext cx="8229600" cy="4267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Total Life to Date Transactions &gt; 975,000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Average Daily Transactions &gt; 4,350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Life to Date Notional Value of Transactions &gt; $580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Daily Notional Value Approximately $2.6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Number of Products Offered: Approximately 1,500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Number of Currencies Traded in = 13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EnronOnline Version 1.0 Launch Date: November 29, 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EnronOnline Version 2.0 Launch Date: September 18, 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7462002-7161-4B94-BB79-3DD36614FB98}" type="slidenum">
              <a:t>28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"/>
          <p:cNvGrpSpPr/>
          <p:nvPr/>
        </p:nvGrpSpPr>
        <p:grpSpPr>
          <a:xfrm>
            <a:off x="1447920" y="5699160"/>
            <a:ext cx="2611080" cy="351000"/>
            <a:chOff x="1447920" y="5699160"/>
            <a:chExt cx="2611080" cy="351000"/>
          </a:xfrm>
        </p:grpSpPr>
        <p:sp>
          <p:nvSpPr>
            <p:cNvPr id="228" name=""/>
            <p:cNvSpPr/>
            <p:nvPr/>
          </p:nvSpPr>
          <p:spPr>
            <a:xfrm>
              <a:off x="1654200" y="569916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" name=""/>
            <p:cNvSpPr/>
            <p:nvPr/>
          </p:nvSpPr>
          <p:spPr>
            <a:xfrm>
              <a:off x="1447920" y="5784480"/>
              <a:ext cx="20592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30" name=""/>
          <p:cNvGrpSpPr/>
          <p:nvPr/>
        </p:nvGrpSpPr>
        <p:grpSpPr>
          <a:xfrm>
            <a:off x="1447920" y="5973840"/>
            <a:ext cx="2099880" cy="351000"/>
            <a:chOff x="1447920" y="5973840"/>
            <a:chExt cx="2099880" cy="351000"/>
          </a:xfrm>
        </p:grpSpPr>
        <p:sp>
          <p:nvSpPr>
            <p:cNvPr id="231" name=""/>
            <p:cNvSpPr/>
            <p:nvPr/>
          </p:nvSpPr>
          <p:spPr>
            <a:xfrm>
              <a:off x="1640880" y="597384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" name=""/>
            <p:cNvSpPr/>
            <p:nvPr/>
          </p:nvSpPr>
          <p:spPr>
            <a:xfrm>
              <a:off x="1447920" y="605736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Utilization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34" name=""/>
          <p:cNvSpPr/>
          <p:nvPr/>
        </p:nvSpPr>
        <p:spPr>
          <a:xfrm>
            <a:off x="919080" y="1157400"/>
            <a:ext cx="786276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Transactions as a % of Total Transactions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" name=""/>
          <p:cNvSpPr/>
          <p:nvPr/>
        </p:nvSpPr>
        <p:spPr>
          <a:xfrm>
            <a:off x="4343400" y="5830920"/>
            <a:ext cx="4343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2680" indent="-1126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percentage of transactions on EnronOnline </a:t>
            </a:r>
            <a:br>
              <a:rPr sz="1200"/>
            </a:b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declined in 3Q00 due to the purchase of MG Metals.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6" name=""/>
          <p:cNvGraphicFramePr/>
          <p:nvPr/>
        </p:nvGraphicFramePr>
        <p:xfrm>
          <a:off x="536400" y="1332000"/>
          <a:ext cx="7607520" cy="4833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3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6400" y="1332000"/>
                    <a:ext cx="7607520" cy="483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5B6B800-EFC6-4C19-BA05-7C0F053A8238}" type="slidenum">
              <a:t>29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 of Charge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Enron’s Best Prices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Real-Time Pricing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Faster than Traditional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Access to Complementary Markets </a:t>
            </a:r>
            <a:br>
              <a:rPr sz="2400"/>
            </a:b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and Product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Simple Access via the Internet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Easy to Use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7C9E873-A765-4FF9-9D3D-4DD0474D9BBA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"/>
          <p:cNvSpPr/>
          <p:nvPr/>
        </p:nvSpPr>
        <p:spPr>
          <a:xfrm>
            <a:off x="3048120" y="1676520"/>
            <a:ext cx="32385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% (30-day trailing average)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9" name=""/>
          <p:cNvGraphicFramePr/>
          <p:nvPr/>
        </p:nvGraphicFramePr>
        <p:xfrm>
          <a:off x="2666880" y="2200320"/>
          <a:ext cx="3886200" cy="3419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4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666880" y="2200320"/>
                    <a:ext cx="3886200" cy="3419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41" name=""/>
          <p:cNvSpPr/>
          <p:nvPr/>
        </p:nvSpPr>
        <p:spPr>
          <a:xfrm>
            <a:off x="3506400" y="1141560"/>
            <a:ext cx="21186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42" name=""/>
          <p:cNvGrpSpPr/>
          <p:nvPr/>
        </p:nvGrpSpPr>
        <p:grpSpPr>
          <a:xfrm>
            <a:off x="2484360" y="5791320"/>
            <a:ext cx="2611440" cy="351000"/>
            <a:chOff x="2484360" y="5791320"/>
            <a:chExt cx="2611440" cy="351000"/>
          </a:xfrm>
        </p:grpSpPr>
        <p:sp>
          <p:nvSpPr>
            <p:cNvPr id="243" name=""/>
            <p:cNvSpPr/>
            <p:nvPr/>
          </p:nvSpPr>
          <p:spPr>
            <a:xfrm>
              <a:off x="2691000" y="579132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" name=""/>
            <p:cNvSpPr/>
            <p:nvPr/>
          </p:nvSpPr>
          <p:spPr>
            <a:xfrm>
              <a:off x="2484360" y="5876640"/>
              <a:ext cx="20628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45" name=""/>
          <p:cNvGrpSpPr/>
          <p:nvPr/>
        </p:nvGrpSpPr>
        <p:grpSpPr>
          <a:xfrm>
            <a:off x="5657760" y="5791320"/>
            <a:ext cx="2099880" cy="351000"/>
            <a:chOff x="5657760" y="5791320"/>
            <a:chExt cx="2099880" cy="351000"/>
          </a:xfrm>
        </p:grpSpPr>
        <p:sp>
          <p:nvSpPr>
            <p:cNvPr id="246" name=""/>
            <p:cNvSpPr/>
            <p:nvPr/>
          </p:nvSpPr>
          <p:spPr>
            <a:xfrm>
              <a:off x="5850720" y="579132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" name=""/>
            <p:cNvSpPr/>
            <p:nvPr/>
          </p:nvSpPr>
          <p:spPr>
            <a:xfrm>
              <a:off x="5657760" y="587484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95360" y="0"/>
            <a:ext cx="822960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vs. Traditional Channels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4735B74-2B80-424F-961A-18CF18AC97CE}" type="slidenum">
              <a:t>30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" name=""/>
          <p:cNvGraphicFramePr/>
          <p:nvPr/>
        </p:nvGraphicFramePr>
        <p:xfrm>
          <a:off x="469800" y="1333440"/>
          <a:ext cx="8161560" cy="5453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5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9800" y="1333440"/>
                    <a:ext cx="8161560" cy="5453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1" name=""/>
          <p:cNvSpPr/>
          <p:nvPr/>
        </p:nvSpPr>
        <p:spPr>
          <a:xfrm>
            <a:off x="3675960" y="1131840"/>
            <a:ext cx="16254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Quarterly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Transactions via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CD7357D-9916-4D8D-AD15-057426EA107C}" type="slidenum">
              <a:t>31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Other e-Commerce Initiatives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254" name=""/>
          <p:cNvGrpSpPr/>
          <p:nvPr/>
        </p:nvGrpSpPr>
        <p:grpSpPr>
          <a:xfrm>
            <a:off x="839880" y="2757600"/>
            <a:ext cx="7967520" cy="431640"/>
            <a:chOff x="839880" y="2757600"/>
            <a:chExt cx="7967520" cy="431640"/>
          </a:xfrm>
        </p:grpSpPr>
        <p:sp>
          <p:nvSpPr>
            <p:cNvPr id="255" name=""/>
            <p:cNvSpPr/>
            <p:nvPr/>
          </p:nvSpPr>
          <p:spPr>
            <a:xfrm>
              <a:off x="5707080" y="2757600"/>
              <a:ext cx="3100320" cy="431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92500" lnSpcReduction="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Pulp, Paper &amp; Lumber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" name=""/>
            <p:cNvSpPr/>
            <p:nvPr/>
          </p:nvSpPr>
          <p:spPr>
            <a:xfrm>
              <a:off x="839880" y="2757600"/>
              <a:ext cx="2896920" cy="394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92500" lnSpcReduction="9999"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ClickPaper.com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57" name=""/>
          <p:cNvGrpSpPr/>
          <p:nvPr/>
        </p:nvGrpSpPr>
        <p:grpSpPr>
          <a:xfrm>
            <a:off x="839880" y="1482840"/>
            <a:ext cx="7777080" cy="446040"/>
            <a:chOff x="839880" y="1482840"/>
            <a:chExt cx="7777080" cy="446040"/>
          </a:xfrm>
        </p:grpSpPr>
        <p:sp>
          <p:nvSpPr>
            <p:cNvPr id="258" name=""/>
            <p:cNvSpPr/>
            <p:nvPr/>
          </p:nvSpPr>
          <p:spPr>
            <a:xfrm>
              <a:off x="5707080" y="1482840"/>
              <a:ext cx="2909880" cy="446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Credit Products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" name=""/>
            <p:cNvSpPr/>
            <p:nvPr/>
          </p:nvSpPr>
          <p:spPr>
            <a:xfrm>
              <a:off x="839880" y="1482840"/>
              <a:ext cx="2896920" cy="43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EnronCredit.com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0" name=""/>
          <p:cNvGrpSpPr/>
          <p:nvPr/>
        </p:nvGrpSpPr>
        <p:grpSpPr>
          <a:xfrm>
            <a:off x="839880" y="3929040"/>
            <a:ext cx="7777080" cy="534960"/>
            <a:chOff x="839880" y="3929040"/>
            <a:chExt cx="7777080" cy="534960"/>
          </a:xfrm>
        </p:grpSpPr>
        <p:sp>
          <p:nvSpPr>
            <p:cNvPr id="261" name=""/>
            <p:cNvSpPr/>
            <p:nvPr/>
          </p:nvSpPr>
          <p:spPr>
            <a:xfrm>
              <a:off x="5707080" y="3929040"/>
              <a:ext cx="2909880" cy="534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32500" lnSpcReduction="1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Auctions/RFQs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M&amp;As 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Syndications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" name=""/>
            <p:cNvSpPr/>
            <p:nvPr/>
          </p:nvSpPr>
          <p:spPr>
            <a:xfrm>
              <a:off x="839880" y="3929040"/>
              <a:ext cx="2896920" cy="40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DealBench.com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3" name=""/>
          <p:cNvGrpSpPr/>
          <p:nvPr/>
        </p:nvGrpSpPr>
        <p:grpSpPr>
          <a:xfrm>
            <a:off x="839880" y="5383080"/>
            <a:ext cx="7777080" cy="433440"/>
            <a:chOff x="839880" y="5383080"/>
            <a:chExt cx="7777080" cy="433440"/>
          </a:xfrm>
        </p:grpSpPr>
        <p:sp>
          <p:nvSpPr>
            <p:cNvPr id="264" name=""/>
            <p:cNvSpPr/>
            <p:nvPr/>
          </p:nvSpPr>
          <p:spPr>
            <a:xfrm>
              <a:off x="5707080" y="5383080"/>
              <a:ext cx="2909880" cy="43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62500" lnSpcReduction="1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Settlements and Back Office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" name=""/>
            <p:cNvSpPr/>
            <p:nvPr/>
          </p:nvSpPr>
          <p:spPr>
            <a:xfrm>
              <a:off x="839880" y="5383080"/>
              <a:ext cx="3568680" cy="420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CommodityLogic.com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7ED3241-CEF8-45EC-B68A-BF7A919B0238}" type="slidenum">
              <a:t>32</a:t>
            </a:fld>
          </a:p>
        </p:txBody>
      </p:sp>
    </p:spTree>
  </p:cSld>
  <p:transition spd="med">
    <p:wipe dir="r"/>
  </p:transition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51444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Contact Us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914040" y="1361880"/>
            <a:ext cx="80010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>
              <a:spcBef>
                <a:spcPts val="1500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If you have questions or problems regarding registration or using EnronOnline: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Call us: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Americas: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 and 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All Other Regions: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+1 (713) 853-4357 (HELP)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+61 2 9229 2300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+44 (0)20 7783 7783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Write us: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 Box 4656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Level 21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 House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Smith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 Castlereagh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P.O.Box 29173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Houston, TX  77002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Sydney NSW 2000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London SW1X 7WB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E-Mail us at </a:t>
            </a: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help@enrononline.com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0DE75A2-26D8-40E9-99B1-074F7B555659}" type="slidenum">
              <a:t>33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Secure Execution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 News and Quotes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Price Limit Orders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Industry Publications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 Insights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Advance Customization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Floating Windows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8904C18-4501-4280-BF9C-D4BA37C3D360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95000" y="190440"/>
            <a:ext cx="8077320" cy="60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57000" y="1469520"/>
            <a:ext cx="2973240" cy="358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249120" indent="-24912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 Types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Argentine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Crude &amp; Products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&amp; Japanese </a:t>
            </a:r>
            <a:br>
              <a:rPr sz="1200"/>
            </a:b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Bandwidth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Belgian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 Derivatives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Aluminium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0">
              <a:lnSpc>
                <a:spcPct val="110000"/>
              </a:lnSpc>
              <a:spcBef>
                <a:spcPts val="3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5962680" y="1550880"/>
            <a:ext cx="2727360" cy="373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37960" indent="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Swiss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 Spreads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Pipeline Capacity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Spreads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Lumber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Steel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6" name=""/>
          <p:cNvSpPr/>
          <p:nvPr/>
        </p:nvSpPr>
        <p:spPr>
          <a:xfrm>
            <a:off x="571680" y="1812960"/>
            <a:ext cx="76960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3295800" y="1541520"/>
            <a:ext cx="2973240" cy="358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lnSpcReduction="9999"/>
          </a:bodyPr>
          <a:p>
            <a:pPr marL="249120" indent="-24912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Coal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German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International Coal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Japanese Aluminum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LME Metals Contracts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LPG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Oil &amp; Refined </a:t>
            </a:r>
            <a:br>
              <a:rPr sz="1200"/>
            </a:b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Petrochemicals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Plastics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Sea Freight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Spanish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AE42F02-D099-4908-AAFB-643E8646ED7C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9" name=""/>
          <p:cNvSpPr/>
          <p:nvPr/>
        </p:nvSpPr>
        <p:spPr>
          <a:xfrm>
            <a:off x="933480" y="2057400"/>
            <a:ext cx="2882880" cy="21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 Auctions (US)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EnBank Virtual Storage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 (UK)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Pipeline Capacity Auction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876"/>
              </a:spcBef>
              <a:spcAft>
                <a:spcPts val="700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100980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5257800" y="2057400"/>
            <a:ext cx="2882880" cy="22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Continental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Nuclear Outage 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Knock-In Call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&amp; US Gas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535320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E16C353-7E80-4CC1-8B48-55DC35965871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14440" y="1908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Prices on Other Electronic Trading Systems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904680" y="1371600"/>
            <a:ext cx="7543800" cy="3581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Increase general customer access to Enron by providing additional transaction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Give Enron access to customers who prefer to transact via multilateral platforms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Leverage the proven technology, liquidity and Enron resources that together provide superior services to all Enron customers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00BE17D-AF80-4BF0-A413-327D8BB75C2F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3352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www.EnronOnline.com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46" name="homepage" descr=""/>
          <p:cNvPicPr/>
          <p:nvPr/>
        </p:nvPicPr>
        <p:blipFill>
          <a:blip r:embed="rId1"/>
          <a:srcRect l="794" t="11987" r="2483" b="3159"/>
          <a:stretch/>
        </p:blipFill>
        <p:spPr>
          <a:xfrm>
            <a:off x="0" y="1044720"/>
            <a:ext cx="8426520" cy="5244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BF52491-E4B6-4A8B-B781-4A2D7C3CF12A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36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Features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48" name=""/>
          <p:cNvGrpSpPr/>
          <p:nvPr/>
        </p:nvGrpSpPr>
        <p:grpSpPr>
          <a:xfrm>
            <a:off x="958680" y="3454560"/>
            <a:ext cx="6912000" cy="1161720"/>
            <a:chOff x="958680" y="3454560"/>
            <a:chExt cx="6912000" cy="1161720"/>
          </a:xfrm>
        </p:grpSpPr>
        <p:sp>
          <p:nvSpPr>
            <p:cNvPr id="49" name=""/>
            <p:cNvSpPr/>
            <p:nvPr/>
          </p:nvSpPr>
          <p:spPr>
            <a:xfrm>
              <a:off x="958680" y="3454560"/>
              <a:ext cx="6912000" cy="116172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50" name="" descr=""/>
            <p:cNvPicPr/>
            <p:nvPr/>
          </p:nvPicPr>
          <p:blipFill>
            <a:blip r:embed="rId1"/>
            <a:srcRect l="10420" t="16697" r="8345" b="16697"/>
            <a:stretch/>
          </p:blipFill>
          <p:spPr>
            <a:xfrm>
              <a:off x="1127160" y="3641400"/>
              <a:ext cx="1154160" cy="2109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1" name="" descr=""/>
            <p:cNvPicPr/>
            <p:nvPr/>
          </p:nvPicPr>
          <p:blipFill>
            <a:blip r:embed="rId2"/>
            <a:stretch/>
          </p:blipFill>
          <p:spPr>
            <a:xfrm>
              <a:off x="2690640" y="3593880"/>
              <a:ext cx="1113120" cy="12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2" name="" descr=""/>
            <p:cNvPicPr/>
            <p:nvPr/>
          </p:nvPicPr>
          <p:blipFill>
            <a:blip r:embed="rId3"/>
            <a:stretch/>
          </p:blipFill>
          <p:spPr>
            <a:xfrm>
              <a:off x="1239840" y="4154040"/>
              <a:ext cx="1071720" cy="1933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3" name="" descr=""/>
            <p:cNvPicPr/>
            <p:nvPr/>
          </p:nvPicPr>
          <p:blipFill>
            <a:blip r:embed="rId4"/>
            <a:srcRect l="0" t="0" r="0" b="5001"/>
            <a:stretch/>
          </p:blipFill>
          <p:spPr>
            <a:xfrm>
              <a:off x="2606760" y="3722400"/>
              <a:ext cx="1197000" cy="7473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4" name="" descr=""/>
            <p:cNvPicPr/>
            <p:nvPr/>
          </p:nvPicPr>
          <p:blipFill>
            <a:blip r:embed="rId5"/>
            <a:stretch/>
          </p:blipFill>
          <p:spPr>
            <a:xfrm>
              <a:off x="3954600" y="3536640"/>
              <a:ext cx="1966680" cy="288720"/>
            </a:xfrm>
            <a:prstGeom prst="rect">
              <a:avLst/>
            </a:prstGeom>
            <a:noFill/>
            <a:ln w="0">
              <a:noFill/>
            </a:ln>
          </p:spPr>
        </p:pic>
        <p:graphicFrame>
          <p:nvGraphicFramePr>
            <p:cNvPr id="55" name=""/>
            <p:cNvGraphicFramePr/>
            <p:nvPr/>
          </p:nvGraphicFramePr>
          <p:xfrm>
            <a:off x="4797360" y="4062240"/>
            <a:ext cx="993960" cy="283680"/>
          </p:xfrm>
          <a:graphic>
            <a:graphicData uri="http://schemas.openxmlformats.org/presentationml/2006/ole">
              <p:oleObj r:id="rId6" spid="">
                <p:embed/>
                <p:pic>
                  <p:nvPicPr>
                    <p:cNvPr id="56" name="" descr="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797360" y="4062240"/>
                      <a:ext cx="993960" cy="2836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7" name=""/>
            <p:cNvGraphicFramePr/>
            <p:nvPr/>
          </p:nvGraphicFramePr>
          <p:xfrm>
            <a:off x="6342120" y="3593880"/>
            <a:ext cx="974520" cy="334440"/>
          </p:xfrm>
          <a:graphic>
            <a:graphicData uri="http://schemas.openxmlformats.org/presentationml/2006/ole">
              <p:oleObj r:id="rId8" spid="">
                <p:embed/>
                <p:pic>
                  <p:nvPicPr>
                    <p:cNvPr id="58" name="" descr="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342120" y="3593880"/>
                      <a:ext cx="974520" cy="3344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9" name=""/>
            <p:cNvGraphicFramePr/>
            <p:nvPr/>
          </p:nvGraphicFramePr>
          <p:xfrm>
            <a:off x="6072120" y="4003560"/>
            <a:ext cx="1514520" cy="429840"/>
          </p:xfrm>
          <a:graphic>
            <a:graphicData uri="http://schemas.openxmlformats.org/presentationml/2006/ole">
              <p:oleObj r:id="rId10" spid="">
                <p:embed/>
                <p:pic>
                  <p:nvPicPr>
                    <p:cNvPr id="60" name="" descr="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6072120" y="4003560"/>
                      <a:ext cx="1514520" cy="4298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61" name=""/>
            <p:cNvGraphicFramePr/>
            <p:nvPr/>
          </p:nvGraphicFramePr>
          <p:xfrm>
            <a:off x="4103640" y="3946320"/>
            <a:ext cx="474840" cy="456840"/>
          </p:xfrm>
          <a:graphic>
            <a:graphicData uri="http://schemas.openxmlformats.org/presentationml/2006/ole">
              <p:oleObj r:id="rId12" spid="">
                <p:embed/>
                <p:pic>
                  <p:nvPicPr>
                    <p:cNvPr id="62" name="" descr=""/>
                    <p:cNvPicPr/>
                    <p:nvPr/>
                  </p:nvPicPr>
                  <p:blipFill>
                    <a:blip r:embed="rId13"/>
                    <a:stretch/>
                  </p:blipFill>
                  <p:spPr>
                    <a:xfrm>
                      <a:off x="4103640" y="3946320"/>
                      <a:ext cx="474840" cy="4568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63" name=""/>
          <p:cNvSpPr/>
          <p:nvPr/>
        </p:nvSpPr>
        <p:spPr>
          <a:xfrm>
            <a:off x="-166680" y="4840200"/>
            <a:ext cx="8488440" cy="132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27160" indent="-227160"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528480" y="1033560"/>
            <a:ext cx="7929720" cy="9381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b2b2b2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Valuable Transaction Functionality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Products Available (bids and offers)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Instantaneous Pricing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Limit Orders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Spreads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24 x 7, 365 days a year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201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Attractive Features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Specialized Access and Content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Customers Choose From 40 Different Entry Methods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(eg.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www. Weather-Risk.com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www.EnronSteel.com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Dynamically Updated Information Direct from Enron’s Marketers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5" name="normalsubmissionbox" descr=""/>
          <p:cNvPicPr/>
          <p:nvPr/>
        </p:nvPicPr>
        <p:blipFill>
          <a:blip r:embed="rId14"/>
          <a:stretch/>
        </p:blipFill>
        <p:spPr>
          <a:xfrm>
            <a:off x="5030640" y="1166760"/>
            <a:ext cx="2880000" cy="209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8C66943-D61D-4ADF-8C2C-F76750D7D61A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6775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2000-06-10T23:45:18Z</dcterms:created>
  <dc:creator>viant</dc:creator>
  <dc:description/>
  <dc:language>en-US</dc:language>
  <cp:lastModifiedBy>Simone La Rose</cp:lastModifiedBy>
  <cp:lastPrinted>2001-04-04T19:41:48Z</cp:lastPrinted>
  <dcterms:modified xsi:type="dcterms:W3CDTF">2001-05-21T18:45:40Z</dcterms:modified>
  <cp:revision>191</cp:revision>
  <dc:subject/>
  <dc:title>No Slide Title</dc:title>
</cp:coreProperties>
</file>