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jpeg" ContentType="image/jpeg"/>
  <Override PartName="/ppt/media/image1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17.png" ContentType="image/png"/>
  <Override PartName="/ppt/media/image32.jpeg" ContentType="image/jpe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4.png" ContentType="image/png"/>
  <Override PartName="/ppt/media/image33.wmf" ContentType="image/x-wmf"/>
  <Override PartName="/ppt/media/image31.jpeg" ContentType="image/jpeg"/>
  <Override PartName="/ppt/media/image30.jpeg" ContentType="image/jpeg"/>
  <Override PartName="/ppt/media/image34.png" ContentType="image/png"/>
  <Override PartName="/ppt/media/image35.wmf" ContentType="image/x-wmf"/>
  <Override PartName="/ppt/media/image6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3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6858000" cy="91805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B3F1D75-148D-4F1C-A963-615D0889DCF0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0461B3C-C7A9-432F-8C00-3192542F89D8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1EA1911-BE6E-4A85-8085-D3C4F90DDFB2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A84D700-ECDB-4DE2-BD1D-9E1A699B9B13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DC57BDF-FF24-4610-A8F3-8C3B5667A157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Options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67" name="qoutes" descr=""/>
          <p:cNvPicPr/>
          <p:nvPr/>
        </p:nvPicPr>
        <p:blipFill>
          <a:blip r:embed="rId1"/>
          <a:stretch/>
        </p:blipFill>
        <p:spPr>
          <a:xfrm>
            <a:off x="212760" y="1274760"/>
            <a:ext cx="8597880" cy="458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48ABB3-87AC-4DEA-8472-CFA10BBE6992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238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498680" y="5564160"/>
            <a:ext cx="1644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121800" y="5564160"/>
            <a:ext cx="1190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8800" y="1011240"/>
            <a:ext cx="83822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5221440" y="2141640"/>
          <a:ext cx="301608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21440" y="2141640"/>
                    <a:ext cx="301608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"/>
          <p:cNvGraphicFramePr/>
          <p:nvPr/>
        </p:nvGraphicFramePr>
        <p:xfrm>
          <a:off x="554040" y="214164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14164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26687D-8D5E-4F27-ADB5-05380692F8D6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00680" y="1504800"/>
          <a:ext cx="4692600" cy="439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00680" y="1504800"/>
                    <a:ext cx="4692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373880-4A49-44FF-8652-FEB1A0E6B2AC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965840" y="1114560"/>
          <a:ext cx="374148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65840" y="1114560"/>
                    <a:ext cx="374148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685800" y="170028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70028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"/>
          <p:cNvSpPr/>
          <p:nvPr/>
        </p:nvSpPr>
        <p:spPr>
          <a:xfrm>
            <a:off x="6213600" y="218916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EECBB3-F65E-4773-B9DF-D07648BEFAB1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351000" y="111456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000" y="111456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"/>
          <p:cNvSpPr/>
          <p:nvPr/>
        </p:nvSpPr>
        <p:spPr>
          <a:xfrm>
            <a:off x="2108160" y="2057400"/>
            <a:ext cx="83016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weather" descr=""/>
          <p:cNvPicPr/>
          <p:nvPr/>
        </p:nvPicPr>
        <p:blipFill>
          <a:blip r:embed="rId3"/>
          <a:stretch/>
        </p:blipFill>
        <p:spPr>
          <a:xfrm>
            <a:off x="2986200" y="1469880"/>
            <a:ext cx="4578120" cy="472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2C69B9E-50EC-458E-8311-534FDB2BE97C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"/>
          <p:cNvGrpSpPr/>
          <p:nvPr/>
        </p:nvGrpSpPr>
        <p:grpSpPr>
          <a:xfrm>
            <a:off x="398520" y="1292400"/>
            <a:ext cx="2552400" cy="3094920"/>
            <a:chOff x="398520" y="1292400"/>
            <a:chExt cx="2552400" cy="3094920"/>
          </a:xfrm>
        </p:grpSpPr>
        <p:graphicFrame>
          <p:nvGraphicFramePr>
            <p:cNvPr id="92" name=""/>
            <p:cNvGraphicFramePr/>
            <p:nvPr/>
          </p:nvGraphicFramePr>
          <p:xfrm>
            <a:off x="398520" y="1292400"/>
            <a:ext cx="2352600" cy="21618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520" y="1292400"/>
                      <a:ext cx="2352600" cy="2161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4" name=""/>
            <p:cNvSpPr/>
            <p:nvPr/>
          </p:nvSpPr>
          <p:spPr>
            <a:xfrm>
              <a:off x="1496880" y="2841480"/>
              <a:ext cx="1454040" cy="1545840"/>
            </a:xfrm>
            <a:custGeom>
              <a:avLst/>
              <a:gdLst/>
              <a:ahLst/>
              <a:rect l="l" t="t" r="r" b="b"/>
              <a:pathLst>
                <a:path w="920" h="1152">
                  <a:moveTo>
                    <a:pt x="8" y="0"/>
                  </a:moveTo>
                  <a:cubicBezTo>
                    <a:pt x="4" y="288"/>
                    <a:pt x="0" y="576"/>
                    <a:pt x="152" y="768"/>
                  </a:cubicBezTo>
                  <a:cubicBezTo>
                    <a:pt x="304" y="960"/>
                    <a:pt x="792" y="1088"/>
                    <a:pt x="920" y="1152"/>
                  </a:cubicBezTo>
                </a:path>
              </a:pathLst>
            </a:custGeom>
            <a:noFill/>
            <a:ln w="127080">
              <a:solidFill>
                <a:srgbClr val="ff66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96" name="weather6" descr=""/>
          <p:cNvPicPr/>
          <p:nvPr/>
        </p:nvPicPr>
        <p:blipFill>
          <a:blip r:embed="rId3"/>
          <a:stretch/>
        </p:blipFill>
        <p:spPr>
          <a:xfrm>
            <a:off x="3078000" y="2378160"/>
            <a:ext cx="416268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163000-487C-40F3-933B-A1BA23A9198F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9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228600"/>
            <a:ext cx="6081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7C97C44-39F0-4117-B228-0510EF0F37C7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1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31720" y="228600"/>
            <a:ext cx="59785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20B1FBC-61E6-4D1D-B4E0-F94AEB1B7863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1720" y="228600"/>
            <a:ext cx="6108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ACC4485-57AA-4643-852E-E0CC1A4E59D7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rcRect l="50023" t="11503" r="797" b="7545"/>
          <a:stretch/>
        </p:blipFill>
        <p:spPr>
          <a:xfrm>
            <a:off x="609480" y="1219320"/>
            <a:ext cx="7766280" cy="4794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rot="8362800">
            <a:off x="3047760" y="4886280"/>
            <a:ext cx="1752480" cy="83808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080"/>
              <a:gd name="textAreaBottom" fmla="*/ 607680 h 8380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31720" y="228600"/>
            <a:ext cx="8460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gtc" descr=""/>
          <p:cNvPicPr/>
          <p:nvPr/>
        </p:nvPicPr>
        <p:blipFill>
          <a:blip r:embed="rId3"/>
          <a:srcRect l="0" t="0" r="67685" b="9854"/>
          <a:stretch/>
        </p:blipFill>
        <p:spPr>
          <a:xfrm>
            <a:off x="4386240" y="820800"/>
            <a:ext cx="4513320" cy="472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5CEB03-DF81-4307-BBDC-9462C7250912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5920" y="121932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54252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914400" y="2152800"/>
          <a:ext cx="4589640" cy="262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2152800"/>
                    <a:ext cx="4589640" cy="26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" name="eolscreen" descr=""/>
          <p:cNvPicPr/>
          <p:nvPr/>
        </p:nvPicPr>
        <p:blipFill>
          <a:blip r:embed="rId3"/>
          <a:stretch/>
        </p:blipFill>
        <p:spPr>
          <a:xfrm>
            <a:off x="3672000" y="3333600"/>
            <a:ext cx="4786200" cy="26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A791BF5-3A4B-4AFA-AAFE-8649556EC5B4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quotescreenbeforeanytransactions" descr=""/>
          <p:cNvPicPr/>
          <p:nvPr/>
        </p:nvPicPr>
        <p:blipFill>
          <a:blip r:embed="rId1"/>
          <a:srcRect l="0" t="0" r="0" b="19312"/>
          <a:stretch/>
        </p:blipFill>
        <p:spPr>
          <a:xfrm>
            <a:off x="0" y="1474920"/>
            <a:ext cx="9144000" cy="4833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6" name=""/>
          <p:cNvGraphicFramePr/>
          <p:nvPr/>
        </p:nvGraphicFramePr>
        <p:xfrm>
          <a:off x="0" y="836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36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7F78903-D80B-4548-9789-7A03065676DD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quotescreenbeforeanytransactions" descr=""/>
          <p:cNvPicPr/>
          <p:nvPr/>
        </p:nvPicPr>
        <p:blipFill>
          <a:blip r:embed="rId1"/>
          <a:srcRect l="0" t="0" r="0" b="16797"/>
          <a:stretch/>
        </p:blipFill>
        <p:spPr>
          <a:xfrm>
            <a:off x="0" y="1322280"/>
            <a:ext cx="9144000" cy="4984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24" name=""/>
          <p:cNvGrpSpPr/>
          <p:nvPr/>
        </p:nvGrpSpPr>
        <p:grpSpPr>
          <a:xfrm>
            <a:off x="5056200" y="5554800"/>
            <a:ext cx="1368360" cy="722160"/>
            <a:chOff x="5056200" y="5554800"/>
            <a:chExt cx="1368360" cy="722160"/>
          </a:xfrm>
        </p:grpSpPr>
        <p:sp>
          <p:nvSpPr>
            <p:cNvPr id="125" name=""/>
            <p:cNvSpPr/>
            <p:nvPr/>
          </p:nvSpPr>
          <p:spPr>
            <a:xfrm>
              <a:off x="5156280" y="55756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056200" y="555480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182920" y="558720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79680" y="55872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135760" y="571860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122080" y="57272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418720" y="56178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386320" y="55882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57800" y="56304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836320" y="596556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800320" y="59853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132520" y="58298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5165640" y="585468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93720" y="55954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281200" y="56332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415840" y="55882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41" name=""/>
          <p:cNvGraphicFramePr/>
          <p:nvPr/>
        </p:nvGraphicFramePr>
        <p:xfrm>
          <a:off x="0" y="68436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8436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330960" y="3786120"/>
            <a:ext cx="1108080" cy="53676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3498840" y="4033800"/>
            <a:ext cx="2874600" cy="1549440"/>
            <a:chOff x="3498840" y="4033800"/>
            <a:chExt cx="2874600" cy="1549440"/>
          </a:xfrm>
        </p:grpSpPr>
        <p:sp>
          <p:nvSpPr>
            <p:cNvPr id="149" name=""/>
            <p:cNvSpPr/>
            <p:nvPr/>
          </p:nvSpPr>
          <p:spPr>
            <a:xfrm>
              <a:off x="5819400" y="4033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498840" y="4033800"/>
              <a:ext cx="2320560" cy="154944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0E9C03-848A-4EC8-8515-1F3C6CDF0BA3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quotescreenbeforeanytransactions" descr=""/>
          <p:cNvPicPr/>
          <p:nvPr/>
        </p:nvPicPr>
        <p:blipFill>
          <a:blip r:embed="rId1"/>
          <a:srcRect l="0" t="0" r="0" b="16955"/>
          <a:stretch/>
        </p:blipFill>
        <p:spPr>
          <a:xfrm>
            <a:off x="0" y="1332000"/>
            <a:ext cx="9144000" cy="49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3520" y="1807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0" y="69372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9372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6" name="normalsubmissionbox" descr=""/>
          <p:cNvPicPr/>
          <p:nvPr/>
        </p:nvPicPr>
        <p:blipFill>
          <a:blip r:embed="rId4"/>
          <a:stretch/>
        </p:blipFill>
        <p:spPr>
          <a:xfrm>
            <a:off x="1584360" y="227016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FAAE067-701A-45C5-A03D-B5C466D864BE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letedatbid" descr=""/>
          <p:cNvPicPr/>
          <p:nvPr/>
        </p:nvPicPr>
        <p:blipFill>
          <a:blip r:embed="rId1"/>
          <a:srcRect l="0" t="0" r="0" b="14147"/>
          <a:stretch/>
        </p:blipFill>
        <p:spPr>
          <a:xfrm>
            <a:off x="0" y="1357200"/>
            <a:ext cx="9144000" cy="49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9" name=""/>
          <p:cNvSpPr/>
          <p:nvPr/>
        </p:nvSpPr>
        <p:spPr>
          <a:xfrm rot="441000">
            <a:off x="7112160" y="5678640"/>
            <a:ext cx="884160" cy="60624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0" y="74124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4124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6EE5C6-1D3D-42CA-9F44-198D7B414784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quotescreenbeforeanytransactions" descr=""/>
          <p:cNvPicPr/>
          <p:nvPr/>
        </p:nvPicPr>
        <p:blipFill>
          <a:blip r:embed="rId1"/>
          <a:srcRect l="0" t="0" r="0" b="16662"/>
          <a:stretch/>
        </p:blipFill>
        <p:spPr>
          <a:xfrm>
            <a:off x="0" y="1312920"/>
            <a:ext cx="9144000" cy="499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6834240" y="3962520"/>
            <a:ext cx="40176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13720" y="3903840"/>
            <a:ext cx="47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33cc"/>
                </a:solidFill>
                <a:effectLst/>
                <a:uFillTx/>
                <a:latin typeface="Arial"/>
              </a:rPr>
              <a:t>4.14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5056200" y="5586480"/>
            <a:ext cx="1368360" cy="722160"/>
            <a:chOff x="5056200" y="5586480"/>
            <a:chExt cx="1368360" cy="722160"/>
          </a:xfrm>
        </p:grpSpPr>
        <p:sp>
          <p:nvSpPr>
            <p:cNvPr id="166" name=""/>
            <p:cNvSpPr/>
            <p:nvPr/>
          </p:nvSpPr>
          <p:spPr>
            <a:xfrm>
              <a:off x="5156280" y="560736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056200" y="558648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182920" y="561888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179680" y="561888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35760" y="575028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122080" y="575892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418720" y="564948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386320" y="561996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257800" y="566208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5836320" y="599724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800320" y="601704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32520" y="586152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165640" y="588636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193720" y="562716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281200" y="566496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15840" y="561996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82" name=""/>
          <p:cNvGraphicFramePr/>
          <p:nvPr/>
        </p:nvGraphicFramePr>
        <p:xfrm>
          <a:off x="0" y="674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74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6330960" y="377676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3498840" y="4005360"/>
            <a:ext cx="2874600" cy="1638360"/>
            <a:chOff x="3498840" y="4005360"/>
            <a:chExt cx="2874600" cy="1638360"/>
          </a:xfrm>
        </p:grpSpPr>
        <p:sp>
          <p:nvSpPr>
            <p:cNvPr id="190" name=""/>
            <p:cNvSpPr/>
            <p:nvPr/>
          </p:nvSpPr>
          <p:spPr>
            <a:xfrm>
              <a:off x="5819400" y="400536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3498840" y="4005360"/>
              <a:ext cx="2320560" cy="163836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23440" y="114120"/>
            <a:ext cx="86202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 - Limit Orders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9328504-EA38-4F84-8B04-2F580257B44D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quotescreenbeforeanytransactions" descr=""/>
          <p:cNvPicPr/>
          <p:nvPr/>
        </p:nvPicPr>
        <p:blipFill>
          <a:blip r:embed="rId1"/>
          <a:srcRect l="0" t="0" r="0" b="17219"/>
          <a:stretch/>
        </p:blipFill>
        <p:spPr>
          <a:xfrm>
            <a:off x="0" y="1351080"/>
            <a:ext cx="9144000" cy="495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23440" y="1458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0" y="72216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2216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7" name="limitsubmit" descr=""/>
          <p:cNvPicPr/>
          <p:nvPr/>
        </p:nvPicPr>
        <p:blipFill>
          <a:blip r:embed="rId4"/>
          <a:stretch/>
        </p:blipFill>
        <p:spPr>
          <a:xfrm>
            <a:off x="1886040" y="218772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C480113-31F2-42B7-92E3-18BA722F0C81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mpletedaslimitorder" descr=""/>
          <p:cNvPicPr/>
          <p:nvPr/>
        </p:nvPicPr>
        <p:blipFill>
          <a:blip r:embed="rId1"/>
          <a:srcRect l="0" t="0" r="0" b="5534"/>
          <a:stretch/>
        </p:blipFill>
        <p:spPr>
          <a:xfrm>
            <a:off x="0" y="692280"/>
            <a:ext cx="914400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23440" y="1044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0" name=""/>
          <p:cNvSpPr/>
          <p:nvPr/>
        </p:nvSpPr>
        <p:spPr>
          <a:xfrm rot="21284400">
            <a:off x="6684840" y="6095520"/>
            <a:ext cx="519120" cy="3412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504E1AD-D5DC-4743-ACB6-3BCB85036F03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3440" y="11736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0" y="682560"/>
            <a:ext cx="9267480" cy="5622840"/>
            <a:chOff x="0" y="682560"/>
            <a:chExt cx="9267480" cy="5622840"/>
          </a:xfrm>
        </p:grpSpPr>
        <p:pic>
          <p:nvPicPr>
            <p:cNvPr id="203" name="completedaslimitorder" descr=""/>
            <p:cNvPicPr/>
            <p:nvPr/>
          </p:nvPicPr>
          <p:blipFill>
            <a:blip r:embed="rId1"/>
            <a:srcRect l="0" t="0" r="0" b="6144"/>
            <a:stretch/>
          </p:blipFill>
          <p:spPr>
            <a:xfrm>
              <a:off x="0" y="682560"/>
              <a:ext cx="9144000" cy="5622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4" name=""/>
            <p:cNvGrpSpPr/>
            <p:nvPr/>
          </p:nvGrpSpPr>
          <p:grpSpPr>
            <a:xfrm>
              <a:off x="6823080" y="3255840"/>
              <a:ext cx="479160" cy="276840"/>
              <a:chOff x="6823080" y="3255840"/>
              <a:chExt cx="479160" cy="276840"/>
            </a:xfrm>
          </p:grpSpPr>
          <p:sp>
            <p:nvSpPr>
              <p:cNvPr id="205" name=""/>
              <p:cNvSpPr/>
              <p:nvPr/>
            </p:nvSpPr>
            <p:spPr>
              <a:xfrm>
                <a:off x="6843600" y="3323880"/>
                <a:ext cx="401760" cy="139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3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33cc"/>
                    </a:solidFill>
                    <a:effectLst/>
                    <a:uFillTx/>
                    <a:latin typeface="Arial"/>
                  </a:rPr>
                  <a:t>4.20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7" name=""/>
            <p:cNvSpPr/>
            <p:nvPr/>
          </p:nvSpPr>
          <p:spPr>
            <a:xfrm>
              <a:off x="8853480" y="6012000"/>
              <a:ext cx="154080" cy="155520"/>
            </a:xfrm>
            <a:prstGeom prst="rect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8788320" y="5952960"/>
              <a:ext cx="479160" cy="261720"/>
              <a:chOff x="8788320" y="5952960"/>
              <a:chExt cx="479160" cy="261720"/>
            </a:xfrm>
          </p:grpSpPr>
          <p:sp>
            <p:nvSpPr>
              <p:cNvPr id="209" name=""/>
              <p:cNvSpPr/>
              <p:nvPr/>
            </p:nvSpPr>
            <p:spPr>
              <a:xfrm>
                <a:off x="8808840" y="60210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788320" y="59529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ffffff"/>
                    </a:solidFill>
                    <a:effectLst/>
                    <a:uFillTx/>
                    <a:latin typeface="Symbol"/>
                    <a:ea typeface="Symbol"/>
                  </a:rPr>
                  <a:t>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211" name="completedatbid" descr=""/>
            <p:cNvPicPr/>
            <p:nvPr/>
          </p:nvPicPr>
          <p:blipFill>
            <a:blip r:embed="rId2"/>
            <a:srcRect l="0" t="73001" r="0" b="23588"/>
            <a:stretch/>
          </p:blipFill>
          <p:spPr>
            <a:xfrm>
              <a:off x="0" y="5262480"/>
              <a:ext cx="9144000" cy="19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2" name=""/>
            <p:cNvSpPr/>
            <p:nvPr/>
          </p:nvSpPr>
          <p:spPr>
            <a:xfrm>
              <a:off x="7927920" y="5284800"/>
              <a:ext cx="407880" cy="146160"/>
            </a:xfrm>
            <a:prstGeom prst="rect">
              <a:avLst/>
            </a:prstGeom>
            <a:solidFill>
              <a:srgbClr val="a0dc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8280" y="5276880"/>
              <a:ext cx="873360" cy="136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4" name=""/>
            <p:cNvGrpSpPr/>
            <p:nvPr/>
          </p:nvGrpSpPr>
          <p:grpSpPr>
            <a:xfrm>
              <a:off x="7956720" y="5227560"/>
              <a:ext cx="479160" cy="261720"/>
              <a:chOff x="7956720" y="5227560"/>
              <a:chExt cx="479160" cy="261720"/>
            </a:xfrm>
          </p:grpSpPr>
          <p:sp>
            <p:nvSpPr>
              <p:cNvPr id="215" name=""/>
              <p:cNvSpPr/>
              <p:nvPr/>
            </p:nvSpPr>
            <p:spPr>
              <a:xfrm>
                <a:off x="7977240" y="52956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7956720" y="52275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4. 20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" name=""/>
            <p:cNvGrpSpPr/>
            <p:nvPr/>
          </p:nvGrpSpPr>
          <p:grpSpPr>
            <a:xfrm>
              <a:off x="23760" y="5218200"/>
              <a:ext cx="806040" cy="597240"/>
              <a:chOff x="23760" y="5218200"/>
              <a:chExt cx="806040" cy="597240"/>
            </a:xfrm>
          </p:grpSpPr>
          <p:sp>
            <p:nvSpPr>
              <p:cNvPr id="218" name=""/>
              <p:cNvSpPr/>
              <p:nvPr/>
            </p:nvSpPr>
            <p:spPr>
              <a:xfrm>
                <a:off x="57960" y="5286240"/>
                <a:ext cx="67572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3760" y="5218200"/>
                <a:ext cx="806040" cy="59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05:06:02                             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0" name=""/>
            <p:cNvSpPr/>
            <p:nvPr/>
          </p:nvSpPr>
          <p:spPr>
            <a:xfrm>
              <a:off x="7496280" y="3316320"/>
              <a:ext cx="523800" cy="1810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1" name=""/>
            <p:cNvGrpSpPr/>
            <p:nvPr/>
          </p:nvGrpSpPr>
          <p:grpSpPr>
            <a:xfrm>
              <a:off x="7615080" y="3255840"/>
              <a:ext cx="479160" cy="276840"/>
              <a:chOff x="7615080" y="3255840"/>
              <a:chExt cx="479160" cy="276840"/>
            </a:xfrm>
          </p:grpSpPr>
          <p:sp>
            <p:nvSpPr>
              <p:cNvPr id="222" name=""/>
              <p:cNvSpPr/>
              <p:nvPr/>
            </p:nvSpPr>
            <p:spPr>
              <a:xfrm>
                <a:off x="7635600" y="332388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615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4" name=""/>
            <p:cNvSpPr/>
            <p:nvPr/>
          </p:nvSpPr>
          <p:spPr>
            <a:xfrm>
              <a:off x="8740800" y="6008760"/>
              <a:ext cx="90360" cy="171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1AA122-56F4-4163-9CC8-A5EAB54C0084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57160" y="1390320"/>
            <a:ext cx="8229600" cy="426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870,000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4,500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$510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$2.5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1,400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AA285E7-F6D0-4C6D-85B8-CB72FE82608A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228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231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34" name=""/>
          <p:cNvSpPr/>
          <p:nvPr/>
        </p:nvSpPr>
        <p:spPr>
          <a:xfrm>
            <a:off x="919080" y="115740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536400" y="1332000"/>
          <a:ext cx="7607520" cy="483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332000"/>
                    <a:ext cx="7607520" cy="48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845E973-230D-4636-B391-D6B329F0C584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154EEE9-6EE4-423B-9FD5-FD5236655620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3048120" y="16765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2666880" y="2200320"/>
          <a:ext cx="3886200" cy="34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6880" y="2200320"/>
                    <a:ext cx="3886200" cy="34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3506400" y="11415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243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246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657760" y="5874840"/>
              <a:ext cx="206280" cy="18216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36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949A7F-310E-4EB8-BF48-D80363286C90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"/>
          <p:cNvGraphicFramePr/>
          <p:nvPr/>
        </p:nvGraphicFramePr>
        <p:xfrm>
          <a:off x="469800" y="133344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33344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3675960" y="113184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2901FF-CC23-455E-A414-5287742B9056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Other 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839880" y="2757600"/>
            <a:ext cx="7967520" cy="431640"/>
            <a:chOff x="839880" y="2757600"/>
            <a:chExt cx="7967520" cy="431640"/>
          </a:xfrm>
        </p:grpSpPr>
        <p:sp>
          <p:nvSpPr>
            <p:cNvPr id="255" name=""/>
            <p:cNvSpPr/>
            <p:nvPr/>
          </p:nvSpPr>
          <p:spPr>
            <a:xfrm>
              <a:off x="5707080" y="2757600"/>
              <a:ext cx="3100320" cy="4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Pulp, Paper &amp; Lumber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9880" y="2757600"/>
              <a:ext cx="2896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839880" y="1482840"/>
            <a:ext cx="7777080" cy="446040"/>
            <a:chOff x="839880" y="1482840"/>
            <a:chExt cx="7777080" cy="446040"/>
          </a:xfrm>
        </p:grpSpPr>
        <p:sp>
          <p:nvSpPr>
            <p:cNvPr id="258" name=""/>
            <p:cNvSpPr/>
            <p:nvPr/>
          </p:nvSpPr>
          <p:spPr>
            <a:xfrm>
              <a:off x="5707080" y="1482840"/>
              <a:ext cx="2909880" cy="44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Credit Products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9880" y="1482840"/>
              <a:ext cx="289692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EnronCredit.com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839880" y="3929040"/>
            <a:ext cx="7777080" cy="534960"/>
            <a:chOff x="839880" y="3929040"/>
            <a:chExt cx="7777080" cy="534960"/>
          </a:xfrm>
        </p:grpSpPr>
        <p:sp>
          <p:nvSpPr>
            <p:cNvPr id="261" name=""/>
            <p:cNvSpPr/>
            <p:nvPr/>
          </p:nvSpPr>
          <p:spPr>
            <a:xfrm>
              <a:off x="5707080" y="3929040"/>
              <a:ext cx="2909880" cy="53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3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Auctions/RFQs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M&amp;As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Syndications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80" y="3929040"/>
              <a:ext cx="2896920" cy="4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839880" y="5383080"/>
            <a:ext cx="7777080" cy="433440"/>
            <a:chOff x="839880" y="5383080"/>
            <a:chExt cx="7777080" cy="433440"/>
          </a:xfrm>
        </p:grpSpPr>
        <p:sp>
          <p:nvSpPr>
            <p:cNvPr id="264" name=""/>
            <p:cNvSpPr/>
            <p:nvPr/>
          </p:nvSpPr>
          <p:spPr>
            <a:xfrm>
              <a:off x="5707080" y="5383080"/>
              <a:ext cx="290988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6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Settlements and Back Office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39880" y="5383080"/>
              <a:ext cx="3568680" cy="42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C02BC5-F592-49C5-8352-69F23868B8E8}" type="slidenum">
              <a:t>32</a:t>
            </a:fld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14040" y="136188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0C693F-14FB-46D1-BDAA-89DA51F33E7B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377ED2-2AAC-40AE-991C-084869265B95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19044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57000" y="1469520"/>
            <a:ext cx="2973240" cy="35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lnSpc>
                <a:spcPct val="11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962680" y="155088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"/>
          <p:cNvSpPr/>
          <p:nvPr/>
        </p:nvSpPr>
        <p:spPr>
          <a:xfrm>
            <a:off x="571680" y="181296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295800" y="15415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120D0E-8D7E-4D18-8522-9AB5E6300B65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9" name=""/>
          <p:cNvSpPr/>
          <p:nvPr/>
        </p:nvSpPr>
        <p:spPr>
          <a:xfrm>
            <a:off x="93348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098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532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29FF69-A783-43EF-9CFC-CD65C0DD1153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4440" y="190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04680" y="13716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991FB39-AE4E-4A83-A191-D44D14BC481D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46" name="homepage" descr=""/>
          <p:cNvPicPr/>
          <p:nvPr/>
        </p:nvPicPr>
        <p:blipFill>
          <a:blip r:embed="rId1"/>
          <a:srcRect l="794" t="11987" r="2483" b="3159"/>
          <a:stretch/>
        </p:blipFill>
        <p:spPr>
          <a:xfrm>
            <a:off x="0" y="1044720"/>
            <a:ext cx="8426520" cy="52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5F0FDCE-2193-44BE-B50C-91B033716976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36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Features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58680" y="3454560"/>
            <a:ext cx="6912000" cy="1161720"/>
            <a:chOff x="958680" y="3454560"/>
            <a:chExt cx="6912000" cy="1161720"/>
          </a:xfrm>
        </p:grpSpPr>
        <p:sp>
          <p:nvSpPr>
            <p:cNvPr id="49" name=""/>
            <p:cNvSpPr/>
            <p:nvPr/>
          </p:nvSpPr>
          <p:spPr>
            <a:xfrm>
              <a:off x="958680" y="3454560"/>
              <a:ext cx="6912000" cy="1161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" descr=""/>
            <p:cNvPicPr/>
            <p:nvPr/>
          </p:nvPicPr>
          <p:blipFill>
            <a:blip r:embed="rId1"/>
            <a:srcRect l="10420" t="16697" r="8345" b="16697"/>
            <a:stretch/>
          </p:blipFill>
          <p:spPr>
            <a:xfrm>
              <a:off x="1127160" y="3641400"/>
              <a:ext cx="1154160" cy="21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690640" y="3593880"/>
              <a:ext cx="1113120" cy="12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1239840" y="4154040"/>
              <a:ext cx="1071720" cy="19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4"/>
            <a:srcRect l="0" t="0" r="0" b="5001"/>
            <a:stretch/>
          </p:blipFill>
          <p:spPr>
            <a:xfrm>
              <a:off x="2606760" y="3722400"/>
              <a:ext cx="1197000" cy="747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5"/>
            <a:stretch/>
          </p:blipFill>
          <p:spPr>
            <a:xfrm>
              <a:off x="3954600" y="3536640"/>
              <a:ext cx="1966680" cy="288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5" name=""/>
            <p:cNvGraphicFramePr/>
            <p:nvPr/>
          </p:nvGraphicFramePr>
          <p:xfrm>
            <a:off x="4797360" y="4062240"/>
            <a:ext cx="993960" cy="2836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97360" y="4062240"/>
                      <a:ext cx="993960" cy="283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7" name=""/>
            <p:cNvGraphicFramePr/>
            <p:nvPr/>
          </p:nvGraphicFramePr>
          <p:xfrm>
            <a:off x="6342120" y="3593880"/>
            <a:ext cx="974520" cy="33444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342120" y="3593880"/>
                      <a:ext cx="974520" cy="334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9" name=""/>
            <p:cNvGraphicFramePr/>
            <p:nvPr/>
          </p:nvGraphicFramePr>
          <p:xfrm>
            <a:off x="6072120" y="4003560"/>
            <a:ext cx="1514520" cy="4298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072120" y="4003560"/>
                      <a:ext cx="1514520" cy="429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1" name=""/>
            <p:cNvGraphicFramePr/>
            <p:nvPr/>
          </p:nvGraphicFramePr>
          <p:xfrm>
            <a:off x="4103640" y="3946320"/>
            <a:ext cx="474840" cy="4568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03640" y="3946320"/>
                      <a:ext cx="474840" cy="45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3" name=""/>
          <p:cNvSpPr/>
          <p:nvPr/>
        </p:nvSpPr>
        <p:spPr>
          <a:xfrm>
            <a:off x="-166680" y="4840200"/>
            <a:ext cx="848844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28480" y="1033560"/>
            <a:ext cx="792972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Valuable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Products Available (bids and offers)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Instantaneous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Limit Orders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x 7, 365 days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Attractive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Customers Choose From 40 Different Entry Methods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(eg.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 Weather-Risk.com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www.EnronSteel.com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Dynamically Updated Information Direct from Enron’s Marketers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normalsubmissionbox" descr=""/>
          <p:cNvPicPr/>
          <p:nvPr/>
        </p:nvPicPr>
        <p:blipFill>
          <a:blip r:embed="rId14"/>
          <a:stretch/>
        </p:blipFill>
        <p:spPr>
          <a:xfrm>
            <a:off x="5030640" y="1166760"/>
            <a:ext cx="2880000" cy="20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D74DE7-9318-48EF-9203-0530251681CE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Simone La Rose</cp:lastModifiedBy>
  <cp:lastPrinted>2001-04-04T19:41:48Z</cp:lastPrinted>
  <dcterms:modified xsi:type="dcterms:W3CDTF">2001-04-16T18:02:06Z</dcterms:modified>
  <cp:revision>184</cp:revision>
  <dc:subject/>
  <dc:title>No Slide Title</dc:title>
</cp:coreProperties>
</file>