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11.png" ContentType="image/png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27.wmf" ContentType="image/x-wmf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6.png" ContentType="image/png"/>
  <Override PartName="/ppt/media/image15.png" ContentType="image/png"/>
  <Override PartName="/ppt/media/image25.wmf" ContentType="image/x-wmf"/>
  <Override PartName="/ppt/media/image2.jpeg" ContentType="image/jpe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4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/>
  <p:notesSz cx="6858000" cy="91805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1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2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C72C6F8-80B0-46C7-ACFB-C9C8DCA4DCAD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3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4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1963D8-EF64-4550-889B-C21F0E808A98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5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sldNum" idx="6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81D871-8BCB-4E83-ACBE-E5D02F36BB37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52400" indent="-28584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095480" indent="-228600">
              <a:spcBef>
                <a:spcPts val="15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436760" indent="-22716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781280" indent="-228600">
              <a:spcBef>
                <a:spcPts val="15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7"/>
          </p:nvPr>
        </p:nvSpPr>
        <p:spPr>
          <a:xfrm>
            <a:off x="3124080" y="6477120"/>
            <a:ext cx="289584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 algn="ctr">
              <a:lnSpc>
                <a:spcPct val="8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&lt;footer&gt;</a:t>
            </a:r>
            <a:r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© 2000 Enron Corp. All Rights Reserved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8"/>
          </p:nvPr>
        </p:nvSpPr>
        <p:spPr>
          <a:xfrm>
            <a:off x="914400" y="6477120"/>
            <a:ext cx="1905120" cy="304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33B736-8FFE-4CB7-B6BB-26E080D525CB}" type="slidenum">
              <a:rPr b="0" lang="en-US" sz="8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>
            <a:lum contrast="20000"/>
          </a:blip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48120" y="2742840"/>
            <a:ext cx="541008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to edit the title text format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 algn="ctr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466560"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866880" algn="ctr">
              <a:spcBef>
                <a:spcPts val="451"/>
              </a:spcBef>
              <a:buClr>
                <a:srgbClr val="000000"/>
              </a:buClr>
              <a:buFont typeface="Verdana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20960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1552680" algn="ctr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1552680">
              <a:spcBef>
                <a:spcPts val="400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2.png"/><Relationship Id="rId1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EDE693-3A55-4389-A91D-B7F1A7CB9018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689040" y="1370160"/>
            <a:ext cx="2847960" cy="462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by: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Country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Region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Currency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Location/Index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 Category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 Type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Quotes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60" name=""/>
          <p:cNvGraphicFramePr/>
          <p:nvPr/>
        </p:nvGraphicFramePr>
        <p:xfrm>
          <a:off x="3581280" y="1295280"/>
          <a:ext cx="5083200" cy="476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581280" y="1295280"/>
                    <a:ext cx="5083200" cy="476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F8D09B-0545-4DBD-8194-E3A08F3F09B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"/>
          <p:cNvGraphicFramePr/>
          <p:nvPr/>
        </p:nvGraphicFramePr>
        <p:xfrm>
          <a:off x="4917960" y="1076400"/>
          <a:ext cx="3741840" cy="287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917960" y="1076400"/>
                    <a:ext cx="3741840" cy="287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4" name=""/>
          <p:cNvGraphicFramePr/>
          <p:nvPr/>
        </p:nvGraphicFramePr>
        <p:xfrm>
          <a:off x="685800" y="1681200"/>
          <a:ext cx="5681520" cy="4332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85800" y="1681200"/>
                    <a:ext cx="5681520" cy="4332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6" name=""/>
          <p:cNvSpPr/>
          <p:nvPr/>
        </p:nvSpPr>
        <p:spPr>
          <a:xfrm>
            <a:off x="6165720" y="2151000"/>
            <a:ext cx="2216160" cy="1614600"/>
          </a:xfrm>
          <a:custGeom>
            <a:avLst/>
            <a:gdLst/>
            <a:ahLst/>
            <a:rect l="l" t="t" r="r" b="b"/>
            <a:pathLst>
              <a:path w="1344" h="1152">
                <a:moveTo>
                  <a:pt x="1152" y="0"/>
                </a:moveTo>
                <a:cubicBezTo>
                  <a:pt x="1248" y="120"/>
                  <a:pt x="1344" y="240"/>
                  <a:pt x="1152" y="432"/>
                </a:cubicBezTo>
                <a:cubicBezTo>
                  <a:pt x="960" y="624"/>
                  <a:pt x="192" y="1032"/>
                  <a:pt x="0" y="1152"/>
                </a:cubicBezTo>
              </a:path>
            </a:pathLst>
          </a:custGeom>
          <a:noFill/>
          <a:ln w="10152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Content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CD5131-DF4C-4A5A-BB3F-44B453BB2CA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0" name=""/>
          <p:cNvSpPr/>
          <p:nvPr/>
        </p:nvSpPr>
        <p:spPr>
          <a:xfrm>
            <a:off x="2070000" y="2162160"/>
            <a:ext cx="830520" cy="127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2978280" y="1411200"/>
          <a:ext cx="6054480" cy="44784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8280" y="1411200"/>
                    <a:ext cx="6054480" cy="4478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 Your Weather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E8ACC42-E134-4E29-97CC-077E7EF0C4E7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"/>
          <p:cNvGraphicFramePr/>
          <p:nvPr/>
        </p:nvGraphicFramePr>
        <p:xfrm>
          <a:off x="312840" y="1219320"/>
          <a:ext cx="2352600" cy="2162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2840" y="1219320"/>
                    <a:ext cx="2352600" cy="2162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6" name=""/>
          <p:cNvGraphicFramePr/>
          <p:nvPr/>
        </p:nvGraphicFramePr>
        <p:xfrm>
          <a:off x="2992320" y="1209600"/>
          <a:ext cx="5862600" cy="5103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92320" y="1209600"/>
                    <a:ext cx="5862600" cy="5103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8" name=""/>
          <p:cNvSpPr/>
          <p:nvPr/>
        </p:nvSpPr>
        <p:spPr>
          <a:xfrm>
            <a:off x="1411200" y="2768760"/>
            <a:ext cx="1454400" cy="1546200"/>
          </a:xfrm>
          <a:custGeom>
            <a:avLst/>
            <a:gdLst/>
            <a:ahLst/>
            <a:rect l="l" t="t" r="r" b="b"/>
            <a:pathLst>
              <a:path w="920" h="1152">
                <a:moveTo>
                  <a:pt x="8" y="0"/>
                </a:moveTo>
                <a:cubicBezTo>
                  <a:pt x="4" y="288"/>
                  <a:pt x="0" y="576"/>
                  <a:pt x="152" y="768"/>
                </a:cubicBezTo>
                <a:cubicBezTo>
                  <a:pt x="304" y="960"/>
                  <a:pt x="792" y="1088"/>
                  <a:pt x="920" y="1152"/>
                </a:cubicBezTo>
              </a:path>
            </a:pathLst>
          </a:custGeom>
          <a:noFill/>
          <a:ln w="127080">
            <a:solidFill>
              <a:srgbClr val="ff66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Weather Maps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D8147A-F57D-489E-8267-C466C09C93F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"/>
          <p:cNvGrpSpPr/>
          <p:nvPr/>
        </p:nvGrpSpPr>
        <p:grpSpPr>
          <a:xfrm>
            <a:off x="0" y="990720"/>
            <a:ext cx="9144000" cy="5333760"/>
            <a:chOff x="0" y="990720"/>
            <a:chExt cx="9144000" cy="5333760"/>
          </a:xfrm>
        </p:grpSpPr>
        <p:graphicFrame>
          <p:nvGraphicFramePr>
            <p:cNvPr id="81" name=""/>
            <p:cNvGraphicFramePr/>
            <p:nvPr/>
          </p:nvGraphicFramePr>
          <p:xfrm>
            <a:off x="0" y="990720"/>
            <a:ext cx="9144000" cy="533376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82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0" y="990720"/>
                      <a:ext cx="9144000" cy="533376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83" name=""/>
            <p:cNvGraphicFramePr/>
            <p:nvPr/>
          </p:nvGraphicFramePr>
          <p:xfrm>
            <a:off x="0" y="990720"/>
            <a:ext cx="9144000" cy="7927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84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0" y="990720"/>
                      <a:ext cx="9144000" cy="7927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Quotes Page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E838BC7-B967-4295-8252-AF2597DD1A6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"/>
          <p:cNvGraphicFramePr/>
          <p:nvPr/>
        </p:nvGraphicFramePr>
        <p:xfrm>
          <a:off x="0" y="1676520"/>
          <a:ext cx="9144000" cy="46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6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0" y="1311120"/>
          <a:ext cx="9144000" cy="306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8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11120"/>
                    <a:ext cx="9144000" cy="30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0" name=""/>
          <p:cNvGrpSpPr/>
          <p:nvPr/>
        </p:nvGrpSpPr>
        <p:grpSpPr>
          <a:xfrm>
            <a:off x="5056200" y="5378400"/>
            <a:ext cx="1368360" cy="722520"/>
            <a:chOff x="5056200" y="5378400"/>
            <a:chExt cx="1368360" cy="722520"/>
          </a:xfrm>
        </p:grpSpPr>
        <p:sp>
          <p:nvSpPr>
            <p:cNvPr id="91" name=""/>
            <p:cNvSpPr/>
            <p:nvPr/>
          </p:nvSpPr>
          <p:spPr>
            <a:xfrm>
              <a:off x="5156280" y="5399280"/>
              <a:ext cx="171720" cy="813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5056200" y="5378400"/>
              <a:ext cx="1368360" cy="72252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5182920" y="5410800"/>
              <a:ext cx="1144440" cy="478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4" name=""/>
            <p:cNvSpPr/>
            <p:nvPr/>
          </p:nvSpPr>
          <p:spPr>
            <a:xfrm>
              <a:off x="5179680" y="5410800"/>
              <a:ext cx="604800" cy="203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5" name=""/>
            <p:cNvSpPr/>
            <p:nvPr/>
          </p:nvSpPr>
          <p:spPr>
            <a:xfrm>
              <a:off x="5135760" y="5542560"/>
              <a:ext cx="623880" cy="45720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5122080" y="5550840"/>
              <a:ext cx="672120" cy="41076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418720" y="5441400"/>
              <a:ext cx="394200" cy="18612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5386320" y="5411880"/>
              <a:ext cx="320400" cy="8424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5257800" y="5454000"/>
              <a:ext cx="307800" cy="1080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836320" y="5789160"/>
              <a:ext cx="526680" cy="23724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800320" y="5808960"/>
              <a:ext cx="589680" cy="16668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5132520" y="5653440"/>
              <a:ext cx="545400" cy="407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5165640" y="5678640"/>
              <a:ext cx="387720" cy="273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5193720" y="5419080"/>
              <a:ext cx="71640" cy="2772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5281200" y="5456880"/>
              <a:ext cx="275400" cy="939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5415840" y="5411880"/>
              <a:ext cx="279720" cy="7272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107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9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1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1" name=""/>
          <p:cNvSpPr/>
          <p:nvPr/>
        </p:nvSpPr>
        <p:spPr>
          <a:xfrm>
            <a:off x="6373800" y="2959200"/>
            <a:ext cx="1108080" cy="536400"/>
          </a:xfrm>
          <a:prstGeom prst="ellipse">
            <a:avLst/>
          </a:prstGeom>
          <a:noFill/>
          <a:ln w="507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H="1" flipV="1">
            <a:off x="3255840" y="3898440"/>
            <a:ext cx="69840" cy="7398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3209760" y="3160800"/>
            <a:ext cx="2608560" cy="2217600"/>
          </a:xfrm>
          <a:custGeom>
            <a:avLst/>
            <a:gdLst/>
            <a:ahLst/>
            <a:rect l="l" t="t" r="r" b="b"/>
            <a:pathLst>
              <a:path w="1808" h="1584">
                <a:moveTo>
                  <a:pt x="1328" y="1584"/>
                </a:moveTo>
                <a:cubicBezTo>
                  <a:pt x="664" y="1284"/>
                  <a:pt x="0" y="984"/>
                  <a:pt x="80" y="720"/>
                </a:cubicBezTo>
                <a:cubicBezTo>
                  <a:pt x="160" y="456"/>
                  <a:pt x="1512" y="80"/>
                  <a:pt x="1808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4179960" y="4168800"/>
            <a:ext cx="946080" cy="1209600"/>
          </a:xfrm>
          <a:custGeom>
            <a:avLst/>
            <a:gdLst/>
            <a:ahLst/>
            <a:rect l="l" t="t" r="r" b="b"/>
            <a:pathLst>
              <a:path w="656" h="864">
                <a:moveTo>
                  <a:pt x="656" y="864"/>
                </a:moveTo>
                <a:cubicBezTo>
                  <a:pt x="328" y="564"/>
                  <a:pt x="0" y="264"/>
                  <a:pt x="80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3983040" y="3160800"/>
            <a:ext cx="1766880" cy="2217600"/>
          </a:xfrm>
          <a:custGeom>
            <a:avLst/>
            <a:gdLst/>
            <a:ahLst/>
            <a:rect l="l" t="t" r="r" b="b"/>
            <a:pathLst>
              <a:path w="1224" h="1584">
                <a:moveTo>
                  <a:pt x="792" y="1584"/>
                </a:moveTo>
                <a:cubicBezTo>
                  <a:pt x="396" y="1140"/>
                  <a:pt x="0" y="696"/>
                  <a:pt x="72" y="432"/>
                </a:cubicBezTo>
                <a:cubicBezTo>
                  <a:pt x="144" y="168"/>
                  <a:pt x="1032" y="72"/>
                  <a:pt x="1224" y="0"/>
                </a:cubicBezTo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16" name=""/>
          <p:cNvGrpSpPr/>
          <p:nvPr/>
        </p:nvGrpSpPr>
        <p:grpSpPr>
          <a:xfrm>
            <a:off x="3498840" y="3160800"/>
            <a:ext cx="2874600" cy="2286000"/>
            <a:chOff x="3498840" y="3160800"/>
            <a:chExt cx="2874600" cy="2286000"/>
          </a:xfrm>
        </p:grpSpPr>
        <p:sp>
          <p:nvSpPr>
            <p:cNvPr id="117" name=""/>
            <p:cNvSpPr/>
            <p:nvPr/>
          </p:nvSpPr>
          <p:spPr>
            <a:xfrm>
              <a:off x="5819400" y="3160800"/>
              <a:ext cx="554040" cy="0"/>
            </a:xfrm>
            <a:prstGeom prst="line">
              <a:avLst/>
            </a:prstGeom>
            <a:ln w="76320">
              <a:solidFill>
                <a:srgbClr val="0000ff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3498840" y="3160800"/>
              <a:ext cx="2320560" cy="2286000"/>
            </a:xfrm>
            <a:custGeom>
              <a:avLst/>
              <a:gdLst/>
              <a:ahLst/>
              <a:rect l="l" t="t" r="r" b="b"/>
              <a:pathLst>
                <a:path w="1608" h="1632">
                  <a:moveTo>
                    <a:pt x="1176" y="1632"/>
                  </a:moveTo>
                  <a:cubicBezTo>
                    <a:pt x="588" y="1120"/>
                    <a:pt x="0" y="608"/>
                    <a:pt x="72" y="336"/>
                  </a:cubicBezTo>
                  <a:cubicBezTo>
                    <a:pt x="144" y="64"/>
                    <a:pt x="876" y="32"/>
                    <a:pt x="1608" y="0"/>
                  </a:cubicBezTo>
                </a:path>
              </a:pathLst>
            </a:custGeom>
            <a:noFill/>
            <a:ln w="7632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Click On Bid Or Offer Price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3F2BF9-5CD2-4CD2-B7F4-330867892673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"/>
          <p:cNvGraphicFramePr/>
          <p:nvPr/>
        </p:nvGraphicFramePr>
        <p:xfrm>
          <a:off x="0" y="1676520"/>
          <a:ext cx="9144000" cy="4724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676520"/>
                    <a:ext cx="9144000" cy="4724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Submission Screen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123" name=""/>
          <p:cNvGraphicFramePr/>
          <p:nvPr/>
        </p:nvGraphicFramePr>
        <p:xfrm>
          <a:off x="0" y="1260360"/>
          <a:ext cx="9144000" cy="29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260360"/>
                    <a:ext cx="9144000" cy="29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5" name=""/>
          <p:cNvGraphicFramePr/>
          <p:nvPr/>
        </p:nvGraphicFramePr>
        <p:xfrm>
          <a:off x="0" y="1143000"/>
          <a:ext cx="9144000" cy="4269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6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2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0" y="990720"/>
          <a:ext cx="9144000" cy="6728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672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39680" y="2352600"/>
          <a:ext cx="5680080" cy="316080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9680" y="2352600"/>
                    <a:ext cx="5680080" cy="3160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9D5B31-8ADF-4369-8A4C-84C364639F4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" name=""/>
          <p:cNvGraphicFramePr/>
          <p:nvPr/>
        </p:nvGraphicFramePr>
        <p:xfrm>
          <a:off x="0" y="1752480"/>
          <a:ext cx="9144000" cy="4572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752480"/>
                    <a:ext cx="9144000" cy="4572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Successful Transaction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34" name=""/>
          <p:cNvSpPr/>
          <p:nvPr/>
        </p:nvSpPr>
        <p:spPr>
          <a:xfrm rot="441000">
            <a:off x="7203960" y="5245200"/>
            <a:ext cx="1386000" cy="946080"/>
          </a:xfrm>
          <a:custGeom>
            <a:avLst/>
            <a:gdLst/>
            <a:ahLst/>
            <a:rect l="l" t="t" r="r" b="b"/>
            <a:pathLst>
              <a:path w="1454" h="723">
                <a:moveTo>
                  <a:pt x="1454" y="723"/>
                </a:moveTo>
                <a:lnTo>
                  <a:pt x="0" y="0"/>
                </a:lnTo>
              </a:path>
            </a:pathLst>
          </a:custGeom>
          <a:noFill/>
          <a:ln w="10800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0" y="1344600"/>
          <a:ext cx="9144000" cy="26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1344600"/>
                    <a:ext cx="9144000" cy="26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7" name=""/>
          <p:cNvGraphicFramePr/>
          <p:nvPr/>
        </p:nvGraphicFramePr>
        <p:xfrm>
          <a:off x="0" y="1143000"/>
          <a:ext cx="9144000" cy="4698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0" y="1143000"/>
                    <a:ext cx="9144000" cy="46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39" name=""/>
          <p:cNvGraphicFramePr/>
          <p:nvPr/>
        </p:nvGraphicFramePr>
        <p:xfrm>
          <a:off x="0" y="990720"/>
          <a:ext cx="9144000" cy="7398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40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0" y="990720"/>
                    <a:ext cx="9144000" cy="739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FC1657-E13B-4370-9792-6D70DD9F5D8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Statistics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523880"/>
            <a:ext cx="8229600" cy="4267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Total Life to Date Transactions &gt; 730,000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Average Daily Transactions &gt; 4,300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Life to Date Notional Value of Transactions &gt; $440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Notional Value Approximately $2.5 billion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Products Offered: Approximately 1,150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Number of Currencies Traded in = 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0">
              <a:spcBef>
                <a:spcPts val="67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1.0 Launch Date: November 29,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1280" indent="-341280">
              <a:spcBef>
                <a:spcPts val="675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Version 2.0 Launch Date: September 18,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C1B885-BCC6-4B66-89B4-5845DDF2F613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"/>
          <p:cNvGrpSpPr/>
          <p:nvPr/>
        </p:nvGrpSpPr>
        <p:grpSpPr>
          <a:xfrm>
            <a:off x="1447920" y="5699160"/>
            <a:ext cx="2611080" cy="351000"/>
            <a:chOff x="1447920" y="5699160"/>
            <a:chExt cx="2611080" cy="351000"/>
          </a:xfrm>
        </p:grpSpPr>
        <p:sp>
          <p:nvSpPr>
            <p:cNvPr id="144" name=""/>
            <p:cNvSpPr/>
            <p:nvPr/>
          </p:nvSpPr>
          <p:spPr>
            <a:xfrm>
              <a:off x="1654200" y="569916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5" name=""/>
            <p:cNvSpPr/>
            <p:nvPr/>
          </p:nvSpPr>
          <p:spPr>
            <a:xfrm>
              <a:off x="1447920" y="5784480"/>
              <a:ext cx="20592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46" name=""/>
          <p:cNvGrpSpPr/>
          <p:nvPr/>
        </p:nvGrpSpPr>
        <p:grpSpPr>
          <a:xfrm>
            <a:off x="1447920" y="5973840"/>
            <a:ext cx="2099880" cy="351000"/>
            <a:chOff x="1447920" y="5973840"/>
            <a:chExt cx="2099880" cy="351000"/>
          </a:xfrm>
        </p:grpSpPr>
        <p:sp>
          <p:nvSpPr>
            <p:cNvPr id="147" name=""/>
            <p:cNvSpPr/>
            <p:nvPr/>
          </p:nvSpPr>
          <p:spPr>
            <a:xfrm>
              <a:off x="1640880" y="597384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8" name=""/>
            <p:cNvSpPr/>
            <p:nvPr/>
          </p:nvSpPr>
          <p:spPr>
            <a:xfrm>
              <a:off x="1447920" y="6057360"/>
              <a:ext cx="206280" cy="18180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Utilization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50" name=""/>
          <p:cNvSpPr/>
          <p:nvPr/>
        </p:nvSpPr>
        <p:spPr>
          <a:xfrm>
            <a:off x="919080" y="1319040"/>
            <a:ext cx="7862760" cy="42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Transactions as a % of Total 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4343400" y="5830920"/>
            <a:ext cx="4343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2680" indent="-1126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*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percentage of transactions on EnronOnline </a:t>
            </a:r>
            <a:br>
              <a:rPr sz="1200"/>
            </a:b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declined in 3Q00 due to the purchase of MG Metals.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536400" y="1512720"/>
          <a:ext cx="7607520" cy="4834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6400" y="1512720"/>
                    <a:ext cx="7607520" cy="4834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8851B2-8FDF-49F4-8297-D76B2957D20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485280" y="1209600"/>
            <a:ext cx="8201160" cy="472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spcBef>
                <a:spcPts val="1125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Internet-based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,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Global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Transaction  System Which Allows Counterparties to View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 Time Prices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From Enron’s Traders and </a:t>
            </a:r>
            <a:r>
              <a:rPr b="1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 Instantly</a:t>
            </a: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pSp>
        <p:nvGrpSpPr>
          <p:cNvPr id="25" name=""/>
          <p:cNvGrpSpPr/>
          <p:nvPr/>
        </p:nvGrpSpPr>
        <p:grpSpPr>
          <a:xfrm>
            <a:off x="1386000" y="2352600"/>
            <a:ext cx="6580080" cy="3698640"/>
            <a:chOff x="1386000" y="2352600"/>
            <a:chExt cx="6580080" cy="3698640"/>
          </a:xfrm>
        </p:grpSpPr>
        <p:graphicFrame>
          <p:nvGraphicFramePr>
            <p:cNvPr id="26" name=""/>
            <p:cNvGraphicFramePr/>
            <p:nvPr/>
          </p:nvGraphicFramePr>
          <p:xfrm>
            <a:off x="1386000" y="3148920"/>
            <a:ext cx="6580080" cy="290232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27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386000" y="3148920"/>
                      <a:ext cx="6580080" cy="29023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28" name=""/>
            <p:cNvGraphicFramePr/>
            <p:nvPr/>
          </p:nvGraphicFramePr>
          <p:xfrm>
            <a:off x="1386000" y="2352600"/>
            <a:ext cx="6576840" cy="78912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29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386000" y="2352600"/>
                      <a:ext cx="6576840" cy="78912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sp>
        <p:nvSpPr>
          <p:cNvPr id="30" name="PlaceHolder 2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What is EnronOnline?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63CD15-F47B-4DB9-83D7-EC38FCF7665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048120" y="1905120"/>
            <a:ext cx="32385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Daily % (30-day trailing average)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55" name=""/>
          <p:cNvGraphicFramePr/>
          <p:nvPr/>
        </p:nvGraphicFramePr>
        <p:xfrm>
          <a:off x="2631960" y="2371680"/>
          <a:ext cx="3886200" cy="3419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631960" y="2371680"/>
                    <a:ext cx="3886200" cy="3419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57" name=""/>
          <p:cNvSpPr/>
          <p:nvPr/>
        </p:nvSpPr>
        <p:spPr>
          <a:xfrm>
            <a:off x="3506400" y="1370160"/>
            <a:ext cx="21186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8" name=""/>
          <p:cNvGrpSpPr/>
          <p:nvPr/>
        </p:nvGrpSpPr>
        <p:grpSpPr>
          <a:xfrm>
            <a:off x="2484360" y="5791320"/>
            <a:ext cx="2611440" cy="351000"/>
            <a:chOff x="2484360" y="5791320"/>
            <a:chExt cx="2611440" cy="351000"/>
          </a:xfrm>
        </p:grpSpPr>
        <p:sp>
          <p:nvSpPr>
            <p:cNvPr id="159" name=""/>
            <p:cNvSpPr/>
            <p:nvPr/>
          </p:nvSpPr>
          <p:spPr>
            <a:xfrm>
              <a:off x="2691000" y="5791320"/>
              <a:ext cx="240480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Traditional Channels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2484360" y="5876640"/>
              <a:ext cx="206280" cy="180720"/>
            </a:xfrm>
            <a:prstGeom prst="rect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1" name=""/>
          <p:cNvGrpSpPr/>
          <p:nvPr/>
        </p:nvGrpSpPr>
        <p:grpSpPr>
          <a:xfrm>
            <a:off x="5657760" y="5791320"/>
            <a:ext cx="2099880" cy="351000"/>
            <a:chOff x="5657760" y="5791320"/>
            <a:chExt cx="2099880" cy="351000"/>
          </a:xfrm>
        </p:grpSpPr>
        <p:sp>
          <p:nvSpPr>
            <p:cNvPr id="162" name=""/>
            <p:cNvSpPr/>
            <p:nvPr/>
          </p:nvSpPr>
          <p:spPr>
            <a:xfrm>
              <a:off x="5850720" y="5791320"/>
              <a:ext cx="1906920" cy="351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GB" sz="1700" strike="noStrike" u="none">
                  <a:solidFill>
                    <a:srgbClr val="000000"/>
                  </a:solidFill>
                  <a:effectLst/>
                  <a:uFillTx/>
                  <a:latin typeface="Verdana"/>
                </a:rPr>
                <a:t>EnronOnline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5657760" y="5874840"/>
              <a:ext cx="206280" cy="182160"/>
            </a:xfrm>
            <a:prstGeom prst="rect">
              <a:avLst/>
            </a:prstGeom>
            <a:solidFill>
              <a:srgbClr val="0000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1080" rIns="91080" tIns="45360" bIns="453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vs. Traditional Channels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9F2D6B-BA6B-4EFC-B417-40E70DFB39B7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"/>
          <p:cNvGraphicFramePr/>
          <p:nvPr/>
        </p:nvGraphicFramePr>
        <p:xfrm>
          <a:off x="469800" y="1209600"/>
          <a:ext cx="8161560" cy="5453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9800" y="1209600"/>
                    <a:ext cx="8161560" cy="5453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7" name=""/>
          <p:cNvSpPr/>
          <p:nvPr/>
        </p:nvSpPr>
        <p:spPr>
          <a:xfrm>
            <a:off x="3675960" y="1370160"/>
            <a:ext cx="1625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Quarterly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Transactions via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E9159D4-DBA4-4E83-8AE1-6D570479F8A3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E-Commerce Initiatives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914400" y="1371240"/>
            <a:ext cx="82296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EnronCredit.com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ClickPaper.com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Metals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Financial Products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DealBench.com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24000" indent="-314640">
              <a:spcBef>
                <a:spcPts val="3750"/>
              </a:spcBef>
              <a:buNone/>
              <a:tabLst>
                <a:tab algn="l" pos="0"/>
                <a:tab algn="l" pos="388476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Energy Settlements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CommodityLogic.com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71" name=""/>
          <p:cNvSpPr/>
          <p:nvPr/>
        </p:nvSpPr>
        <p:spPr>
          <a:xfrm>
            <a:off x="2057400" y="2438280"/>
            <a:ext cx="274320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2209680" y="1600200"/>
            <a:ext cx="25909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3124080" y="3260880"/>
            <a:ext cx="167652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2133720" y="4059360"/>
            <a:ext cx="26668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3962520" y="4905360"/>
            <a:ext cx="8380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4191120" y="5726160"/>
            <a:ext cx="609480" cy="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0000" sp="1000"/>
            </a:custDash>
            <a:miter/>
            <a:tailEnd len="lg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FBBBC7-2923-4A1C-9D1C-3C302744706A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Contact Us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80010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spcBef>
                <a:spcPts val="1500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If you have questions or problems regarding registration or using EnronOnline: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Call us: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The Americas: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 and 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All Other Regions: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+1 (713) 853-4357 (HELP)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+61 2 9229 2300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+44 (0)20 7783 7783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Write us: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 Box 4656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Level 21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 House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1400 Smith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9 Castlereagh Street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P.O.Box 29173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Houston, TX  77002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Sydney NSW 2000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London SW1X 7WB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876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	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indent="0">
              <a:spcBef>
                <a:spcPts val="2251"/>
              </a:spcBef>
              <a:buNone/>
              <a:tabLst>
                <a:tab algn="l" pos="0"/>
                <a:tab algn="l" pos="2876400"/>
                <a:tab algn="l" pos="52372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E-Mail us at </a:t>
            </a:r>
            <a:r>
              <a:rPr b="0" lang="en-US" sz="18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help@enrononline.com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010A61-4DA2-4A46-B2E2-3345C9BD271E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0" y="274284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Putting the Energy into e-commerce™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D162AF-4965-4928-8C2E-57E389198BA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Free of Charge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Enron’s Best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Real-Time Pricing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Faster than Traditional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Access to Complementary Markets </a:t>
            </a:r>
            <a:br>
              <a:rPr sz="24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and Product Information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Simple Access via the Internet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Easy to Use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9B6238-59C0-4AF7-B511-15F9CFB23D01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Benefits of EnronOnline 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914040" y="1371240"/>
            <a:ext cx="7543800" cy="4724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Secure Execution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News and Quotes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Limit Orders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Industry Publications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 Insights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Advance Customization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1500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Floating Windows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3A4048-8E24-45FB-A9F9-80337C2E85F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914040" y="1371600"/>
            <a:ext cx="297324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49120" indent="-249120">
              <a:spcBef>
                <a:spcPts val="1063"/>
              </a:spcBef>
              <a:spcAft>
                <a:spcPts val="850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 Types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Argentine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Crude &amp;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Asian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&amp; Japanese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Australian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Austrian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Bandwidth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Belgian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Canadian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Credit Derivatives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Dutch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49120" indent="-24912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2727360" cy="373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237960" indent="0">
              <a:spcBef>
                <a:spcPts val="1063"/>
              </a:spcBef>
              <a:spcAft>
                <a:spcPts val="850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Sea Freight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Spanish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Swiss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Gas Pipeline 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Lumber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Metals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Natural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Steel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237960" indent="-23796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8" name=""/>
          <p:cNvSpPr/>
          <p:nvPr/>
        </p:nvSpPr>
        <p:spPr>
          <a:xfrm>
            <a:off x="990720" y="1752480"/>
            <a:ext cx="70102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3505320" y="1447920"/>
            <a:ext cx="2973240" cy="358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 fontScale="92500" lnSpcReduction="9999"/>
          </a:bodyPr>
          <a:p>
            <a:pPr marL="249120" indent="-249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European Weather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German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International Coal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Japanese Aluminum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LME Metals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LPG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Oil &amp; Refined </a:t>
            </a:r>
            <a:br>
              <a:rPr sz="1400"/>
            </a:b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Petrochemicals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Plastics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49120" indent="-249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Pulp &amp; Paper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193DA44-10D7-43C6-B125-3D1CAF551069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Markets Available on EnronOnline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1" name=""/>
          <p:cNvSpPr/>
          <p:nvPr/>
        </p:nvSpPr>
        <p:spPr>
          <a:xfrm>
            <a:off x="914400" y="2057400"/>
            <a:ext cx="2882880" cy="21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Emissions Auctions (US)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EnBank Virtual Storage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Auction (UK)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Pipeline Capacity Auction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876"/>
              </a:spcBef>
              <a:spcAft>
                <a:spcPts val="700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9907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57800" y="2057400"/>
            <a:ext cx="2882880" cy="228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222120" indent="-222120">
              <a:lnSpc>
                <a:spcPct val="100000"/>
              </a:lnSpc>
              <a:spcBef>
                <a:spcPts val="1125"/>
              </a:spcBef>
              <a:spcAft>
                <a:spcPts val="901"/>
              </a:spcAft>
              <a:tabLst>
                <a:tab algn="l" pos="0"/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Options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Continental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Nuclear Outage </a:t>
            </a:r>
            <a:br>
              <a:rPr sz="1600"/>
            </a:b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Knock-In Call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Nordic Power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2120" indent="-2221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Verdana"/>
              <a:buChar char="•"/>
              <a:tabLst>
                <a:tab algn="l" pos="644400"/>
                <a:tab algn="l" pos="1289160"/>
                <a:tab algn="l" pos="1933560"/>
                <a:tab algn="l" pos="2577960"/>
                <a:tab algn="l" pos="3222720"/>
                <a:tab algn="l" pos="3867120"/>
                <a:tab algn="l" pos="4511520"/>
                <a:tab algn="l" pos="5156280"/>
                <a:tab algn="l" pos="5800680"/>
                <a:tab algn="l" pos="6445080"/>
                <a:tab algn="l" pos="7089840"/>
                <a:tab algn="l" pos="7734240"/>
                <a:tab algn="l" pos="8379000"/>
                <a:tab algn="l" pos="9023400"/>
                <a:tab algn="l" pos="9667800"/>
                <a:tab algn="l" pos="10312560"/>
                <a:tab algn="l" pos="1095696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UK &amp; US Gas Options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5334120" y="2438280"/>
            <a:ext cx="28954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81AF9E-77B9-4BB8-9DB3-D17E213E6694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EnronOnline Prices on Other Electronic Trading Systems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543800" cy="3581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Increase general customer access to Enron by providing additional transaction channels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Give Enron access to customers who prefer to transact via multilateral platforms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29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Leverage the proven technology, liquidity and Enron resources that together provide superior services to all Enron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E66A3A8-5FC0-4F8D-9FC5-7E3924448929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040" y="0"/>
            <a:ext cx="8077320" cy="990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www.EnronOnline.com</a:t>
            </a:r>
            <a:endParaRPr b="1" lang="en-US" sz="3000" strike="noStrike" u="none">
              <a:solidFill>
                <a:srgbClr val="000066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48" name=""/>
          <p:cNvGraphicFramePr/>
          <p:nvPr/>
        </p:nvGraphicFramePr>
        <p:xfrm>
          <a:off x="0" y="990720"/>
          <a:ext cx="9144000" cy="5333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9144000" cy="53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A32A46-E76A-4E23-878E-E87F2BE5826F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914400" y="0"/>
            <a:ext cx="64976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1019160"/>
                <a:tab algn="l" pos="2038320"/>
                <a:tab algn="l" pos="3057480"/>
                <a:tab algn="l" pos="4076640"/>
                <a:tab algn="l" pos="5095800"/>
                <a:tab algn="l" pos="6114960"/>
                <a:tab algn="l" pos="7134120"/>
                <a:tab algn="l" pos="8153280"/>
                <a:tab algn="l" pos="9172440"/>
                <a:tab algn="l" pos="10191600"/>
              </a:tabLst>
            </a:pPr>
            <a:r>
              <a:rPr b="1" lang="en-US" sz="3000" strike="noStrike" u="none">
                <a:solidFill>
                  <a:srgbClr val="000066"/>
                </a:solidFill>
                <a:effectLst/>
                <a:uFillTx/>
                <a:latin typeface="Verdana"/>
              </a:rPr>
              <a:t>Customized Information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200240" y="5513400"/>
            <a:ext cx="21222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Commodity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5902920" y="5513400"/>
            <a:ext cx="15278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84200" y="1344600"/>
            <a:ext cx="838188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Customize your products and information according to your interests.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4" name=""/>
          <p:cNvGraphicFramePr/>
          <p:nvPr/>
        </p:nvGraphicFramePr>
        <p:xfrm>
          <a:off x="5203800" y="2084400"/>
          <a:ext cx="3025800" cy="3325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203800" y="2084400"/>
                    <a:ext cx="3025800" cy="332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554040" y="2084400"/>
          <a:ext cx="3533760" cy="32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54040" y="2084400"/>
                    <a:ext cx="3533760" cy="32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F19B531-09C0-42F2-82AC-B6951DAEEF0C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5406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2000-06-10T23:45:18Z</dcterms:created>
  <dc:creator>viant</dc:creator>
  <dc:description/>
  <dc:language>en-US</dc:language>
  <cp:lastModifiedBy>tsweitz</cp:lastModifiedBy>
  <cp:lastPrinted>2001-03-05T19:02:49Z</cp:lastPrinted>
  <dcterms:modified xsi:type="dcterms:W3CDTF">2001-03-05T19:15:34Z</dcterms:modified>
  <cp:revision>162</cp:revision>
  <dc:subject/>
  <dc:title>No Slide Title</dc:title>
</cp:coreProperties>
</file>