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4"/>
          </p:nvPr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Img"/>
          </p:nvPr>
        </p:nvSpPr>
        <p:spPr>
          <a:xfrm>
            <a:off x="1130400" y="688680"/>
            <a:ext cx="4603680" cy="3452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ftr" idx="5"/>
          </p:nvPr>
        </p:nvSpPr>
        <p:spPr>
          <a:xfrm>
            <a:off x="-36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6"/>
          </p:nvPr>
        </p:nvSpPr>
        <p:spPr>
          <a:xfrm>
            <a:off x="388584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43B8DF2-7FEE-4108-A2E3-4ED04AF4479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sldImg"/>
          </p:nvPr>
        </p:nvSpPr>
        <p:spPr>
          <a:xfrm>
            <a:off x="1165320" y="67788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120" y="4295880"/>
            <a:ext cx="5715000" cy="4214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North end of NNG 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Minnesota –(EF)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Captive markets historically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 assets go to town boarder – different than TW or FGT – more complex but helps keep out competition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Contracted through 2007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Iowa/Wisconsin – (ABC, 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Des Moines, East of Dubuque, Milwaukee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Greater degree of competition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Chicago pricing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indent="0">
              <a:lnSpc>
                <a:spcPct val="50000"/>
              </a:lnSpc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South end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Grid, multiple interconnects, supply oriented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Depletion – declining reserves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Selling non productive 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Cost allocation from South to North – becoming more of an issue – 2003 Rate Case 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Had success on pricing desk building business.  - e.g.CMS/Reliant/Dominion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sldImg"/>
          </p:nvPr>
        </p:nvSpPr>
        <p:spPr>
          <a:xfrm>
            <a:off x="1130400" y="68904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Used to own all of the gathering. When sold, dynamics of pipeline  was changed.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History of Revenues: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69" name=""/>
          <p:cNvGraphicFramePr/>
          <p:nvPr/>
        </p:nvGraphicFramePr>
        <p:xfrm>
          <a:off x="1143000" y="5486400"/>
          <a:ext cx="4191120" cy="800280"/>
        </p:xfrm>
        <a:graphic>
          <a:graphicData uri="http://schemas.openxmlformats.org/drawingml/2006/table">
            <a:tbl>
              <a:tblPr/>
              <a:tblGrid>
                <a:gridCol w="838080"/>
                <a:gridCol w="838440"/>
                <a:gridCol w="838080"/>
                <a:gridCol w="838080"/>
                <a:gridCol w="838440"/>
              </a:tblGrid>
              <a:tr h="231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$Millions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1999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2000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2001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2002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31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Demarcation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5.0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7.8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10.3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10.5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73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Total Pricing&amp;St.r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20.9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25.8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33.6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33.8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 Narrow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sldImg"/>
          </p:nvPr>
        </p:nvSpPr>
        <p:spPr>
          <a:xfrm>
            <a:off x="1130400" y="68904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392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Contracted amount of 2002 Plan is $371.7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Open Position for 2002 Plan is $67.4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Value for 2002 Plan is $XX.X million – Market Value based on forward price spreads and does not include valuation for optionality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Segment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Contracted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Open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Market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Market Comments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ABC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.23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.16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.07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 capacity books 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.20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.09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.06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Vent to 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.24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.23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.17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 capacity books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Storage FDD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.64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.??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.??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Storage IDD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.??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.??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.??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South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.16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.04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South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8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ldImg"/>
          </p:nvPr>
        </p:nvSpPr>
        <p:spPr>
          <a:xfrm>
            <a:off x="1130400" y="68904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These are non-capital ways to get non-traditional margins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sldImg"/>
          </p:nvPr>
        </p:nvSpPr>
        <p:spPr>
          <a:xfrm>
            <a:off x="1130400" y="68904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This is a summary of the Commercial Group 2002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Margins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: Normalized margins are $12.1 mm , 2.8% from 2001 to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Commercial Contribution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( Margins less expenses plus asset sales)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Normalized Commercial Contribution has grown $26.7 mm, 6.8%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NNG has grown its margins and contribution despite a mature market that only supports growth of 1 to 2% per year.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6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2001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6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Margin (Less Tenaska)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$429.7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6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Expenses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39.2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6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Sales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9.9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6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Total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$400.4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ldImg"/>
          </p:nvPr>
        </p:nvSpPr>
        <p:spPr>
          <a:xfrm>
            <a:off x="1130400" y="68904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Above graph shows the $ value per contract year of contracts expiring in the respective years.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 example, the value of a full contract year for contracts expiring in 2003 = $141.5 million (coincident with rate case).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 the $141.5 million, $12.4 million is from TFF of 287/d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Value is estimated at $95.0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6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$xx.x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6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Field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$xx.x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6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Storage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$xx.x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6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60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Lock in contract extensions b4 Rate Case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lnSpc>
                <a:spcPct val="6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C5CE17-A231-40EF-A2A2-1BDE335AD34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ECAB7D-4BD9-44DF-AA63-D22F7AE65D2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94BDE3-7EEA-4BB0-A60B-72A94CD4B0E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3CB770-EE71-4930-B58A-CF20FED1BB6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553738-CB2A-404E-B462-C6D16F5A093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971440" y="640080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r>
              <a:rPr b="0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2002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816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ETS - </a:t>
            </a:r>
            <a:fld id="{747EAFDB-47D9-460C-A3DF-E1A6EAD691E5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image" Target="../media/image9.wmf"/><Relationship Id="rId4" Type="http://schemas.openxmlformats.org/officeDocument/2006/relationships/slideLayout" Target="../slideLayouts/slideLayout4.xml"/><Relationship Id="rId5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66720" y="2247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 COMPANY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8, 2001</a:t>
            </a:r>
            <a:br>
              <a:rPr sz="2000"/>
            </a:br>
            <a:br>
              <a:rPr sz="2000"/>
            </a:b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685800" y="7621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" name=""/>
          <p:cNvSpPr/>
          <p:nvPr/>
        </p:nvSpPr>
        <p:spPr>
          <a:xfrm>
            <a:off x="762120" y="2209680"/>
            <a:ext cx="8001000" cy="39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“2001 Extreme Spread” Revenue achieved  in 2001 of $14.8 million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Negotiate/rollover $21.7 million of traditional business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Structure, negotiate and close $45.7 million of non-traditional business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development focus on ethanol and power connects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South-end Strategy of enhancing grid connectivity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contract extensions prior to Rate Case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4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EB6A30-0003-4E76-A664-874BB92F5A7B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Area System Map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400800" y="1600200"/>
            <a:ext cx="2286000" cy="442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Traditional Market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Minnesota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 Stable earnings through 2007.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Iowa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 Lower value, but stable through 2005.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Wisconsin /Chicago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 At risk in 2003.  Market prices are below max tariff rates.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152280" y="1295280"/>
            <a:ext cx="6172200" cy="5127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 rot="3146400">
            <a:off x="3815280" y="4472640"/>
            <a:ext cx="865080" cy="304920"/>
          </a:xfrm>
          <a:prstGeom prst="ellipse">
            <a:avLst/>
          </a:prstGeom>
          <a:noFill/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" name=""/>
          <p:cNvSpPr/>
          <p:nvPr/>
        </p:nvSpPr>
        <p:spPr>
          <a:xfrm rot="2096400">
            <a:off x="3254040" y="4487760"/>
            <a:ext cx="685800" cy="304920"/>
          </a:xfrm>
          <a:prstGeom prst="ellipse">
            <a:avLst/>
          </a:prstGeom>
          <a:noFill/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" name=""/>
          <p:cNvSpPr/>
          <p:nvPr/>
        </p:nvSpPr>
        <p:spPr>
          <a:xfrm rot="2096400">
            <a:off x="4603320" y="4006800"/>
            <a:ext cx="795240" cy="380880"/>
          </a:xfrm>
          <a:prstGeom prst="ellipse">
            <a:avLst/>
          </a:prstGeom>
          <a:noFill/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"/>
          <p:cNvSpPr/>
          <p:nvPr/>
        </p:nvSpPr>
        <p:spPr>
          <a:xfrm rot="2096400">
            <a:off x="3200400" y="1905120"/>
            <a:ext cx="685800" cy="304560"/>
          </a:xfrm>
          <a:prstGeom prst="ellipse">
            <a:avLst/>
          </a:prstGeom>
          <a:noFill/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C3176C-D2A9-43BE-AD56-4EBF19E6AD9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End  System Map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NNG_Field" descr=""/>
          <p:cNvPicPr/>
          <p:nvPr/>
        </p:nvPicPr>
        <p:blipFill>
          <a:blip r:embed="rId1"/>
          <a:stretch/>
        </p:blipFill>
        <p:spPr>
          <a:xfrm>
            <a:off x="914400" y="1143000"/>
            <a:ext cx="5638680" cy="524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</p:pic>
      <p:sp>
        <p:nvSpPr>
          <p:cNvPr id="29" name=""/>
          <p:cNvSpPr/>
          <p:nvPr/>
        </p:nvSpPr>
        <p:spPr>
          <a:xfrm>
            <a:off x="6705720" y="985680"/>
            <a:ext cx="2133360" cy="601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Traditional Supply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Changed Flow Patterns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Built to serve Traditional Market Area.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636 – now  swing  supply source with Canadian  gas base loaded.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Reserve depletion 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$13.0 million of Traditional Market contracts at risk in 2003.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term contracts.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structures  used to fill gap.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FBA330-25CC-479E-A9DE-FFDF40EFBBA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– By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914400" y="1752480"/>
            <a:ext cx="7162920" cy="457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63A042-ED12-46A9-B07F-325221B883F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Non-Traditional Revenue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828440" y="1981080"/>
            <a:ext cx="5181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realignment 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Stacking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Inventory/Asset Monetizations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Indexed Based Transport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Online Offers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Base 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Regression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Synthetic Transport &amp;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EA39CF-AFAB-435C-B8C5-2708DB77A99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-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304920" y="2065320"/>
            <a:ext cx="7848360" cy="403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A2461C-4E3A-451C-8E05-E179DFACE41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1143000" y="380880"/>
            <a:ext cx="6858000" cy="98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60000"/>
              </a:lnSpc>
              <a:spcBef>
                <a:spcPts val="10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TRANSPORT REVENUE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60000"/>
              </a:lnSpc>
              <a:spcBef>
                <a:spcPts val="10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 PRICE SPREADS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" name=""/>
          <p:cNvSpPr/>
          <p:nvPr/>
        </p:nvSpPr>
        <p:spPr>
          <a:xfrm>
            <a:off x="6324480" y="1828800"/>
            <a:ext cx="2590920" cy="34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114480" indent="-1144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spread is typically $0.00   – $0.10.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114480" indent="-1144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Captured $0.60 transport spread.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114480" indent="-1144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spreads are at or slightly below variable costs.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114480" indent="-1144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 Spreads Midcontinent = $5.8 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114480" indent="-1144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= $4.0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1447920"/>
            <a:ext cx="6324480" cy="5155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6400800" y="4267080"/>
            <a:ext cx="2514600" cy="1143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7D3423-0F84-4759-9555-A0B9BD3A1E8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"/>
          <p:cNvGrpSpPr/>
          <p:nvPr/>
        </p:nvGrpSpPr>
        <p:grpSpPr>
          <a:xfrm>
            <a:off x="380880" y="1676520"/>
            <a:ext cx="8305920" cy="4343040"/>
            <a:chOff x="380880" y="1676520"/>
            <a:chExt cx="8305920" cy="4343040"/>
          </a:xfrm>
        </p:grpSpPr>
        <p:pic>
          <p:nvPicPr>
            <p:cNvPr id="41" name="" descr=""/>
            <p:cNvPicPr/>
            <p:nvPr/>
          </p:nvPicPr>
          <p:blipFill>
            <a:blip r:embed="rId1"/>
            <a:stretch/>
          </p:blipFill>
          <p:spPr>
            <a:xfrm>
              <a:off x="380880" y="1999080"/>
              <a:ext cx="5791320" cy="4020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2" name=""/>
            <p:cNvSpPr/>
            <p:nvPr/>
          </p:nvSpPr>
          <p:spPr>
            <a:xfrm>
              <a:off x="533520" y="1676520"/>
              <a:ext cx="5410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Backdraft Spread Comparison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324480" y="2563560"/>
              <a:ext cx="2362320" cy="2308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Historical spread range is $0.60 - $0.80.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  <a:p>
              <a:pPr>
                <a:lnSpc>
                  <a:spcPct val="100000"/>
                </a:lnSpc>
                <a:spcBef>
                  <a:spcPts val="1001"/>
                </a:spcBef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Maximum  $4.50.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  <a:p>
              <a:pPr>
                <a:lnSpc>
                  <a:spcPct val="100000"/>
                </a:lnSpc>
                <a:spcBef>
                  <a:spcPts val="1001"/>
                </a:spcBef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2002 Plan level $0.85.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  <a:p>
              <a:pPr>
                <a:lnSpc>
                  <a:spcPct val="100000"/>
                </a:lnSpc>
                <a:spcBef>
                  <a:spcPts val="1001"/>
                </a:spcBef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Current Value $0.25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  <a:p>
              <a:pPr>
                <a:lnSpc>
                  <a:spcPct val="100000"/>
                </a:lnSpc>
                <a:spcBef>
                  <a:spcPts val="1001"/>
                </a:spcBef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Extreme Spread Backdraft = $5.0 MM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44" name=""/>
          <p:cNvSpPr/>
          <p:nvPr/>
        </p:nvSpPr>
        <p:spPr>
          <a:xfrm>
            <a:off x="5334120" y="5791320"/>
            <a:ext cx="457200" cy="15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45" name=""/>
          <p:cNvGrpSpPr/>
          <p:nvPr/>
        </p:nvGrpSpPr>
        <p:grpSpPr>
          <a:xfrm>
            <a:off x="0" y="228600"/>
            <a:ext cx="8915400" cy="1238400"/>
            <a:chOff x="0" y="228600"/>
            <a:chExt cx="8915400" cy="1238400"/>
          </a:xfrm>
        </p:grpSpPr>
        <p:sp>
          <p:nvSpPr>
            <p:cNvPr id="46" name=""/>
            <p:cNvSpPr/>
            <p:nvPr/>
          </p:nvSpPr>
          <p:spPr>
            <a:xfrm>
              <a:off x="0" y="915480"/>
              <a:ext cx="8915400" cy="551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60000"/>
                </a:lnSpc>
                <a:spcBef>
                  <a:spcPts val="10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STORAGE REVENUE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  <a:p>
              <a:pPr algn="ctr">
                <a:lnSpc>
                  <a:spcPct val="60000"/>
                </a:lnSpc>
                <a:spcBef>
                  <a:spcPts val="10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EXTREME PRICE SPREADS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110400" y="228600"/>
              <a:ext cx="22737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NNG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Commercial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48" name=""/>
          <p:cNvSpPr/>
          <p:nvPr/>
        </p:nvSpPr>
        <p:spPr>
          <a:xfrm>
            <a:off x="5334120" y="5791320"/>
            <a:ext cx="304560" cy="7596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" name=""/>
          <p:cNvSpPr/>
          <p:nvPr/>
        </p:nvSpPr>
        <p:spPr>
          <a:xfrm>
            <a:off x="1295280" y="5638680"/>
            <a:ext cx="914400" cy="763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" name=""/>
          <p:cNvSpPr/>
          <p:nvPr/>
        </p:nvSpPr>
        <p:spPr>
          <a:xfrm>
            <a:off x="838080" y="2209680"/>
            <a:ext cx="685800" cy="1526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" name=""/>
          <p:cNvSpPr/>
          <p:nvPr/>
        </p:nvSpPr>
        <p:spPr>
          <a:xfrm>
            <a:off x="6324480" y="4267080"/>
            <a:ext cx="2362320" cy="7621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B6EB32-5953-4E12-9877-2BD1337FC9E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1916280" y="838080"/>
            <a:ext cx="4938480" cy="2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Expiration Dates for Reservation Revenues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" name=""/>
          <p:cNvSpPr/>
          <p:nvPr/>
        </p:nvSpPr>
        <p:spPr>
          <a:xfrm>
            <a:off x="3074040" y="1219320"/>
            <a:ext cx="2957400" cy="2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Currently Under Contract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" name=""/>
          <p:cNvSpPr/>
          <p:nvPr/>
        </p:nvSpPr>
        <p:spPr>
          <a:xfrm>
            <a:off x="3623760" y="1523880"/>
            <a:ext cx="67680" cy="2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" name=""/>
          <p:cNvSpPr/>
          <p:nvPr/>
        </p:nvSpPr>
        <p:spPr>
          <a:xfrm>
            <a:off x="3666240" y="1574640"/>
            <a:ext cx="18111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Year Basis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56" name="" descr=""/>
          <p:cNvPicPr/>
          <p:nvPr/>
        </p:nvPicPr>
        <p:blipFill>
          <a:blip r:embed="rId1"/>
          <a:stretch/>
        </p:blipFill>
        <p:spPr>
          <a:xfrm>
            <a:off x="1028880" y="3733920"/>
            <a:ext cx="139680" cy="139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" name="" descr=""/>
          <p:cNvPicPr/>
          <p:nvPr/>
        </p:nvPicPr>
        <p:blipFill>
          <a:blip r:embed="rId2"/>
          <a:stretch/>
        </p:blipFill>
        <p:spPr>
          <a:xfrm>
            <a:off x="1028880" y="3733920"/>
            <a:ext cx="139680" cy="13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" name=""/>
          <p:cNvSpPr/>
          <p:nvPr/>
        </p:nvSpPr>
        <p:spPr>
          <a:xfrm>
            <a:off x="3429000" y="152280"/>
            <a:ext cx="22716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" name=""/>
          <p:cNvSpPr/>
          <p:nvPr/>
        </p:nvSpPr>
        <p:spPr>
          <a:xfrm>
            <a:off x="2438280" y="5867280"/>
            <a:ext cx="4419720" cy="5551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FDD:  22 Customers; 28 BCF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Transport:  72 Customers; 1.6 BCF/D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60" name="" descr=""/>
          <p:cNvPicPr/>
          <p:nvPr/>
        </p:nvPicPr>
        <p:blipFill>
          <a:blip r:embed="rId3"/>
          <a:stretch/>
        </p:blipFill>
        <p:spPr>
          <a:xfrm>
            <a:off x="0" y="838080"/>
            <a:ext cx="8915400" cy="4953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"/>
          <p:cNvSpPr/>
          <p:nvPr/>
        </p:nvSpPr>
        <p:spPr>
          <a:xfrm>
            <a:off x="2819520" y="2362320"/>
            <a:ext cx="304560" cy="838080"/>
          </a:xfrm>
          <a:custGeom>
            <a:avLst/>
            <a:gdLst>
              <a:gd name="textAreaLeft" fmla="*/ 0 w 304560"/>
              <a:gd name="textAreaRight" fmla="*/ 109800 w 304560"/>
              <a:gd name="textAreaTop" fmla="*/ 21600 h 838080"/>
              <a:gd name="textAreaBottom" fmla="*/ 816480 h 838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" name=""/>
          <p:cNvSpPr/>
          <p:nvPr/>
        </p:nvSpPr>
        <p:spPr>
          <a:xfrm>
            <a:off x="3200400" y="2590920"/>
            <a:ext cx="1600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$ 95.0 Million Market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F731FF-5723-4A1E-8FDF-CA9725AC100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2001-09-28T11:43:50Z</dcterms:created>
  <dc:creator>jjoyce</dc:creator>
  <dc:description/>
  <dc:language>en-US</dc:language>
  <cp:lastModifiedBy>sgilbe2</cp:lastModifiedBy>
  <dcterms:modified xsi:type="dcterms:W3CDTF">2001-11-06T14:12:12Z</dcterms:modified>
  <cp:revision>299</cp:revision>
  <dc:subject/>
  <dc:title>NNG Commercial 2002 Operating Plan</dc:title>
</cp:coreProperties>
</file>