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_rels/slideLayout7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media/image9.wmf" ContentType="image/x-wmf"/>
  <Override PartName="/ppt/media/image14.png" ContentType="image/png"/>
  <Override PartName="/ppt/media/image1.png" ContentType="image/png"/>
  <Override PartName="/ppt/media/image4.wmf" ContentType="image/x-wmf"/>
  <Override PartName="/ppt/media/image5.wmf" ContentType="image/x-wmf"/>
  <Override PartName="/ppt/media/image6.wmf" ContentType="image/x-wmf"/>
  <Override PartName="/ppt/media/image10.wmf" ContentType="image/x-wmf"/>
  <Override PartName="/ppt/media/image7.wmf" ContentType="image/x-wmf"/>
  <Override PartName="/ppt/media/image11.wmf" ContentType="image/x-wmf"/>
  <Override PartName="/ppt/media/image2.wmf" ContentType="image/x-wmf"/>
  <Override PartName="/ppt/media/image8.wmf" ContentType="image/x-wmf"/>
  <Override PartName="/ppt/media/image13.png" ContentType="image/png"/>
  <Override PartName="/ppt/media/image12.wmf" ContentType="image/x-wmf"/>
  <Override PartName="/ppt/media/image3.wmf" ContentType="image/x-wmf"/>
  <Override PartName="/ppt/embeddings/oleObject1.xlsx" ContentType="application/vnd.openxmlformats-officedocument.spreadsheetml.sheet"/>
  <Override PartName="/ppt/embeddings/oleObject1.bin" ContentType="application/vnd.openxmlformats-officedocument.oleObject"/>
  <Override PartName="/ppt/slides/_rels/slide5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6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  <Override PartName="/ppt/notesSlides/notesSlide10.xml" ContentType="application/vnd.openxmlformats-officedocument.presentationml.notesSlide+xml"/>
  <Override PartName="/ppt/notesSlides/_rels/notesSlide11.xml.rels" ContentType="application/vnd.openxmlformats-package.relationships+xml"/>
  <Override PartName="/ppt/notesSlides/_rels/notesSlide10.xml.rels" ContentType="application/vnd.openxmlformats-package.relationships+xml"/>
  <Override PartName="/ppt/notesSlides/notesSlide11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</p:sldIdLst>
  <p:sldSz cx="9144000" cy="6858000"/>
  <p:notesSz cx="6858000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"/>
          <p:cNvSpPr/>
          <p:nvPr/>
        </p:nvSpPr>
        <p:spPr>
          <a:xfrm>
            <a:off x="0" y="0"/>
            <a:ext cx="6858000" cy="92952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8" name="PlaceHolder 1"/>
          <p:cNvSpPr>
            <a:spLocks noGrp="1"/>
          </p:cNvSpPr>
          <p:nvPr>
            <p:ph type="hdr"/>
          </p:nvPr>
        </p:nvSpPr>
        <p:spPr>
          <a:xfrm>
            <a:off x="-360" y="0"/>
            <a:ext cx="2971800" cy="465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dt" idx="4"/>
          </p:nvPr>
        </p:nvSpPr>
        <p:spPr>
          <a:xfrm>
            <a:off x="3885840" y="0"/>
            <a:ext cx="2971800" cy="465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sldImg"/>
          </p:nvPr>
        </p:nvSpPr>
        <p:spPr>
          <a:xfrm>
            <a:off x="1106280" y="696960"/>
            <a:ext cx="4647960" cy="3486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move the slide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914400" y="4416120"/>
            <a:ext cx="5029200" cy="4182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2" name="PlaceHolder 5"/>
          <p:cNvSpPr>
            <a:spLocks noGrp="1"/>
          </p:cNvSpPr>
          <p:nvPr>
            <p:ph type="ftr" idx="5"/>
          </p:nvPr>
        </p:nvSpPr>
        <p:spPr>
          <a:xfrm>
            <a:off x="-360" y="8831160"/>
            <a:ext cx="2971800" cy="465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3" name="PlaceHolder 6"/>
          <p:cNvSpPr>
            <a:spLocks noGrp="1"/>
          </p:cNvSpPr>
          <p:nvPr>
            <p:ph type="sldNum" idx="6"/>
          </p:nvPr>
        </p:nvSpPr>
        <p:spPr>
          <a:xfrm>
            <a:off x="3885840" y="8831160"/>
            <a:ext cx="2971800" cy="465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977E2A0-A812-4831-92A4-922A48842BB4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0.xml.rels><?xml version="1.0" encoding="UTF-8"?>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
</Relationships>
</file>

<file path=ppt/notesSlides/_rels/notesSlide11.xml.rels><?xml version="1.0" encoding="UTF-8"?>
<Relationships xmlns="http://schemas.openxmlformats.org/package/2006/relationships"><Relationship Id="rId1" Type="http://schemas.openxmlformats.org/officeDocument/2006/relationships/slide" Target="../slides/slide11.xml"/><Relationship Id="rId2" Type="http://schemas.openxmlformats.org/officeDocument/2006/relationships/notesMaster" Target="../notesMasters/notesMaster1.xml"/>
</Relationship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PlaceHolder 1"/>
          <p:cNvSpPr>
            <a:spLocks noGrp="1"/>
          </p:cNvSpPr>
          <p:nvPr>
            <p:ph type="sldImg"/>
          </p:nvPr>
        </p:nvSpPr>
        <p:spPr>
          <a:xfrm>
            <a:off x="1106640" y="698400"/>
            <a:ext cx="4646520" cy="3484800"/>
          </a:xfrm>
          <a:prstGeom prst="rect">
            <a:avLst/>
          </a:prstGeom>
          <a:ln w="0">
            <a:noFill/>
          </a:ln>
        </p:spPr>
      </p:sp>
      <p:sp>
        <p:nvSpPr>
          <p:cNvPr id="219" name="PlaceHolder 2"/>
          <p:cNvSpPr>
            <a:spLocks noGrp="1"/>
          </p:cNvSpPr>
          <p:nvPr>
            <p:ph type="body"/>
          </p:nvPr>
        </p:nvSpPr>
        <p:spPr>
          <a:xfrm>
            <a:off x="914400" y="4416120"/>
            <a:ext cx="5029200" cy="41814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1.6 bcf expires 10/31/03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72 Customers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PlaceHolder 1"/>
          <p:cNvSpPr>
            <a:spLocks noGrp="1"/>
          </p:cNvSpPr>
          <p:nvPr>
            <p:ph type="sldImg"/>
          </p:nvPr>
        </p:nvSpPr>
        <p:spPr>
          <a:xfrm>
            <a:off x="1106640" y="698400"/>
            <a:ext cx="4646520" cy="3484800"/>
          </a:xfrm>
          <a:prstGeom prst="rect">
            <a:avLst/>
          </a:prstGeom>
          <a:ln w="0">
            <a:noFill/>
          </a:ln>
        </p:spPr>
      </p:sp>
      <p:sp>
        <p:nvSpPr>
          <p:cNvPr id="221" name="PlaceHolder 2"/>
          <p:cNvSpPr>
            <a:spLocks noGrp="1"/>
          </p:cNvSpPr>
          <p:nvPr>
            <p:ph type="body"/>
          </p:nvPr>
        </p:nvSpPr>
        <p:spPr>
          <a:xfrm>
            <a:off x="914400" y="4416120"/>
            <a:ext cx="5029200" cy="41814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100/d CMS effective 7/1/02.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287/d TFF expires 10/31/03,  $13MM annual revenues.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h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C27F40D-2B84-48F7-955B-BD7B108A5DA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31F5C92-CCE9-468E-A524-EF563019866D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83F466C-BCA1-49EC-866B-A16279C002B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/>
          </p:nvPr>
        </p:nvSpPr>
        <p:spPr>
          <a:xfrm>
            <a:off x="466848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8A1998B-0968-470A-9309-D34A422A606A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E0D4BDE-92FA-410A-A91E-9516574174C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70CCC87-9E6A-492B-9A40-60CFF48201C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7203435-2E44-432E-AFCA-5DFEAFAE68D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400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781680" y="6400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FE1757E-36C5-4F11-80AE-4F1AEF7A49C2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7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9.wmf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0.wmf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1.wmf"/><Relationship Id="rId2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2.wmf"/><Relationship Id="rId2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image" Target="../media/image13.png"/><Relationship Id="rId2" Type="http://schemas.openxmlformats.org/officeDocument/2006/relationships/image" Target="../media/image14.png"/><Relationship Id="rId3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image" Target="../media/image6.wmf"/><Relationship Id="rId3" Type="http://schemas.openxmlformats.org/officeDocument/2006/relationships/image" Target="../media/image7.wmf"/><Relationship Id="rId4" Type="http://schemas.openxmlformats.org/officeDocument/2006/relationships/image" Target="../media/image8.wmf"/><Relationship Id="rId5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"/>
          <p:cNvGrpSpPr/>
          <p:nvPr/>
        </p:nvGrpSpPr>
        <p:grpSpPr>
          <a:xfrm>
            <a:off x="0" y="2514600"/>
            <a:ext cx="9144000" cy="1981080"/>
            <a:chOff x="0" y="2514600"/>
            <a:chExt cx="9144000" cy="1981080"/>
          </a:xfrm>
        </p:grpSpPr>
        <p:pic>
          <p:nvPicPr>
            <p:cNvPr id="25" name="bd21420_" descr=""/>
            <p:cNvPicPr/>
            <p:nvPr/>
          </p:nvPicPr>
          <p:blipFill>
            <a:blip r:embed="rId1"/>
            <a:stretch/>
          </p:blipFill>
          <p:spPr>
            <a:xfrm>
              <a:off x="0" y="2514600"/>
              <a:ext cx="9144000" cy="198108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26" name="PlaceHolder 1"/>
            <p:cNvSpPr>
              <a:spLocks noGrp="1"/>
            </p:cNvSpPr>
            <p:nvPr>
              <p:ph type="title"/>
            </p:nvPr>
          </p:nvSpPr>
          <p:spPr>
            <a:xfrm>
              <a:off x="2057400" y="2971080"/>
              <a:ext cx="6400800" cy="99036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2160" rIns="92160" tIns="46080" bIns="46080" anchor="ctr">
              <a:noAutofit/>
            </a:bodyPr>
            <a:p>
              <a:pPr indent="0">
                <a:lnSpc>
                  <a:spcPct val="100000"/>
                </a:lnSpc>
                <a:buNone/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3600" strike="noStrike" u="none">
                  <a:solidFill>
                    <a:srgbClr val="ffffff"/>
                  </a:solidFill>
                  <a:effectLst/>
                  <a:uFillTx/>
                  <a:latin typeface="Arial Rounded MT Bold"/>
                </a:rPr>
                <a:t>NNG Commercial</a:t>
              </a:r>
              <a:br>
                <a:rPr sz="3600"/>
              </a:br>
              <a:r>
                <a:rPr b="0" lang="en-US" sz="3600" strike="noStrike" u="none">
                  <a:solidFill>
                    <a:srgbClr val="ffffff"/>
                  </a:solidFill>
                  <a:effectLst/>
                  <a:uFillTx/>
                  <a:latin typeface="Arial Rounded MT Bold"/>
                </a:rPr>
                <a:t>2002 Operating Plan</a:t>
              </a:r>
              <a:endPara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7" name=""/>
          <p:cNvSpPr/>
          <p:nvPr/>
        </p:nvSpPr>
        <p:spPr>
          <a:xfrm>
            <a:off x="5604480" y="5029200"/>
            <a:ext cx="29246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October 10, 2001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>10/10/01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PlaceHolder 1"/>
          <p:cNvSpPr>
            <a:spLocks noGrp="1"/>
          </p:cNvSpPr>
          <p:nvPr>
            <p:ph type="title"/>
          </p:nvPr>
        </p:nvSpPr>
        <p:spPr>
          <a:xfrm>
            <a:off x="609480" y="3808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Northern Natural Gas 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Area Capacity Subscription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92" name=""/>
          <p:cNvGraphicFramePr/>
          <p:nvPr/>
        </p:nvGraphicFramePr>
        <p:xfrm>
          <a:off x="241200" y="1363680"/>
          <a:ext cx="8426520" cy="49687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9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41200" y="1363680"/>
                    <a:ext cx="8426520" cy="4968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71F99BD-7228-4BDC-831D-CB40240F53A2}" type="slidenum">
              <a:t>10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>10/10/01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PlaceHolder 1"/>
          <p:cNvSpPr>
            <a:spLocks noGrp="1"/>
          </p:cNvSpPr>
          <p:nvPr>
            <p:ph type="title"/>
          </p:nvPr>
        </p:nvSpPr>
        <p:spPr>
          <a:xfrm>
            <a:off x="609480" y="3808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Northern Natural Gas 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Field Area Capacity Subscription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95" name=""/>
          <p:cNvGraphicFramePr/>
          <p:nvPr/>
        </p:nvGraphicFramePr>
        <p:xfrm>
          <a:off x="241200" y="1363680"/>
          <a:ext cx="8426520" cy="49687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9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41200" y="1363680"/>
                    <a:ext cx="8426520" cy="4968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05AD2A1-5F1D-48CD-AA4C-E867D2BA9FEF}" type="slidenum">
              <a:t>11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>10/10/01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7" name="" descr=""/>
          <p:cNvPicPr/>
          <p:nvPr/>
        </p:nvPicPr>
        <p:blipFill>
          <a:blip r:embed="rId1"/>
          <a:stretch/>
        </p:blipFill>
        <p:spPr>
          <a:xfrm>
            <a:off x="1447920" y="0"/>
            <a:ext cx="6572160" cy="6589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C1DEDF6-E600-46EC-89BE-5930CE9CACEE}" type="slidenum">
              <a:t>12</a:t>
            </a:fld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>10/10/01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8" name="" descr=""/>
          <p:cNvPicPr/>
          <p:nvPr/>
        </p:nvPicPr>
        <p:blipFill>
          <a:blip r:embed="rId1"/>
          <a:stretch/>
        </p:blipFill>
        <p:spPr>
          <a:xfrm>
            <a:off x="1219320" y="0"/>
            <a:ext cx="6691320" cy="6448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9400609-BECB-4960-B5A0-C03E20435D2A}" type="slidenum">
              <a:t>13</a:t>
            </a:fld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>10/10/01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NNG Commercial 2002 Operating Plan</a:t>
            </a:r>
            <a:br>
              <a:rPr sz="2400"/>
            </a:br>
            <a:br>
              <a:rPr sz="2400"/>
            </a:b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Upside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      </a:t>
            </a: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Downside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0">
              <a:lnSpc>
                <a:spcPct val="100000"/>
              </a:lnSpc>
              <a:spcBef>
                <a:spcPts val="42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2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Divest Beaver Asset    (earmarked for ETS Stretch)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2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Trailblazer Expansion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2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Extraordinary Volatility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PlaceHolder 3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Regulatory Risk – SLA, Fuel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Spread/Volatility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Demarc Strength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Permian/Waha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East Leg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Storage Month to Month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Park ‘n Ride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Tightening Regulatory Environment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Index Deals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Negotiated Rates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NBPL/Alliance impact on Iowa/ Chicago markets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Quality Degradation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U.S. Economic Recession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Turnbacks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02BA76A-7E8E-4560-B51E-5E5AA68996C0}" type="slidenum">
              <a:t>14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>10/10/01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PlaceHolder 1"/>
          <p:cNvSpPr>
            <a:spLocks noGrp="1"/>
          </p:cNvSpPr>
          <p:nvPr>
            <p:ph type="title"/>
          </p:nvPr>
        </p:nvSpPr>
        <p:spPr>
          <a:xfrm>
            <a:off x="685800" y="533160"/>
            <a:ext cx="7772400" cy="9903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NNG Commercial 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Development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Beaver Deal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PlaceHolder 2"/>
          <p:cNvSpPr>
            <a:spLocks noGrp="1"/>
          </p:cNvSpPr>
          <p:nvPr>
            <p:ph/>
          </p:nvPr>
        </p:nvSpPr>
        <p:spPr>
          <a:xfrm>
            <a:off x="914400" y="1752120"/>
            <a:ext cx="7848720" cy="44960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90000"/>
              </a:lnSpc>
              <a:spcBef>
                <a:spcPts val="4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Project: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Divest of wet system assets in the Beaver Region.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Statistics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  Approximate NBV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$20.0 MM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Initial Expression of Interest Offer            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$50-70 MM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Estimated Gain on Sale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$20 MM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65000"/>
              </a:lnSpc>
              <a:spcBef>
                <a:spcPts val="4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Potential Structure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 Sale and title transfer -  2002.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Gain on sale of asset - 2002.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Bullet payment for asset purchase - 12/31/05.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Accounts receivable carried by NNG with imputed interest 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Two asset packages: Upstream and downstream of Beaver Compressor Stn.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Cost of operations borne by NNG through 12/31/05.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65000"/>
              </a:lnSpc>
              <a:spcBef>
                <a:spcPts val="4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Issues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 Timing; Jurisdictional Classification; Asset Package; Shared Facilities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872314E-0A4E-4FBE-8F92-7811072656DB}" type="slidenum">
              <a:t>15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>10/10/01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PlaceHolder 1"/>
          <p:cNvSpPr>
            <a:spLocks noGrp="1"/>
          </p:cNvSpPr>
          <p:nvPr>
            <p:ph type="title"/>
          </p:nvPr>
        </p:nvSpPr>
        <p:spPr>
          <a:xfrm>
            <a:off x="685800" y="5331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NNG Commercial 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Development 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NPV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PlaceHolder 2"/>
          <p:cNvSpPr>
            <a:spLocks noGrp="1"/>
          </p:cNvSpPr>
          <p:nvPr>
            <p:ph/>
          </p:nvPr>
        </p:nvSpPr>
        <p:spPr>
          <a:xfrm>
            <a:off x="685800" y="1904760"/>
            <a:ext cx="7772400" cy="4267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42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Complete </a:t>
            </a:r>
            <a:r>
              <a:rPr b="0" lang="en-US" sz="17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longer-term projects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creating recurring earnings, resulting in   $23 MM NPV in 2002: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201680" indent="-29376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Plants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$2.8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201680" indent="-29376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Non-Power Markets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$8.2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201680" indent="-29376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Area Expansion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$8.0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201680" indent="-29376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South-End Strategic Restructuring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$4.0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201680" indent="-29376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Sub-Total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$23.0 NPV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2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Complete </a:t>
            </a:r>
            <a:r>
              <a:rPr b="0" lang="en-US" sz="17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one-time transactions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creating non-recurring earnings, resulting in $4.1 MM NPV in 2002 only.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201680" indent="-29376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 Sales (w/o Beaver)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$2.1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201680" indent="-29376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Producer/Gathering Service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$0.7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201680" indent="-29376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Power Customer Upgrades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$0.2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201680" indent="-29376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EAMR Origination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$1.1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201680" indent="-29376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Sub-Total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$ 4.1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NPV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$27.1 NPV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06" name=""/>
          <p:cNvGrpSpPr/>
          <p:nvPr/>
        </p:nvGrpSpPr>
        <p:grpSpPr>
          <a:xfrm>
            <a:off x="7086600" y="5943600"/>
            <a:ext cx="609480" cy="76320"/>
            <a:chOff x="7086600" y="5943600"/>
            <a:chExt cx="609480" cy="76320"/>
          </a:xfrm>
        </p:grpSpPr>
        <p:sp>
          <p:nvSpPr>
            <p:cNvPr id="207" name=""/>
            <p:cNvSpPr/>
            <p:nvPr/>
          </p:nvSpPr>
          <p:spPr>
            <a:xfrm>
              <a:off x="7086600" y="6019920"/>
              <a:ext cx="609480" cy="0"/>
            </a:xfrm>
            <a:prstGeom prst="line">
              <a:avLst/>
            </a:prstGeom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208" name=""/>
            <p:cNvSpPr/>
            <p:nvPr/>
          </p:nvSpPr>
          <p:spPr>
            <a:xfrm>
              <a:off x="7086600" y="5943600"/>
              <a:ext cx="609480" cy="0"/>
            </a:xfrm>
            <a:prstGeom prst="line">
              <a:avLst/>
            </a:prstGeom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</p:grp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4C05B44-B5C3-48D6-953E-2A7096C9741B}" type="slidenum">
              <a:t>16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>10/10/01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4400"/>
            </a:b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PlaceHolder 2"/>
          <p:cNvSpPr>
            <a:spLocks noGrp="1"/>
          </p:cNvSpPr>
          <p:nvPr>
            <p:ph/>
          </p:nvPr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19999"/>
          </a:bodyPr>
          <a:p>
            <a:pPr marL="343080" indent="-343080">
              <a:lnSpc>
                <a:spcPct val="90000"/>
              </a:lnSpc>
              <a:spcBef>
                <a:spcPts val="4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0" lang="en-US" sz="17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Base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7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Expansion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7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Total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2001 Plan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$3.7  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-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$3.7 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2001 3CE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$4.9  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-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$4.9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Plan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$3.7 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$2.9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$6.6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2003 Plan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$3.7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$4.4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$8.2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50000"/>
              </a:lnSpc>
              <a:spcBef>
                <a:spcPts val="4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Plan Cash Distribution:   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$6.0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50000"/>
              </a:lnSpc>
              <a:spcBef>
                <a:spcPts val="4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Key Points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2001 CE includes a $1 MM upside booked in the first quarter due to an imbalance cash-out.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new expansion (324,000/d) will be placed in service 6/1/02.  All contracts are 10-year, fixed-rate contracts.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revenues and cash distributions are based upon an Enron equity position of 31% after resolution of the CIG equity dispute.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Trailblazer must file a rate case to be in effect 1/1/03.  A small rate decrease is anticipated with minimal impact on 2003 revenues.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685800" y="304920"/>
            <a:ext cx="7772400" cy="106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NNG Commercial 2002 Operating Plan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Trailblazer Pipeline 2002-2003 Plan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(IBIT - $ Millions)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12CEDCB-0D6D-4A3F-BCBC-6344B0045651}" type="slidenum">
              <a:t>17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>10/10/01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"/>
          <p:cNvSpPr/>
          <p:nvPr/>
        </p:nvSpPr>
        <p:spPr>
          <a:xfrm>
            <a:off x="762120" y="380880"/>
            <a:ext cx="7772400" cy="99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NNG Commercial 2002 Operating Plan</a:t>
            </a:r>
            <a:br>
              <a:rPr sz="24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Reconciliation of 2001 Plan to 2001 3CE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Net Commercial Contribution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13" name=""/>
          <p:cNvSpPr/>
          <p:nvPr/>
        </p:nvSpPr>
        <p:spPr>
          <a:xfrm>
            <a:off x="1066680" y="1523880"/>
            <a:ext cx="7239240" cy="495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2001 Plan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$404.4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Less Tenaska (TW)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$  (4.0)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Adjusted 2001 Plan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$400.4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NET MARGIN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Contracts (Short Term TFX)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1.5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Storage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5.6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Decline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(2.7)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California/Texas Increases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3.2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Pricing &amp; structuring - South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6.3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Offshore Revenue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2.2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Group Stretch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(8.8)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0.8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8.1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EXPENSES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Mobil amortization &amp; base gas financing fee pd. 2000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1.5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 O&amp;M (vacancies)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.6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Aviation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</a:t>
            </a: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.5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2.6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NON-RECURRING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(7.0)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Adjusted 2001 3CE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$404.1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7AF92E4-78F5-4188-907C-BF9BE2201B26}" type="slidenum">
              <a:t>18</a:t>
            </a:fld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>10/10/01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"/>
          <p:cNvSpPr/>
          <p:nvPr/>
        </p:nvSpPr>
        <p:spPr>
          <a:xfrm>
            <a:off x="762120" y="457200"/>
            <a:ext cx="7772400" cy="99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NNG Commercial 2002 Operating Plan</a:t>
            </a:r>
            <a:br>
              <a:rPr sz="24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Reconciliation of 2001 3CE to 2002 Plan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Net Commercial Contribution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15" name=""/>
          <p:cNvSpPr/>
          <p:nvPr/>
        </p:nvSpPr>
        <p:spPr>
          <a:xfrm>
            <a:off x="990720" y="1523880"/>
            <a:ext cx="7315200" cy="5105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2001 3CE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$408.1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Less Tenaska (TW)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$  (4.0)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Adjusted 2001 3CE 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$404.1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NET MARGIN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“Smart Luck” Revenues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(10.8)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Area Turnback/Recontracting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(3.2)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Decline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(2.3)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Production Decline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(2.3)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Offshore Revenue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(2.6)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Revenue from Capital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4.4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Regulatory Changes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1.5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Kansas Ad Valorem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2.0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 in Markets        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           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6.6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Unidentified Stretch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</a:t>
            </a: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8.0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1.3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EXPENSES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 Amort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.5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TC&amp;S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2.5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 O&amp;M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</a:t>
            </a: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( .1)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2.9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NON-RECURRING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11.7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9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2002 Plan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$420.0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14C851C-1502-4FA3-962E-AF4183CDBFE7}" type="slidenum">
              <a:t>19</a:t>
            </a:fld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>10/10/01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400" cy="15242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NNG 2002 Operating Plan</a:t>
            </a: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Contribution</a:t>
            </a:r>
            <a:br>
              <a:rPr sz="3200"/>
            </a:b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(Millions)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762120" y="2057040"/>
            <a:ext cx="7772400" cy="3886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90000"/>
              </a:lnSpc>
              <a:spcBef>
                <a:spcPts val="4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Net Commercial 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</a:t>
            </a:r>
            <a:r>
              <a:rPr b="0" lang="en-US" sz="17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Contribution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Contracted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$336.0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Un-Contracted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$ 52.3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Identified Stretch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$ 21.7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Unidentified Stretch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7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$ 10.0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2002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7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$420.0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6324480" y="5791320"/>
            <a:ext cx="685800" cy="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C909B66-7065-4242-B25B-06711769B2C8}" type="slidenum">
              <a:t>2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>10/10/01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6" name="" descr=""/>
          <p:cNvPicPr/>
          <p:nvPr/>
        </p:nvPicPr>
        <p:blipFill>
          <a:blip r:embed="rId1"/>
          <a:stretch/>
        </p:blipFill>
        <p:spPr>
          <a:xfrm>
            <a:off x="3478320" y="3330720"/>
            <a:ext cx="2185920" cy="196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17" name="" descr=""/>
          <p:cNvPicPr/>
          <p:nvPr/>
        </p:nvPicPr>
        <p:blipFill>
          <a:blip r:embed="rId2"/>
          <a:stretch/>
        </p:blipFill>
        <p:spPr>
          <a:xfrm>
            <a:off x="304920" y="0"/>
            <a:ext cx="8556480" cy="6496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20A60A3-F9AD-4E60-BF54-FF3F6859F527}" type="slidenum">
              <a:t>20</a:t>
            </a:fld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>10/10/01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85800" y="5331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NNG Commercial 2002 Operating Plan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Contracted, Un-Contracted, Stretch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Definitions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990360" y="2209680"/>
            <a:ext cx="4267080" cy="182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Contracted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Firm Commodity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Long Term Reservation Executed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Short Term Firm reservation Executed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Committed Capital Projects Reservation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990720" y="4038480"/>
            <a:ext cx="4343400" cy="205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 Un-Contracted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Available Firm Transport Capacity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Long Term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Short Term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Daily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Firm Overrun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Interruptible Transportation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4" name=""/>
          <p:cNvSpPr/>
          <p:nvPr/>
        </p:nvSpPr>
        <p:spPr>
          <a:xfrm>
            <a:off x="5181480" y="2209680"/>
            <a:ext cx="3733920" cy="175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Identified Stretch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Discretionary Capital Pool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 risk deals or occurrences where a counter-party or specific transaction is defined.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35" name=""/>
          <p:cNvSpPr/>
          <p:nvPr/>
        </p:nvSpPr>
        <p:spPr>
          <a:xfrm>
            <a:off x="5181480" y="4038480"/>
            <a:ext cx="3124440" cy="175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Unidentified  Stretch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Stretch numbers that are conceptual.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FAD275C-4BB5-44BF-991C-9F6AE240B361}" type="slidenum">
              <a:t>3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>10/10/01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685800" y="7617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NNG Commercial</a:t>
            </a: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Strategy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990720" y="2209320"/>
            <a:ext cx="7772400" cy="39625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200000"/>
              </a:lnSpc>
              <a:spcBef>
                <a:spcPts val="42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Replace “2001 Smart Luck” Revenue and achieve $31.7 Stretch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200000"/>
              </a:lnSpc>
              <a:spcBef>
                <a:spcPts val="42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Negotiate and close un-contracted revenue of $52.3 MM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200000"/>
              </a:lnSpc>
              <a:spcBef>
                <a:spcPts val="42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Close Beaver, IBIT value of $20 MM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200000"/>
              </a:lnSpc>
              <a:spcBef>
                <a:spcPts val="42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Close new Development deals with NPV of $27.1 MM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200000"/>
              </a:lnSpc>
              <a:spcBef>
                <a:spcPts val="42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Negotiate contract extensions prior to Rate Case 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40000"/>
              </a:lnSpc>
              <a:spcBef>
                <a:spcPts val="42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007A413-AD0F-4DF2-B6A0-744DCA19AD22}" type="slidenum">
              <a:t>4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>10/10/01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"/>
          <p:cNvGrpSpPr/>
          <p:nvPr/>
        </p:nvGrpSpPr>
        <p:grpSpPr>
          <a:xfrm>
            <a:off x="380880" y="1752480"/>
            <a:ext cx="8305920" cy="4102200"/>
            <a:chOff x="380880" y="1752480"/>
            <a:chExt cx="8305920" cy="4102200"/>
          </a:xfrm>
        </p:grpSpPr>
        <p:pic>
          <p:nvPicPr>
            <p:cNvPr id="39" name="" descr=""/>
            <p:cNvPicPr/>
            <p:nvPr/>
          </p:nvPicPr>
          <p:blipFill>
            <a:blip r:embed="rId1"/>
            <a:stretch/>
          </p:blipFill>
          <p:spPr>
            <a:xfrm>
              <a:off x="380880" y="2057400"/>
              <a:ext cx="5791320" cy="379728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40" name=""/>
            <p:cNvSpPr/>
            <p:nvPr/>
          </p:nvSpPr>
          <p:spPr>
            <a:xfrm>
              <a:off x="533520" y="1752480"/>
              <a:ext cx="541008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STORAGE SPREADS 2001 vs. Historical Levels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41" name=""/>
            <p:cNvSpPr/>
            <p:nvPr/>
          </p:nvSpPr>
          <p:spPr>
            <a:xfrm>
              <a:off x="6324480" y="2590560"/>
              <a:ext cx="2362320" cy="2795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1001"/>
                </a:spcBef>
                <a:buClr>
                  <a:srgbClr val="000000"/>
                </a:buClr>
                <a:buFont typeface="Arial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Historical spread range is $0.60 - $0.80.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  <a:p>
              <a:pPr>
                <a:lnSpc>
                  <a:spcPct val="100000"/>
                </a:lnSpc>
                <a:spcBef>
                  <a:spcPts val="1001"/>
                </a:spcBef>
                <a:buClr>
                  <a:srgbClr val="000000"/>
                </a:buClr>
                <a:buFont typeface="Arial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2001 Backdraft spread reached $4.50.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  <a:p>
              <a:pPr>
                <a:lnSpc>
                  <a:spcPct val="100000"/>
                </a:lnSpc>
                <a:spcBef>
                  <a:spcPts val="1001"/>
                </a:spcBef>
                <a:buClr>
                  <a:srgbClr val="000000"/>
                </a:buClr>
                <a:buFont typeface="Arial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2002 Plan level is $0.85.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  <a:p>
              <a:pPr>
                <a:lnSpc>
                  <a:spcPct val="100000"/>
                </a:lnSpc>
                <a:spcBef>
                  <a:spcPts val="1001"/>
                </a:spcBef>
                <a:buClr>
                  <a:srgbClr val="000000"/>
                </a:buClr>
                <a:buFont typeface="Arial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Currently trading $0.25 range.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  <a:p>
              <a:pPr>
                <a:lnSpc>
                  <a:spcPct val="100000"/>
                </a:lnSpc>
                <a:spcBef>
                  <a:spcPts val="1001"/>
                </a:spcBef>
                <a:buClr>
                  <a:srgbClr val="000000"/>
                </a:buClr>
                <a:buFont typeface="Arial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Storage = $5.0 MM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</p:grpSp>
      <p:sp>
        <p:nvSpPr>
          <p:cNvPr id="42" name=""/>
          <p:cNvSpPr/>
          <p:nvPr/>
        </p:nvSpPr>
        <p:spPr>
          <a:xfrm>
            <a:off x="5334120" y="5638680"/>
            <a:ext cx="457200" cy="1526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grpSp>
        <p:nvGrpSpPr>
          <p:cNvPr id="43" name=""/>
          <p:cNvGrpSpPr/>
          <p:nvPr/>
        </p:nvGrpSpPr>
        <p:grpSpPr>
          <a:xfrm>
            <a:off x="0" y="380880"/>
            <a:ext cx="8915400" cy="1137240"/>
            <a:chOff x="0" y="380880"/>
            <a:chExt cx="8915400" cy="1137240"/>
          </a:xfrm>
        </p:grpSpPr>
        <p:sp>
          <p:nvSpPr>
            <p:cNvPr id="44" name=""/>
            <p:cNvSpPr/>
            <p:nvPr/>
          </p:nvSpPr>
          <p:spPr>
            <a:xfrm>
              <a:off x="0" y="966600"/>
              <a:ext cx="8915400" cy="5515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60000"/>
                </a:lnSpc>
                <a:spcBef>
                  <a:spcPts val="1012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2001 “SMART LUCK” REVENUE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  <a:p>
              <a:pPr algn="ctr">
                <a:lnSpc>
                  <a:spcPct val="60000"/>
                </a:lnSpc>
                <a:spcBef>
                  <a:spcPts val="1012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STORAGE SPREAD HISTORY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45" name=""/>
            <p:cNvSpPr/>
            <p:nvPr/>
          </p:nvSpPr>
          <p:spPr>
            <a:xfrm>
              <a:off x="3114000" y="380880"/>
              <a:ext cx="268740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NNG</a:t>
              </a:r>
              <a:r>
                <a: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r>
                <a:rPr b="1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Commercial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</p:grp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A83D575-8A99-4154-ACE0-97F0C010CB10}" type="slidenum">
              <a:t>5</a:t>
            </a:fld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>10/10/01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"/>
          <p:cNvSpPr/>
          <p:nvPr/>
        </p:nvSpPr>
        <p:spPr>
          <a:xfrm>
            <a:off x="1143000" y="380880"/>
            <a:ext cx="6858000" cy="984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NNG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lnSpc>
                <a:spcPct val="60000"/>
              </a:lnSpc>
              <a:spcBef>
                <a:spcPts val="10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2001 “SMART LUCK” REVENUE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algn="ctr">
              <a:lnSpc>
                <a:spcPct val="60000"/>
              </a:lnSpc>
              <a:spcBef>
                <a:spcPts val="10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MIDCONTINENT TO DEMARC SPREAD HISTORY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7" name=""/>
          <p:cNvSpPr/>
          <p:nvPr/>
        </p:nvSpPr>
        <p:spPr>
          <a:xfrm>
            <a:off x="5562720" y="1447920"/>
            <a:ext cx="3352680" cy="247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Historical spread is typically $0.00   – $0.10.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114480" indent="-11448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Captured $0.60 transport spread.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114480" indent="-114480">
              <a:lnSpc>
                <a:spcPct val="85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spread expected to average $0.05.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114480" indent="-11448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spreads are at or slightly below variable costs.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114480" indent="-11448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291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Pricing &amp; Structuring = $5.8 MM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grpSp>
        <p:nvGrpSpPr>
          <p:cNvPr id="48" name=""/>
          <p:cNvGrpSpPr/>
          <p:nvPr/>
        </p:nvGrpSpPr>
        <p:grpSpPr>
          <a:xfrm>
            <a:off x="6248520" y="4952880"/>
            <a:ext cx="2514240" cy="1219320"/>
            <a:chOff x="6248520" y="4952880"/>
            <a:chExt cx="2514240" cy="1219320"/>
          </a:xfrm>
        </p:grpSpPr>
        <p:sp>
          <p:nvSpPr>
            <p:cNvPr id="49" name=""/>
            <p:cNvSpPr/>
            <p:nvPr/>
          </p:nvSpPr>
          <p:spPr>
            <a:xfrm>
              <a:off x="8169120" y="5376960"/>
              <a:ext cx="593640" cy="193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65000"/>
                </a:lnSpc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sng">
                  <a:solidFill>
                    <a:srgbClr val="000000"/>
                  </a:solidFill>
                  <a:effectLst/>
                  <a:uFillTx/>
                  <a:latin typeface="Arial"/>
                </a:rPr>
                <a:t>5.8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7068960" y="5959080"/>
              <a:ext cx="791280" cy="193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65000"/>
                </a:lnSpc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TOTAL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8053920" y="5959080"/>
              <a:ext cx="591840" cy="193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65000"/>
                </a:lnSpc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 </a:t>
              </a: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14.8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8169120" y="5801040"/>
              <a:ext cx="593640" cy="193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65000"/>
                </a:lnSpc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sng">
                  <a:solidFill>
                    <a:srgbClr val="000000"/>
                  </a:solidFill>
                  <a:effectLst/>
                  <a:uFillTx/>
                  <a:latin typeface="Arial"/>
                </a:rPr>
                <a:t>4.0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8169120" y="5216760"/>
              <a:ext cx="593640" cy="193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65000"/>
                </a:lnSpc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5.0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6312960" y="5166000"/>
              <a:ext cx="88884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62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Storage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55" name=""/>
            <p:cNvSpPr/>
            <p:nvPr/>
          </p:nvSpPr>
          <p:spPr>
            <a:xfrm>
              <a:off x="6312960" y="5324040"/>
              <a:ext cx="158220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62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Pricing &amp; Structuring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6312960" y="5748120"/>
              <a:ext cx="138348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62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Tenaska Deal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6248520" y="4952880"/>
              <a:ext cx="238572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62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2001 “Smart Luck” Revenue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6248520" y="4952880"/>
              <a:ext cx="2385720" cy="121932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7086600" y="5535720"/>
              <a:ext cx="77364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62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Subtotal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60" name=""/>
            <p:cNvSpPr/>
            <p:nvPr/>
          </p:nvSpPr>
          <p:spPr>
            <a:xfrm>
              <a:off x="8118000" y="5535720"/>
              <a:ext cx="51588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62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10.8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</p:grpSp>
      <p:grpSp>
        <p:nvGrpSpPr>
          <p:cNvPr id="61" name=""/>
          <p:cNvGrpSpPr/>
          <p:nvPr/>
        </p:nvGrpSpPr>
        <p:grpSpPr>
          <a:xfrm>
            <a:off x="0" y="990720"/>
            <a:ext cx="6629400" cy="4451400"/>
            <a:chOff x="0" y="990720"/>
            <a:chExt cx="6629400" cy="4451400"/>
          </a:xfrm>
        </p:grpSpPr>
        <p:graphicFrame>
          <p:nvGraphicFramePr>
            <p:cNvPr id="62" name=""/>
            <p:cNvGraphicFramePr/>
            <p:nvPr/>
          </p:nvGraphicFramePr>
          <p:xfrm>
            <a:off x="0" y="990720"/>
            <a:ext cx="5638680" cy="4451400"/>
          </p:xfrm>
          <a:graphic>
            <a:graphicData uri="http://schemas.openxmlformats.org/presentationml/2006/ole">
              <p:oleObj progId="Excel.Sheet.12" r:id="rId1" spid="">
                <p:embed/>
                <p:pic>
                  <p:nvPicPr>
                    <p:cNvPr id="63" name="" descr=""/>
                    <p:cNvPicPr/>
                    <p:nvPr/>
                  </p:nvPicPr>
                  <p:blipFill>
                    <a:blip r:embed="rId2"/>
                    <a:stretch/>
                  </p:blipFill>
                  <p:spPr>
                    <a:xfrm>
                      <a:off x="0" y="990720"/>
                      <a:ext cx="5638680" cy="445140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sp>
          <p:nvSpPr>
            <p:cNvPr id="64" name=""/>
            <p:cNvSpPr/>
            <p:nvPr/>
          </p:nvSpPr>
          <p:spPr>
            <a:xfrm>
              <a:off x="5638680" y="4038840"/>
              <a:ext cx="990720" cy="419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MidContinent to 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Demarc Spread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65" name=""/>
            <p:cNvSpPr/>
            <p:nvPr/>
          </p:nvSpPr>
          <p:spPr>
            <a:xfrm flipH="1">
              <a:off x="5486400" y="4267440"/>
              <a:ext cx="457200" cy="304920"/>
            </a:xfrm>
            <a:prstGeom prst="line">
              <a:avLst/>
            </a:prstGeom>
            <a:ln w="6480">
              <a:solidFill>
                <a:srgbClr val="9999ff"/>
              </a:solidFill>
              <a:miter/>
              <a:tailEnd len="sm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</p:grp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071243E-8DB5-4836-A15C-EF2695F5D381}" type="slidenum">
              <a:t>6</a:t>
            </a:fld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>10/10/01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NNG Commercial 2002 Operating Plan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Stretch Earnings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/>
          </p:nvPr>
        </p:nvSpPr>
        <p:spPr>
          <a:xfrm>
            <a:off x="2666520" y="1371600"/>
            <a:ext cx="4496040" cy="44956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228600" algn="ctr">
              <a:lnSpc>
                <a:spcPct val="90000"/>
              </a:lnSpc>
              <a:spcBef>
                <a:spcPts val="4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228600">
              <a:lnSpc>
                <a:spcPct val="90000"/>
              </a:lnSpc>
              <a:spcBef>
                <a:spcPts val="42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New Contracts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228600">
              <a:lnSpc>
                <a:spcPct val="90000"/>
              </a:lnSpc>
              <a:spcBef>
                <a:spcPts val="42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Interruptible Transportation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228600">
              <a:lnSpc>
                <a:spcPct val="90000"/>
              </a:lnSpc>
              <a:spcBef>
                <a:spcPts val="42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SLA and DDVC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228600">
              <a:lnSpc>
                <a:spcPct val="90000"/>
              </a:lnSpc>
              <a:spcBef>
                <a:spcPts val="42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IDD, Mo.-to-Mo.&amp; Other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228600">
              <a:lnSpc>
                <a:spcPct val="90000"/>
              </a:lnSpc>
              <a:spcBef>
                <a:spcPts val="42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Backdraft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228600">
              <a:lnSpc>
                <a:spcPct val="90000"/>
              </a:lnSpc>
              <a:spcBef>
                <a:spcPts val="42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Buy-back/re-trade capacity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228600">
              <a:lnSpc>
                <a:spcPct val="90000"/>
              </a:lnSpc>
              <a:spcBef>
                <a:spcPts val="42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Branch line services 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228600">
              <a:lnSpc>
                <a:spcPct val="90000"/>
              </a:lnSpc>
              <a:spcBef>
                <a:spcPts val="42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Trade financial basis spread positions and hedge transport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228600">
              <a:lnSpc>
                <a:spcPct val="90000"/>
              </a:lnSpc>
              <a:spcBef>
                <a:spcPts val="42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Regression Analysis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228600">
              <a:lnSpc>
                <a:spcPct val="90000"/>
              </a:lnSpc>
              <a:spcBef>
                <a:spcPts val="42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 Sales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228600">
              <a:lnSpc>
                <a:spcPct val="120000"/>
              </a:lnSpc>
              <a:spcBef>
                <a:spcPts val="4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sng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Identified Stretch          $ 21.7MM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228600">
              <a:lnSpc>
                <a:spcPct val="130000"/>
              </a:lnSpc>
              <a:spcBef>
                <a:spcPts val="4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Unidentified Stretch     $ 10.0 MM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228600">
              <a:lnSpc>
                <a:spcPct val="110000"/>
              </a:lnSpc>
              <a:spcBef>
                <a:spcPts val="4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Total</a:t>
            </a:r>
            <a:r>
              <a:rPr b="0" lang="en-US" sz="17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7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7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        $ 31.7 MM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2895480" y="5867280"/>
            <a:ext cx="320040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558DF78-B4C9-4AF0-9F77-9AD605D71871}" type="slidenum">
              <a:t>7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>10/10/01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2400"/>
            </a:b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NNG Commercial 2002 Operating Plan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Summary of Un-Contracted </a:t>
            </a:r>
            <a:br>
              <a:rPr sz="2400"/>
            </a:br>
            <a:br>
              <a:rPr sz="2400"/>
            </a:b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70" name="" descr=""/>
          <p:cNvPicPr/>
          <p:nvPr/>
        </p:nvPicPr>
        <p:blipFill>
          <a:blip r:embed="rId1"/>
          <a:stretch/>
        </p:blipFill>
        <p:spPr>
          <a:xfrm>
            <a:off x="1828800" y="2209680"/>
            <a:ext cx="5951520" cy="2827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C41C066-B1CF-4D2C-B049-D0AD329B4452}" type="slidenum">
              <a:t>8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>10/10/01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"/>
          <p:cNvSpPr/>
          <p:nvPr/>
        </p:nvSpPr>
        <p:spPr>
          <a:xfrm>
            <a:off x="838080" y="762120"/>
            <a:ext cx="7785360" cy="5283000"/>
          </a:xfrm>
          <a:prstGeom prst="rect">
            <a:avLst/>
          </a:prstGeom>
          <a:solidFill>
            <a:srgbClr val="ffffff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grpSp>
        <p:nvGrpSpPr>
          <p:cNvPr id="72" name=""/>
          <p:cNvGrpSpPr/>
          <p:nvPr/>
        </p:nvGrpSpPr>
        <p:grpSpPr>
          <a:xfrm>
            <a:off x="1752480" y="2057400"/>
            <a:ext cx="6121440" cy="3289320"/>
            <a:chOff x="1752480" y="2057400"/>
            <a:chExt cx="6121440" cy="3289320"/>
          </a:xfrm>
        </p:grpSpPr>
        <p:sp>
          <p:nvSpPr>
            <p:cNvPr id="73" name=""/>
            <p:cNvSpPr/>
            <p:nvPr/>
          </p:nvSpPr>
          <p:spPr>
            <a:xfrm>
              <a:off x="1752480" y="2057400"/>
              <a:ext cx="6121440" cy="50760"/>
            </a:xfrm>
            <a:prstGeom prst="rect">
              <a:avLst/>
            </a:prstGeom>
            <a:solidFill>
              <a:srgbClr val="dedede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74" name=""/>
            <p:cNvSpPr/>
            <p:nvPr/>
          </p:nvSpPr>
          <p:spPr>
            <a:xfrm>
              <a:off x="1752480" y="2108160"/>
              <a:ext cx="6121440" cy="50760"/>
            </a:xfrm>
            <a:prstGeom prst="rect">
              <a:avLst/>
            </a:prstGeom>
            <a:solidFill>
              <a:srgbClr val="dedede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75" name=""/>
            <p:cNvSpPr/>
            <p:nvPr/>
          </p:nvSpPr>
          <p:spPr>
            <a:xfrm>
              <a:off x="1752480" y="2158920"/>
              <a:ext cx="6121440" cy="50760"/>
            </a:xfrm>
            <a:prstGeom prst="rect">
              <a:avLst/>
            </a:prstGeom>
            <a:solidFill>
              <a:srgbClr val="dedede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76" name=""/>
            <p:cNvSpPr/>
            <p:nvPr/>
          </p:nvSpPr>
          <p:spPr>
            <a:xfrm>
              <a:off x="1752480" y="2209680"/>
              <a:ext cx="6121440" cy="50760"/>
            </a:xfrm>
            <a:prstGeom prst="rect">
              <a:avLst/>
            </a:prstGeom>
            <a:solidFill>
              <a:srgbClr val="dddd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77" name=""/>
            <p:cNvSpPr/>
            <p:nvPr/>
          </p:nvSpPr>
          <p:spPr>
            <a:xfrm>
              <a:off x="1752480" y="2260440"/>
              <a:ext cx="6121440" cy="50760"/>
            </a:xfrm>
            <a:prstGeom prst="rect">
              <a:avLst/>
            </a:prstGeom>
            <a:solidFill>
              <a:srgbClr val="dddd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78" name=""/>
            <p:cNvSpPr/>
            <p:nvPr/>
          </p:nvSpPr>
          <p:spPr>
            <a:xfrm>
              <a:off x="1752480" y="2311200"/>
              <a:ext cx="6121440" cy="50760"/>
            </a:xfrm>
            <a:prstGeom prst="rect">
              <a:avLst/>
            </a:prstGeom>
            <a:solidFill>
              <a:srgbClr val="dcdcd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79" name=""/>
            <p:cNvSpPr/>
            <p:nvPr/>
          </p:nvSpPr>
          <p:spPr>
            <a:xfrm>
              <a:off x="1752480" y="2361960"/>
              <a:ext cx="6121440" cy="51120"/>
            </a:xfrm>
            <a:prstGeom prst="rect">
              <a:avLst/>
            </a:prstGeom>
            <a:solidFill>
              <a:srgbClr val="dcdcd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80" name=""/>
            <p:cNvSpPr/>
            <p:nvPr/>
          </p:nvSpPr>
          <p:spPr>
            <a:xfrm>
              <a:off x="1752480" y="2413080"/>
              <a:ext cx="6121440" cy="50760"/>
            </a:xfrm>
            <a:prstGeom prst="rect">
              <a:avLst/>
            </a:prstGeom>
            <a:solidFill>
              <a:srgbClr val="dbdbd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81" name=""/>
            <p:cNvSpPr/>
            <p:nvPr/>
          </p:nvSpPr>
          <p:spPr>
            <a:xfrm>
              <a:off x="1752480" y="2463840"/>
              <a:ext cx="6121440" cy="50760"/>
            </a:xfrm>
            <a:prstGeom prst="rect">
              <a:avLst/>
            </a:prstGeom>
            <a:solidFill>
              <a:srgbClr val="dada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82" name=""/>
            <p:cNvSpPr/>
            <p:nvPr/>
          </p:nvSpPr>
          <p:spPr>
            <a:xfrm>
              <a:off x="1752480" y="2514600"/>
              <a:ext cx="6121440" cy="50760"/>
            </a:xfrm>
            <a:prstGeom prst="rect">
              <a:avLst/>
            </a:prstGeom>
            <a:solidFill>
              <a:srgbClr val="d9d9d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83" name=""/>
            <p:cNvSpPr/>
            <p:nvPr/>
          </p:nvSpPr>
          <p:spPr>
            <a:xfrm>
              <a:off x="1752480" y="2565360"/>
              <a:ext cx="6121440" cy="63360"/>
            </a:xfrm>
            <a:prstGeom prst="rect">
              <a:avLst/>
            </a:prstGeom>
            <a:solidFill>
              <a:srgbClr val="d8d8d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560" bIns="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84" name=""/>
            <p:cNvSpPr/>
            <p:nvPr/>
          </p:nvSpPr>
          <p:spPr>
            <a:xfrm>
              <a:off x="1752480" y="2628720"/>
              <a:ext cx="6121440" cy="50760"/>
            </a:xfrm>
            <a:prstGeom prst="rect">
              <a:avLst/>
            </a:prstGeom>
            <a:solidFill>
              <a:srgbClr val="d6d6d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85" name=""/>
            <p:cNvSpPr/>
            <p:nvPr/>
          </p:nvSpPr>
          <p:spPr>
            <a:xfrm>
              <a:off x="1752480" y="2679480"/>
              <a:ext cx="6121440" cy="50760"/>
            </a:xfrm>
            <a:prstGeom prst="rect">
              <a:avLst/>
            </a:prstGeom>
            <a:solidFill>
              <a:srgbClr val="d5d5d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86" name=""/>
            <p:cNvSpPr/>
            <p:nvPr/>
          </p:nvSpPr>
          <p:spPr>
            <a:xfrm>
              <a:off x="1752480" y="2730240"/>
              <a:ext cx="6121440" cy="51120"/>
            </a:xfrm>
            <a:prstGeom prst="rect">
              <a:avLst/>
            </a:prstGeom>
            <a:solidFill>
              <a:srgbClr val="d3d3d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87" name=""/>
            <p:cNvSpPr/>
            <p:nvPr/>
          </p:nvSpPr>
          <p:spPr>
            <a:xfrm>
              <a:off x="1752480" y="2781360"/>
              <a:ext cx="6121440" cy="50760"/>
            </a:xfrm>
            <a:prstGeom prst="rect">
              <a:avLst/>
            </a:prstGeom>
            <a:solidFill>
              <a:srgbClr val="d2d2d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88" name=""/>
            <p:cNvSpPr/>
            <p:nvPr/>
          </p:nvSpPr>
          <p:spPr>
            <a:xfrm>
              <a:off x="1752480" y="2832120"/>
              <a:ext cx="6121440" cy="50760"/>
            </a:xfrm>
            <a:prstGeom prst="rect">
              <a:avLst/>
            </a:prstGeom>
            <a:solidFill>
              <a:srgbClr val="d0d0d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89" name=""/>
            <p:cNvSpPr/>
            <p:nvPr/>
          </p:nvSpPr>
          <p:spPr>
            <a:xfrm>
              <a:off x="1752480" y="2882880"/>
              <a:ext cx="6121440" cy="50760"/>
            </a:xfrm>
            <a:prstGeom prst="rect">
              <a:avLst/>
            </a:prstGeom>
            <a:solidFill>
              <a:srgbClr val="cfcfc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90" name=""/>
            <p:cNvSpPr/>
            <p:nvPr/>
          </p:nvSpPr>
          <p:spPr>
            <a:xfrm>
              <a:off x="1752480" y="2933640"/>
              <a:ext cx="6121440" cy="50760"/>
            </a:xfrm>
            <a:prstGeom prst="rect">
              <a:avLst/>
            </a:prstGeom>
            <a:solidFill>
              <a:srgbClr val="cdcdc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91" name=""/>
            <p:cNvSpPr/>
            <p:nvPr/>
          </p:nvSpPr>
          <p:spPr>
            <a:xfrm>
              <a:off x="1752480" y="2984400"/>
              <a:ext cx="6121440" cy="50760"/>
            </a:xfrm>
            <a:prstGeom prst="rect">
              <a:avLst/>
            </a:prstGeom>
            <a:solidFill>
              <a:srgbClr val="cbcbc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92" name=""/>
            <p:cNvSpPr/>
            <p:nvPr/>
          </p:nvSpPr>
          <p:spPr>
            <a:xfrm>
              <a:off x="1752480" y="3035160"/>
              <a:ext cx="6121440" cy="50760"/>
            </a:xfrm>
            <a:prstGeom prst="rect">
              <a:avLst/>
            </a:prstGeom>
            <a:solidFill>
              <a:srgbClr val="cacac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93" name=""/>
            <p:cNvSpPr/>
            <p:nvPr/>
          </p:nvSpPr>
          <p:spPr>
            <a:xfrm>
              <a:off x="1752480" y="3085920"/>
              <a:ext cx="6121440" cy="50760"/>
            </a:xfrm>
            <a:prstGeom prst="rect">
              <a:avLst/>
            </a:prstGeom>
            <a:solidFill>
              <a:srgbClr val="c8c8c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94" name=""/>
            <p:cNvSpPr/>
            <p:nvPr/>
          </p:nvSpPr>
          <p:spPr>
            <a:xfrm>
              <a:off x="1752480" y="3136680"/>
              <a:ext cx="6121440" cy="50760"/>
            </a:xfrm>
            <a:prstGeom prst="rect">
              <a:avLst/>
            </a:prstGeom>
            <a:solidFill>
              <a:srgbClr val="c7c7c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95" name=""/>
            <p:cNvSpPr/>
            <p:nvPr/>
          </p:nvSpPr>
          <p:spPr>
            <a:xfrm>
              <a:off x="1752480" y="3187440"/>
              <a:ext cx="6121440" cy="51120"/>
            </a:xfrm>
            <a:prstGeom prst="rect">
              <a:avLst/>
            </a:prstGeom>
            <a:solidFill>
              <a:srgbClr val="c6c6c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96" name=""/>
            <p:cNvSpPr/>
            <p:nvPr/>
          </p:nvSpPr>
          <p:spPr>
            <a:xfrm>
              <a:off x="1752480" y="3238560"/>
              <a:ext cx="6121440" cy="50760"/>
            </a:xfrm>
            <a:prstGeom prst="rect">
              <a:avLst/>
            </a:prstGeom>
            <a:solidFill>
              <a:srgbClr val="c5c5c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97" name=""/>
            <p:cNvSpPr/>
            <p:nvPr/>
          </p:nvSpPr>
          <p:spPr>
            <a:xfrm>
              <a:off x="1752480" y="3289320"/>
              <a:ext cx="6121440" cy="50760"/>
            </a:xfrm>
            <a:prstGeom prst="rect">
              <a:avLst/>
            </a:prstGeom>
            <a:solidFill>
              <a:srgbClr val="c4c4c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98" name=""/>
            <p:cNvSpPr/>
            <p:nvPr/>
          </p:nvSpPr>
          <p:spPr>
            <a:xfrm>
              <a:off x="1752480" y="3340080"/>
              <a:ext cx="6121440" cy="50760"/>
            </a:xfrm>
            <a:prstGeom prst="rect">
              <a:avLst/>
            </a:prstGeom>
            <a:solidFill>
              <a:srgbClr val="c3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99" name=""/>
            <p:cNvSpPr/>
            <p:nvPr/>
          </p:nvSpPr>
          <p:spPr>
            <a:xfrm>
              <a:off x="1752480" y="3390840"/>
              <a:ext cx="6121440" cy="50760"/>
            </a:xfrm>
            <a:prstGeom prst="rect">
              <a:avLst/>
            </a:prstGeom>
            <a:solidFill>
              <a:srgbClr val="c2c2c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00" name=""/>
            <p:cNvSpPr/>
            <p:nvPr/>
          </p:nvSpPr>
          <p:spPr>
            <a:xfrm>
              <a:off x="1752480" y="3441600"/>
              <a:ext cx="6121440" cy="50760"/>
            </a:xfrm>
            <a:prstGeom prst="rect">
              <a:avLst/>
            </a:prstGeom>
            <a:solidFill>
              <a:srgbClr val="c1c1c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01" name=""/>
            <p:cNvSpPr/>
            <p:nvPr/>
          </p:nvSpPr>
          <p:spPr>
            <a:xfrm>
              <a:off x="1752480" y="3492360"/>
              <a:ext cx="6121440" cy="50760"/>
            </a:xfrm>
            <a:prstGeom prst="rect">
              <a:avLst/>
            </a:prstGeom>
            <a:solidFill>
              <a:srgbClr val="c1c1c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02" name=""/>
            <p:cNvSpPr/>
            <p:nvPr/>
          </p:nvSpPr>
          <p:spPr>
            <a:xfrm>
              <a:off x="1752480" y="3543120"/>
              <a:ext cx="6121440" cy="50760"/>
            </a:xfrm>
            <a:prstGeom prst="rect">
              <a:avLst/>
            </a:prstGeom>
            <a:solidFill>
              <a:srgbClr val="c0c0c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03" name=""/>
            <p:cNvSpPr/>
            <p:nvPr/>
          </p:nvSpPr>
          <p:spPr>
            <a:xfrm>
              <a:off x="1752480" y="3593880"/>
              <a:ext cx="6121440" cy="50760"/>
            </a:xfrm>
            <a:prstGeom prst="rect">
              <a:avLst/>
            </a:prstGeom>
            <a:solidFill>
              <a:srgbClr val="c0c0c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04" name=""/>
            <p:cNvSpPr/>
            <p:nvPr/>
          </p:nvSpPr>
          <p:spPr>
            <a:xfrm>
              <a:off x="1752480" y="3644640"/>
              <a:ext cx="6121440" cy="63720"/>
            </a:xfrm>
            <a:prstGeom prst="rect">
              <a:avLst/>
            </a:prstGeom>
            <a:solidFill>
              <a:srgbClr val="c0c0c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920" bIns="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05" name=""/>
            <p:cNvSpPr/>
            <p:nvPr/>
          </p:nvSpPr>
          <p:spPr>
            <a:xfrm>
              <a:off x="1752480" y="3708360"/>
              <a:ext cx="6121440" cy="50760"/>
            </a:xfrm>
            <a:prstGeom prst="rect">
              <a:avLst/>
            </a:prstGeom>
            <a:solidFill>
              <a:srgbClr val="c0c0c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06" name=""/>
            <p:cNvSpPr/>
            <p:nvPr/>
          </p:nvSpPr>
          <p:spPr>
            <a:xfrm>
              <a:off x="1752480" y="3759120"/>
              <a:ext cx="6121440" cy="50760"/>
            </a:xfrm>
            <a:prstGeom prst="rect">
              <a:avLst/>
            </a:prstGeom>
            <a:solidFill>
              <a:srgbClr val="c0c0c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07" name=""/>
            <p:cNvSpPr/>
            <p:nvPr/>
          </p:nvSpPr>
          <p:spPr>
            <a:xfrm>
              <a:off x="1752480" y="3809880"/>
              <a:ext cx="6121440" cy="50760"/>
            </a:xfrm>
            <a:prstGeom prst="rect">
              <a:avLst/>
            </a:prstGeom>
            <a:solidFill>
              <a:srgbClr val="c0c0c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08" name=""/>
            <p:cNvSpPr/>
            <p:nvPr/>
          </p:nvSpPr>
          <p:spPr>
            <a:xfrm>
              <a:off x="1752480" y="3860640"/>
              <a:ext cx="6121440" cy="50760"/>
            </a:xfrm>
            <a:prstGeom prst="rect">
              <a:avLst/>
            </a:prstGeom>
            <a:solidFill>
              <a:srgbClr val="c1c1c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09" name=""/>
            <p:cNvSpPr/>
            <p:nvPr/>
          </p:nvSpPr>
          <p:spPr>
            <a:xfrm>
              <a:off x="1752480" y="3911400"/>
              <a:ext cx="6121440" cy="50760"/>
            </a:xfrm>
            <a:prstGeom prst="rect">
              <a:avLst/>
            </a:prstGeom>
            <a:solidFill>
              <a:srgbClr val="c1c1c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10" name=""/>
            <p:cNvSpPr/>
            <p:nvPr/>
          </p:nvSpPr>
          <p:spPr>
            <a:xfrm>
              <a:off x="1752480" y="3962160"/>
              <a:ext cx="6121440" cy="51120"/>
            </a:xfrm>
            <a:prstGeom prst="rect">
              <a:avLst/>
            </a:prstGeom>
            <a:solidFill>
              <a:srgbClr val="c2c2c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11" name=""/>
            <p:cNvSpPr/>
            <p:nvPr/>
          </p:nvSpPr>
          <p:spPr>
            <a:xfrm>
              <a:off x="1752480" y="4013280"/>
              <a:ext cx="6121440" cy="50760"/>
            </a:xfrm>
            <a:prstGeom prst="rect">
              <a:avLst/>
            </a:prstGeom>
            <a:solidFill>
              <a:srgbClr val="c3c3c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12" name=""/>
            <p:cNvSpPr/>
            <p:nvPr/>
          </p:nvSpPr>
          <p:spPr>
            <a:xfrm>
              <a:off x="1752480" y="4064040"/>
              <a:ext cx="6121440" cy="50760"/>
            </a:xfrm>
            <a:prstGeom prst="rect">
              <a:avLst/>
            </a:prstGeom>
            <a:solidFill>
              <a:srgbClr val="c4c4c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13" name=""/>
            <p:cNvSpPr/>
            <p:nvPr/>
          </p:nvSpPr>
          <p:spPr>
            <a:xfrm>
              <a:off x="1752480" y="4114800"/>
              <a:ext cx="6121440" cy="50760"/>
            </a:xfrm>
            <a:prstGeom prst="rect">
              <a:avLst/>
            </a:prstGeom>
            <a:solidFill>
              <a:srgbClr val="c5c5c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14" name=""/>
            <p:cNvSpPr/>
            <p:nvPr/>
          </p:nvSpPr>
          <p:spPr>
            <a:xfrm>
              <a:off x="1752480" y="4165560"/>
              <a:ext cx="6121440" cy="50760"/>
            </a:xfrm>
            <a:prstGeom prst="rect">
              <a:avLst/>
            </a:prstGeom>
            <a:solidFill>
              <a:srgbClr val="c6c6c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15" name=""/>
            <p:cNvSpPr/>
            <p:nvPr/>
          </p:nvSpPr>
          <p:spPr>
            <a:xfrm>
              <a:off x="1752480" y="4216320"/>
              <a:ext cx="6121440" cy="50760"/>
            </a:xfrm>
            <a:prstGeom prst="rect">
              <a:avLst/>
            </a:prstGeom>
            <a:solidFill>
              <a:srgbClr val="c7c7c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16" name=""/>
            <p:cNvSpPr/>
            <p:nvPr/>
          </p:nvSpPr>
          <p:spPr>
            <a:xfrm>
              <a:off x="1752480" y="4267080"/>
              <a:ext cx="6121440" cy="50760"/>
            </a:xfrm>
            <a:prstGeom prst="rect">
              <a:avLst/>
            </a:prstGeom>
            <a:solidFill>
              <a:srgbClr val="c9c9c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17" name=""/>
            <p:cNvSpPr/>
            <p:nvPr/>
          </p:nvSpPr>
          <p:spPr>
            <a:xfrm>
              <a:off x="1752480" y="4317840"/>
              <a:ext cx="6121440" cy="50760"/>
            </a:xfrm>
            <a:prstGeom prst="rect">
              <a:avLst/>
            </a:prstGeom>
            <a:solidFill>
              <a:srgbClr val="cacac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18" name=""/>
            <p:cNvSpPr/>
            <p:nvPr/>
          </p:nvSpPr>
          <p:spPr>
            <a:xfrm>
              <a:off x="1752480" y="4368600"/>
              <a:ext cx="6121440" cy="50760"/>
            </a:xfrm>
            <a:prstGeom prst="rect">
              <a:avLst/>
            </a:prstGeom>
            <a:solidFill>
              <a:srgbClr val="cccc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19" name=""/>
            <p:cNvSpPr/>
            <p:nvPr/>
          </p:nvSpPr>
          <p:spPr>
            <a:xfrm>
              <a:off x="1752480" y="4419360"/>
              <a:ext cx="6121440" cy="51120"/>
            </a:xfrm>
            <a:prstGeom prst="rect">
              <a:avLst/>
            </a:prstGeom>
            <a:solidFill>
              <a:srgbClr val="cdcdc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20" name=""/>
            <p:cNvSpPr/>
            <p:nvPr/>
          </p:nvSpPr>
          <p:spPr>
            <a:xfrm>
              <a:off x="1752480" y="4470480"/>
              <a:ext cx="6121440" cy="50760"/>
            </a:xfrm>
            <a:prstGeom prst="rect">
              <a:avLst/>
            </a:prstGeom>
            <a:solidFill>
              <a:srgbClr val="cfcfc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21" name=""/>
            <p:cNvSpPr/>
            <p:nvPr/>
          </p:nvSpPr>
          <p:spPr>
            <a:xfrm>
              <a:off x="1752480" y="4521240"/>
              <a:ext cx="6121440" cy="50760"/>
            </a:xfrm>
            <a:prstGeom prst="rect">
              <a:avLst/>
            </a:prstGeom>
            <a:solidFill>
              <a:srgbClr val="d0d0d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22" name=""/>
            <p:cNvSpPr/>
            <p:nvPr/>
          </p:nvSpPr>
          <p:spPr>
            <a:xfrm>
              <a:off x="1752480" y="4572000"/>
              <a:ext cx="6121440" cy="50760"/>
            </a:xfrm>
            <a:prstGeom prst="rect">
              <a:avLst/>
            </a:prstGeom>
            <a:solidFill>
              <a:srgbClr val="d2d2d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23" name=""/>
            <p:cNvSpPr/>
            <p:nvPr/>
          </p:nvSpPr>
          <p:spPr>
            <a:xfrm>
              <a:off x="1752480" y="4622760"/>
              <a:ext cx="6121440" cy="50760"/>
            </a:xfrm>
            <a:prstGeom prst="rect">
              <a:avLst/>
            </a:prstGeom>
            <a:solidFill>
              <a:srgbClr val="d4d4d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24" name=""/>
            <p:cNvSpPr/>
            <p:nvPr/>
          </p:nvSpPr>
          <p:spPr>
            <a:xfrm>
              <a:off x="1752480" y="4673520"/>
              <a:ext cx="6121440" cy="50760"/>
            </a:xfrm>
            <a:prstGeom prst="rect">
              <a:avLst/>
            </a:prstGeom>
            <a:solidFill>
              <a:srgbClr val="d5d5d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25" name=""/>
            <p:cNvSpPr/>
            <p:nvPr/>
          </p:nvSpPr>
          <p:spPr>
            <a:xfrm>
              <a:off x="1752480" y="4724280"/>
              <a:ext cx="6121440" cy="50760"/>
            </a:xfrm>
            <a:prstGeom prst="rect">
              <a:avLst/>
            </a:prstGeom>
            <a:solidFill>
              <a:srgbClr val="d6d6d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26" name=""/>
            <p:cNvSpPr/>
            <p:nvPr/>
          </p:nvSpPr>
          <p:spPr>
            <a:xfrm>
              <a:off x="1752480" y="4775040"/>
              <a:ext cx="6121440" cy="63720"/>
            </a:xfrm>
            <a:prstGeom prst="rect">
              <a:avLst/>
            </a:prstGeom>
            <a:solidFill>
              <a:srgbClr val="d8d8d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920" bIns="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27" name=""/>
            <p:cNvSpPr/>
            <p:nvPr/>
          </p:nvSpPr>
          <p:spPr>
            <a:xfrm>
              <a:off x="1752480" y="4838760"/>
              <a:ext cx="6121440" cy="50760"/>
            </a:xfrm>
            <a:prstGeom prst="rect">
              <a:avLst/>
            </a:prstGeom>
            <a:solidFill>
              <a:srgbClr val="d9d9d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28" name=""/>
            <p:cNvSpPr/>
            <p:nvPr/>
          </p:nvSpPr>
          <p:spPr>
            <a:xfrm>
              <a:off x="1752480" y="4889520"/>
              <a:ext cx="6121440" cy="50760"/>
            </a:xfrm>
            <a:prstGeom prst="rect">
              <a:avLst/>
            </a:prstGeom>
            <a:solidFill>
              <a:srgbClr val="dada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29" name=""/>
            <p:cNvSpPr/>
            <p:nvPr/>
          </p:nvSpPr>
          <p:spPr>
            <a:xfrm>
              <a:off x="1752480" y="4940280"/>
              <a:ext cx="6121440" cy="50760"/>
            </a:xfrm>
            <a:prstGeom prst="rect">
              <a:avLst/>
            </a:prstGeom>
            <a:solidFill>
              <a:srgbClr val="dbdbd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30" name=""/>
            <p:cNvSpPr/>
            <p:nvPr/>
          </p:nvSpPr>
          <p:spPr>
            <a:xfrm>
              <a:off x="1752480" y="4991040"/>
              <a:ext cx="6121440" cy="50760"/>
            </a:xfrm>
            <a:prstGeom prst="rect">
              <a:avLst/>
            </a:prstGeom>
            <a:solidFill>
              <a:srgbClr val="dcdcd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31" name=""/>
            <p:cNvSpPr/>
            <p:nvPr/>
          </p:nvSpPr>
          <p:spPr>
            <a:xfrm>
              <a:off x="1752480" y="5041800"/>
              <a:ext cx="6121440" cy="50760"/>
            </a:xfrm>
            <a:prstGeom prst="rect">
              <a:avLst/>
            </a:prstGeom>
            <a:solidFill>
              <a:srgbClr val="dcdcd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32" name=""/>
            <p:cNvSpPr/>
            <p:nvPr/>
          </p:nvSpPr>
          <p:spPr>
            <a:xfrm>
              <a:off x="1752480" y="5092560"/>
              <a:ext cx="6121440" cy="50760"/>
            </a:xfrm>
            <a:prstGeom prst="rect">
              <a:avLst/>
            </a:prstGeom>
            <a:solidFill>
              <a:srgbClr val="dddd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33" name=""/>
            <p:cNvSpPr/>
            <p:nvPr/>
          </p:nvSpPr>
          <p:spPr>
            <a:xfrm>
              <a:off x="1752480" y="5143320"/>
              <a:ext cx="6121440" cy="50760"/>
            </a:xfrm>
            <a:prstGeom prst="rect">
              <a:avLst/>
            </a:prstGeom>
            <a:solidFill>
              <a:srgbClr val="ddddd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34" name=""/>
            <p:cNvSpPr/>
            <p:nvPr/>
          </p:nvSpPr>
          <p:spPr>
            <a:xfrm>
              <a:off x="1752480" y="5194080"/>
              <a:ext cx="6121440" cy="50760"/>
            </a:xfrm>
            <a:prstGeom prst="rect">
              <a:avLst/>
            </a:prstGeom>
            <a:solidFill>
              <a:srgbClr val="dedede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35" name=""/>
            <p:cNvSpPr/>
            <p:nvPr/>
          </p:nvSpPr>
          <p:spPr>
            <a:xfrm>
              <a:off x="1752480" y="5244840"/>
              <a:ext cx="6121440" cy="51120"/>
            </a:xfrm>
            <a:prstGeom prst="rect">
              <a:avLst/>
            </a:prstGeom>
            <a:solidFill>
              <a:srgbClr val="dedede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  <p:sp>
          <p:nvSpPr>
            <p:cNvPr id="136" name=""/>
            <p:cNvSpPr/>
            <p:nvPr/>
          </p:nvSpPr>
          <p:spPr>
            <a:xfrm>
              <a:off x="1752480" y="5295960"/>
              <a:ext cx="6121440" cy="50760"/>
            </a:xfrm>
            <a:prstGeom prst="rect">
              <a:avLst/>
            </a:prstGeom>
            <a:solidFill>
              <a:srgbClr val="dfdfd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endParaRPr>
            </a:p>
          </p:txBody>
        </p:sp>
      </p:grpSp>
      <p:sp>
        <p:nvSpPr>
          <p:cNvPr id="137" name=""/>
          <p:cNvSpPr/>
          <p:nvPr/>
        </p:nvSpPr>
        <p:spPr>
          <a:xfrm>
            <a:off x="1752480" y="2044800"/>
            <a:ext cx="6121440" cy="328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38" name=""/>
          <p:cNvSpPr/>
          <p:nvPr/>
        </p:nvSpPr>
        <p:spPr>
          <a:xfrm>
            <a:off x="1752480" y="2044800"/>
            <a:ext cx="6121440" cy="3289320"/>
          </a:xfrm>
          <a:prstGeom prst="rect">
            <a:avLst/>
          </a:prstGeom>
          <a:noFill/>
          <a:ln w="1260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39" name=""/>
          <p:cNvSpPr/>
          <p:nvPr/>
        </p:nvSpPr>
        <p:spPr>
          <a:xfrm>
            <a:off x="1981080" y="2425680"/>
            <a:ext cx="762120" cy="2908440"/>
          </a:xfrm>
          <a:prstGeom prst="rect">
            <a:avLst/>
          </a:prstGeom>
          <a:solidFill>
            <a:srgbClr val="9999ff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40" name=""/>
          <p:cNvSpPr/>
          <p:nvPr/>
        </p:nvSpPr>
        <p:spPr>
          <a:xfrm>
            <a:off x="3200400" y="4711680"/>
            <a:ext cx="774720" cy="622440"/>
          </a:xfrm>
          <a:prstGeom prst="rect">
            <a:avLst/>
          </a:prstGeom>
          <a:solidFill>
            <a:srgbClr val="9999ff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41" name=""/>
          <p:cNvSpPr/>
          <p:nvPr/>
        </p:nvSpPr>
        <p:spPr>
          <a:xfrm>
            <a:off x="4432320" y="5105520"/>
            <a:ext cx="762120" cy="228600"/>
          </a:xfrm>
          <a:prstGeom prst="rect">
            <a:avLst/>
          </a:prstGeom>
          <a:solidFill>
            <a:srgbClr val="9999ff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42" name=""/>
          <p:cNvSpPr/>
          <p:nvPr/>
        </p:nvSpPr>
        <p:spPr>
          <a:xfrm>
            <a:off x="5651640" y="4915080"/>
            <a:ext cx="774720" cy="419040"/>
          </a:xfrm>
          <a:prstGeom prst="rect">
            <a:avLst/>
          </a:prstGeom>
          <a:solidFill>
            <a:srgbClr val="9999ff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43" name=""/>
          <p:cNvSpPr/>
          <p:nvPr/>
        </p:nvSpPr>
        <p:spPr>
          <a:xfrm>
            <a:off x="6883560" y="2654280"/>
            <a:ext cx="761760" cy="2679840"/>
          </a:xfrm>
          <a:prstGeom prst="rect">
            <a:avLst/>
          </a:prstGeom>
          <a:solidFill>
            <a:srgbClr val="9999ff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44" name=""/>
          <p:cNvSpPr/>
          <p:nvPr/>
        </p:nvSpPr>
        <p:spPr>
          <a:xfrm>
            <a:off x="1752480" y="2044800"/>
            <a:ext cx="1800" cy="328932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45" name=""/>
          <p:cNvSpPr/>
          <p:nvPr/>
        </p:nvSpPr>
        <p:spPr>
          <a:xfrm>
            <a:off x="1689120" y="5334120"/>
            <a:ext cx="6336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46" name=""/>
          <p:cNvSpPr/>
          <p:nvPr/>
        </p:nvSpPr>
        <p:spPr>
          <a:xfrm>
            <a:off x="1689120" y="4927680"/>
            <a:ext cx="6336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47" name=""/>
          <p:cNvSpPr/>
          <p:nvPr/>
        </p:nvSpPr>
        <p:spPr>
          <a:xfrm>
            <a:off x="1689120" y="4508640"/>
            <a:ext cx="6336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48" name=""/>
          <p:cNvSpPr/>
          <p:nvPr/>
        </p:nvSpPr>
        <p:spPr>
          <a:xfrm>
            <a:off x="1689120" y="4102200"/>
            <a:ext cx="6336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49" name=""/>
          <p:cNvSpPr/>
          <p:nvPr/>
        </p:nvSpPr>
        <p:spPr>
          <a:xfrm>
            <a:off x="1689120" y="3695760"/>
            <a:ext cx="6336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50" name=""/>
          <p:cNvSpPr/>
          <p:nvPr/>
        </p:nvSpPr>
        <p:spPr>
          <a:xfrm>
            <a:off x="1689120" y="3276720"/>
            <a:ext cx="6336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51" name=""/>
          <p:cNvSpPr/>
          <p:nvPr/>
        </p:nvSpPr>
        <p:spPr>
          <a:xfrm>
            <a:off x="1689120" y="2870280"/>
            <a:ext cx="6336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52" name=""/>
          <p:cNvSpPr/>
          <p:nvPr/>
        </p:nvSpPr>
        <p:spPr>
          <a:xfrm>
            <a:off x="1689120" y="2451240"/>
            <a:ext cx="6336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53" name=""/>
          <p:cNvSpPr/>
          <p:nvPr/>
        </p:nvSpPr>
        <p:spPr>
          <a:xfrm>
            <a:off x="1689120" y="2044800"/>
            <a:ext cx="6336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54" name=""/>
          <p:cNvSpPr/>
          <p:nvPr/>
        </p:nvSpPr>
        <p:spPr>
          <a:xfrm>
            <a:off x="1752480" y="5334120"/>
            <a:ext cx="612144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55" name=""/>
          <p:cNvSpPr/>
          <p:nvPr/>
        </p:nvSpPr>
        <p:spPr>
          <a:xfrm flipV="1">
            <a:off x="1752480" y="5334120"/>
            <a:ext cx="1800" cy="6336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16560" bIns="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56" name=""/>
          <p:cNvSpPr/>
          <p:nvPr/>
        </p:nvSpPr>
        <p:spPr>
          <a:xfrm flipV="1">
            <a:off x="2971800" y="5334120"/>
            <a:ext cx="1440" cy="6336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16560" bIns="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57" name=""/>
          <p:cNvSpPr/>
          <p:nvPr/>
        </p:nvSpPr>
        <p:spPr>
          <a:xfrm flipV="1">
            <a:off x="4203720" y="5334120"/>
            <a:ext cx="1440" cy="6336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16560" bIns="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58" name=""/>
          <p:cNvSpPr/>
          <p:nvPr/>
        </p:nvSpPr>
        <p:spPr>
          <a:xfrm flipV="1">
            <a:off x="5423040" y="5334120"/>
            <a:ext cx="1440" cy="6336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16560" bIns="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59" name=""/>
          <p:cNvSpPr/>
          <p:nvPr/>
        </p:nvSpPr>
        <p:spPr>
          <a:xfrm flipV="1">
            <a:off x="6654960" y="5334120"/>
            <a:ext cx="1440" cy="6336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16560" bIns="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60" name=""/>
          <p:cNvSpPr/>
          <p:nvPr/>
        </p:nvSpPr>
        <p:spPr>
          <a:xfrm flipV="1">
            <a:off x="7873920" y="5334120"/>
            <a:ext cx="1800" cy="6336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16560" bIns="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61" name=""/>
          <p:cNvSpPr/>
          <p:nvPr/>
        </p:nvSpPr>
        <p:spPr>
          <a:xfrm>
            <a:off x="2077200" y="914400"/>
            <a:ext cx="4938480" cy="28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Expiration Dates for Reservation Revenues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62" name=""/>
          <p:cNvSpPr/>
          <p:nvPr/>
        </p:nvSpPr>
        <p:spPr>
          <a:xfrm>
            <a:off x="3074040" y="1219320"/>
            <a:ext cx="2957400" cy="28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Currently Under Contract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63" name=""/>
          <p:cNvSpPr/>
          <p:nvPr/>
        </p:nvSpPr>
        <p:spPr>
          <a:xfrm>
            <a:off x="3623760" y="1523880"/>
            <a:ext cx="67680" cy="28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64" name=""/>
          <p:cNvSpPr/>
          <p:nvPr/>
        </p:nvSpPr>
        <p:spPr>
          <a:xfrm>
            <a:off x="3666240" y="1574640"/>
            <a:ext cx="1811160" cy="22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 Year Basis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65" name=""/>
          <p:cNvSpPr/>
          <p:nvPr/>
        </p:nvSpPr>
        <p:spPr>
          <a:xfrm>
            <a:off x="2108880" y="2095560"/>
            <a:ext cx="62064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$141.5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66" name=""/>
          <p:cNvSpPr/>
          <p:nvPr/>
        </p:nvSpPr>
        <p:spPr>
          <a:xfrm>
            <a:off x="4610160" y="4775040"/>
            <a:ext cx="50796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$10.9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67" name=""/>
          <p:cNvSpPr/>
          <p:nvPr/>
        </p:nvSpPr>
        <p:spPr>
          <a:xfrm>
            <a:off x="5829120" y="4584600"/>
            <a:ext cx="50796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$20.4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68" name=""/>
          <p:cNvSpPr/>
          <p:nvPr/>
        </p:nvSpPr>
        <p:spPr>
          <a:xfrm>
            <a:off x="7011000" y="2324160"/>
            <a:ext cx="62064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$130.5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69" name=""/>
          <p:cNvSpPr/>
          <p:nvPr/>
        </p:nvSpPr>
        <p:spPr>
          <a:xfrm>
            <a:off x="3378240" y="4432320"/>
            <a:ext cx="50796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$30.4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70" name=""/>
          <p:cNvSpPr/>
          <p:nvPr/>
        </p:nvSpPr>
        <p:spPr>
          <a:xfrm>
            <a:off x="1524240" y="5219640"/>
            <a:ext cx="11340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71" name=""/>
          <p:cNvSpPr/>
          <p:nvPr/>
        </p:nvSpPr>
        <p:spPr>
          <a:xfrm>
            <a:off x="1410840" y="4813200"/>
            <a:ext cx="22608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72" name=""/>
          <p:cNvSpPr/>
          <p:nvPr/>
        </p:nvSpPr>
        <p:spPr>
          <a:xfrm>
            <a:off x="1410840" y="4394160"/>
            <a:ext cx="22608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73" name=""/>
          <p:cNvSpPr/>
          <p:nvPr/>
        </p:nvSpPr>
        <p:spPr>
          <a:xfrm>
            <a:off x="1410840" y="3987720"/>
            <a:ext cx="22608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74" name=""/>
          <p:cNvSpPr/>
          <p:nvPr/>
        </p:nvSpPr>
        <p:spPr>
          <a:xfrm>
            <a:off x="1410840" y="3581280"/>
            <a:ext cx="22608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75" name=""/>
          <p:cNvSpPr/>
          <p:nvPr/>
        </p:nvSpPr>
        <p:spPr>
          <a:xfrm>
            <a:off x="1297440" y="3162240"/>
            <a:ext cx="33876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76" name=""/>
          <p:cNvSpPr/>
          <p:nvPr/>
        </p:nvSpPr>
        <p:spPr>
          <a:xfrm>
            <a:off x="1297440" y="2755800"/>
            <a:ext cx="33876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77" name=""/>
          <p:cNvSpPr/>
          <p:nvPr/>
        </p:nvSpPr>
        <p:spPr>
          <a:xfrm>
            <a:off x="1297440" y="2336760"/>
            <a:ext cx="33876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140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78" name=""/>
          <p:cNvSpPr/>
          <p:nvPr/>
        </p:nvSpPr>
        <p:spPr>
          <a:xfrm>
            <a:off x="1297440" y="1930320"/>
            <a:ext cx="33876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160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79" name=""/>
          <p:cNvSpPr/>
          <p:nvPr/>
        </p:nvSpPr>
        <p:spPr>
          <a:xfrm>
            <a:off x="2187000" y="5524560"/>
            <a:ext cx="45180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2003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80" name=""/>
          <p:cNvSpPr/>
          <p:nvPr/>
        </p:nvSpPr>
        <p:spPr>
          <a:xfrm>
            <a:off x="3418920" y="5524560"/>
            <a:ext cx="45180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2004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81" name=""/>
          <p:cNvSpPr/>
          <p:nvPr/>
        </p:nvSpPr>
        <p:spPr>
          <a:xfrm>
            <a:off x="4638240" y="5524560"/>
            <a:ext cx="45180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82" name=""/>
          <p:cNvSpPr/>
          <p:nvPr/>
        </p:nvSpPr>
        <p:spPr>
          <a:xfrm>
            <a:off x="5857200" y="5524560"/>
            <a:ext cx="45180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2006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83" name=""/>
          <p:cNvSpPr/>
          <p:nvPr/>
        </p:nvSpPr>
        <p:spPr>
          <a:xfrm>
            <a:off x="7089120" y="5524560"/>
            <a:ext cx="45180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2007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pic>
        <p:nvPicPr>
          <p:cNvPr id="184" name="" descr=""/>
          <p:cNvPicPr/>
          <p:nvPr/>
        </p:nvPicPr>
        <p:blipFill>
          <a:blip r:embed="rId1"/>
          <a:stretch/>
        </p:blipFill>
        <p:spPr>
          <a:xfrm>
            <a:off x="876240" y="3530520"/>
            <a:ext cx="139680" cy="558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85" name="" descr=""/>
          <p:cNvPicPr/>
          <p:nvPr/>
        </p:nvPicPr>
        <p:blipFill>
          <a:blip r:embed="rId2"/>
          <a:stretch/>
        </p:blipFill>
        <p:spPr>
          <a:xfrm>
            <a:off x="876240" y="3530520"/>
            <a:ext cx="139680" cy="558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86" name="" descr=""/>
          <p:cNvPicPr/>
          <p:nvPr/>
        </p:nvPicPr>
        <p:blipFill>
          <a:blip r:embed="rId3"/>
          <a:stretch/>
        </p:blipFill>
        <p:spPr>
          <a:xfrm>
            <a:off x="1028880" y="3733920"/>
            <a:ext cx="139680" cy="139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87" name="" descr=""/>
          <p:cNvPicPr/>
          <p:nvPr/>
        </p:nvPicPr>
        <p:blipFill>
          <a:blip r:embed="rId4"/>
          <a:stretch/>
        </p:blipFill>
        <p:spPr>
          <a:xfrm>
            <a:off x="1028880" y="3733920"/>
            <a:ext cx="139680" cy="139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88" name=""/>
          <p:cNvSpPr/>
          <p:nvPr/>
        </p:nvSpPr>
        <p:spPr>
          <a:xfrm>
            <a:off x="609480" y="838080"/>
            <a:ext cx="7543800" cy="5029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89" name=""/>
          <p:cNvSpPr/>
          <p:nvPr/>
        </p:nvSpPr>
        <p:spPr>
          <a:xfrm>
            <a:off x="3427920" y="380880"/>
            <a:ext cx="22741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NNG Commercial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90" name=""/>
          <p:cNvSpPr/>
          <p:nvPr/>
        </p:nvSpPr>
        <p:spPr>
          <a:xfrm>
            <a:off x="2743200" y="6095880"/>
            <a:ext cx="4419720" cy="55512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2003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FDD:  22 Customers; 28 BCF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Transport:  72 Customers; 1.6 BCF/D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85BAE1B-4F84-4F14-A39B-209D7400FCB3}" type="slidenum">
              <a:t>9</a:t>
            </a:fld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>10/10/01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1989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2001-09-28T11:43:50Z</dcterms:created>
  <dc:creator>jjoyce</dc:creator>
  <dc:description/>
  <dc:language>en-US</dc:language>
  <cp:lastModifiedBy>jjoyce</cp:lastModifiedBy>
  <dcterms:modified xsi:type="dcterms:W3CDTF">2001-10-08T17:37:48Z</dcterms:modified>
  <cp:revision>118</cp:revision>
  <dc:subject/>
  <dc:title>NNG Commercial 2002 Operating Plan</dc:title>
</cp:coreProperties>
</file>