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emf" ContentType="image/x-emf"/>
  <Override PartName="/ppt/media/image5.wmf" ContentType="image/x-wmf"/>
  <Override PartName="/ppt/embeddings/oleObject1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8143FC-641B-4687-879D-78522B43C33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FAFF29-DC68-46ED-9E82-5C27A418525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42FA76-C726-41F9-9427-BC71254BF89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309C58-B44D-4345-907D-8ADFC9EB80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778A88-43DB-4119-A1ED-B4FDA159B3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66EBAB-B8B3-4A17-9BF5-3E1E05039F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32840" y="5946840"/>
            <a:ext cx="690480" cy="69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000" y="6516720"/>
            <a:ext cx="12452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VK-9060359-</a:t>
            </a:r>
            <a:fld id="{8F440F42-586F-41E7-905B-E5C8D3D778D6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880" y="3587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3399"/>
                </a:solidFill>
                <a:effectLst/>
                <a:uFillTx/>
                <a:latin typeface="Arial Black"/>
              </a:rPr>
              <a:t>Volatility Estimation Techniques for Energy Portfolios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271520" y="4964040"/>
            <a:ext cx="6515280" cy="171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Houston, December 19,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056040" y="299880"/>
            <a:ext cx="3031920" cy="3046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Price History in the US: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History of extreme price shocks in many trading hubs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volatility results from a combination of a number of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Shortage of generation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Extreme weather events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Flaws in the design of the market mechanism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"/>
          <p:cNvGraphicFramePr/>
          <p:nvPr/>
        </p:nvGraphicFramePr>
        <p:xfrm>
          <a:off x="852480" y="1262160"/>
          <a:ext cx="7440480" cy="433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62160"/>
                    <a:ext cx="7440480" cy="43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"/>
          <p:cNvGraphicFramePr/>
          <p:nvPr/>
        </p:nvGraphicFramePr>
        <p:xfrm>
          <a:off x="336600" y="992160"/>
          <a:ext cx="8153280" cy="450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6600" y="992160"/>
                    <a:ext cx="8153280" cy="450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"/>
          <p:cNvSpPr/>
          <p:nvPr/>
        </p:nvSpPr>
        <p:spPr>
          <a:xfrm>
            <a:off x="822240" y="1933560"/>
            <a:ext cx="0" cy="4388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35040" y="6162840"/>
            <a:ext cx="737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7286040" y="6076800"/>
            <a:ext cx="66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433520" y="2763720"/>
            <a:ext cx="2308320" cy="282888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3825720" y="1325520"/>
            <a:ext cx="490716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166280" y="5116680"/>
            <a:ext cx="1383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063800" y="1666800"/>
            <a:ext cx="92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764040" y="566424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5724360" y="1563840"/>
            <a:ext cx="206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Supply stack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903840" y="1986120"/>
            <a:ext cx="490680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Volatility: Estimation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525680"/>
            <a:ext cx="7848720" cy="487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Limited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Insufficient number of price observations to properly deseasonalize the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Non-stationary time series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presentation below enumerates and exemplifies the difficulties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easy solutions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can be defined only in the context of a stochastic process used to describe the dynamics of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assumption in the option pricing theory: Geometric Brownian Motion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volatility will change if a different stochastic process is assumed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Option pricing models typically assume Geometric Brownian Motion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Wiener’s variable  (dz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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Implications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returns follow normal distribution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22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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denotes normal probability  function with mean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follow lognormal distribution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accumulates with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statement may be true or not in the case of the prices of financial instruments. It does not hold for the power prices.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1" name=""/>
              <p:cNvSpPr txBox="1"/>
              <p:nvPr/>
            </p:nvSpPr>
            <p:spPr>
              <a:xfrm>
                <a:off x="1351080" y="2112840"/>
                <a:ext cx="5072040" cy="101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(</m:t>
                    </m:r>
                    <m:f>
                      <m:num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r>
                      <m:t xml:space="preserve">[</m:t>
                    </m:r>
                    <m:r>
                      <m:t xml:space="preserve">(</m:t>
                    </m:r>
                    <m:r>
                      <m:t xml:space="preserve">μ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)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−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,</m:t>
                    </m:r>
                    <m:r>
                      <m:t xml:space="preserve">σ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]</m:t>
                        </m:r>
                      </m:e>
                    </m:rad>
                  </m:oMath>
                </a14:m>
              </a:p>
            </p:txBody>
          </p:sp>
        </mc:Choice>
        <mc:Fallback>
          <p:sp>
            <p:nvSpPr>
              <p:cNvPr id="61" name=""/>
              <p:cNvSpPr txBox="1"/>
              <p:nvPr/>
            </p:nvSpPr>
            <p:spPr>
              <a:xfrm>
                <a:off x="1351080" y="2112840"/>
                <a:ext cx="5072040" cy="1014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of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759960" y="141408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historical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price ratios: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/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natural logarithms of price ratios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standard deviation of log price ratios (= logarithmic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returns)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Annualize the standard deviation (multiply by the square root of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(250), 52, 12, respectively, for daily (Western U.S., Eastern U.S.), weekly and monthly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Why 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for the daily data? Answer: it’s related to the number of trading days in a year.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"/>
          <p:cNvSpPr/>
          <p:nvPr/>
        </p:nvSpPr>
        <p:spPr>
          <a:xfrm>
            <a:off x="838080" y="4648320"/>
            <a:ext cx="75438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15238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24382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33526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42670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51814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716292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28124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23479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278160" y="4952880"/>
            <a:ext cx="46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25268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0911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07256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2674080" y="2298600"/>
            <a:ext cx="203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Daily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2133720" y="2819520"/>
            <a:ext cx="91440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3048120" y="2743200"/>
            <a:ext cx="45720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403848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343400" y="2743200"/>
            <a:ext cx="38088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265800" y="1841400"/>
            <a:ext cx="218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Weekend Return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6019560" y="2209680"/>
            <a:ext cx="1523880" cy="198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volatility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Importance of volatility to option  pricing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Recent experience of volatility of power prices in the United States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volatility from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Model derived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8487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approaches to annualization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Ignore the problem: close-to-close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Calendar day 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day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day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French and Roll (1986): weekend equal to 1.107 trading days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(based on close-to-close variance comparison) for U.S. stocks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Number of days in  a year: 52*(4+ 1.107) = 266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001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Close-to-close variability of returns over  weekend in the stock market is lower because the flow of information regarding stocks slows down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this true of energy markets?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answer: Yes, but to a much  lower extent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information regarding weather arrives at the same rate, irrespective of the day of the week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Seasonality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How does seasonality affect the volatility estimates?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 multiplicative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 coefficient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calculations of price ratios will cancel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price ratio corresponding to a contract rollover date should be eliminated from the sample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"/>
          <p:cNvGraphicFramePr/>
          <p:nvPr/>
        </p:nvGraphicFramePr>
        <p:xfrm>
          <a:off x="757080" y="1128600"/>
          <a:ext cx="7607520" cy="4011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1128600"/>
                    <a:ext cx="7607520" cy="401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of commodities  gravitate to the marginal cost of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 reversion models borrowed from financial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Ornstein - Uhlenbeck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Brennan - Schwartz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mean  reversion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parameters of the equation above can be estimated using a discrete version of the model above (an AR1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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a + b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coefficients of the original equation can be recovered from the estimated coefficients of the the discrete 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= -a/b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=-log(1+b)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this case,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measured in monetary units, unlike standard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Mean Reversion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speed of mean reversion may vary above and below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may be asymmetric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jumps result from interaction of demand and supply in a market with virtually no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to the upside are more likely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Jump-Diffusion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approach to modeling jumps: jump-diffusion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Example: GBM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 + (J-1)Pdq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=1 if a jump occurs, 0 otherwise. Probability of a jump is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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- the size of the jumps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is typically assumed to follow a lognormal distribution,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 (J) ~ 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Critical input to option pricing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More accurate volatility forecasts increase the efficiency  of  hedging strategies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Used as a measure of risk in models  applied 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 (value-at-risk)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selection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Margining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(Jumps Included)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Coefficient estimates (Cinergy, Common High, Pasha)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6/1/99 - 9/30/99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19.96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15.88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99.44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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19.12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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0.28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+ dq*N(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formulation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Stochastic volatility models have been developed to capture empirically observable facts: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tends to cluster: extreme observations tend to be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followed by extreme observations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in many markets varies with the price level  and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market direction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 (Generalized Auto Regressive Heteroskedastic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ln 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= k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N(0,1)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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term k represents average level of returns,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the stochastic innovation to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the future generation stack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fundamental model can be used as a simulation tool to translate the assumptions regarding load and fuel price volatility into electricity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difficulty: a realistic fundamental model takes a very long time to run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use a more simplistic model and face the consequences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Correlation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few comments on correlation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Comments made about volatility apply generally to correlation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poor measure of co-movement of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 correlation  between X  and Y  over a symmetric interval (-x,x) if Y= X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Notorious for instability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better alternatives to characterize a co-dependence of prices in returns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- a statistical measure of price return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volatility: volatility estimated from historical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Implied volatility: volatility calculated from option prices observed in the market place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implied by a fundamental 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evolve in a real economy and are characterized by certain empirical probability distributions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are priced in a risk-neutral economy: a theoretical concept. Prices are characterized in terms of risk-neutral (i.e. fake) probability distributions.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math is done correctly, option prices in both economies will be identical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constitutes the bridge between the two economies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risk-neutral economy can be constructed if a replicating (hedging) portfolio can be created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only controversial input an option trader has to provide in order to price an option is the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shortcomings of an option pricing model are addressed by adjusting the volatility assumption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approach developed for financial options has been applied to energy commodities in a fairly mechanical way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inadequacy of this framework for energy commodities is becoming painfully obvious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33240" y="1671120"/>
            <a:ext cx="809784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have split personality (Dragana Pilipovic)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modeling tools (Geometric Brownian Motion)  may apply to long-term forward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we get closer to delivery, the price dynamics changes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Gapping behavior of spot prices and the front of the forward curve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may be negative or equal to zero</a:t>
            </a:r>
            <a:r>
              <a:rPr b="0" lang="en-US" sz="18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77880" y="1981080"/>
            <a:ext cx="781200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answers to modeling problems seem not to perform well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reversion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 of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 rate of mean reversion for positive and negative deviations from the mean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jump-diffusion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asymmetric jumps with a positive bias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can speak rather of a floor-reversion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77880" y="469800"/>
            <a:ext cx="77882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the Arbitrage Argument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77520" y="1980720"/>
            <a:ext cx="7900920" cy="472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many cases it is impossible or very difficult to create a replicating portfolio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intra-month forward  markets (or insufficient liquidity)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is not feasible to delta hedge with physical gas or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electricity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Balance of-the-month contract: imperfect as a hedge, low liquidity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mitigation strategies are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positions in the underlying commodity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Positions in physical assets (storage facilities, power plants)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1999-06-19T20:12:11Z</dcterms:created>
  <dc:creator>Vincent Kaminski</dc:creator>
  <dc:description/>
  <dc:language>en-US</dc:language>
  <cp:lastModifiedBy>vkamins</cp:lastModifiedBy>
  <cp:lastPrinted>1999-06-23T11:39:33Z</cp:lastPrinted>
  <dcterms:modified xsi:type="dcterms:W3CDTF">2000-12-19T18:47:35Z</dcterms:modified>
  <cp:revision>92</cp:revision>
  <dc:subject/>
  <dc:title>Key Techniques to Accurately Estimate Volatility</dc:title>
</cp:coreProperties>
</file>