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27.wmf" ContentType="image/x-wmf"/>
  <Override PartName="/ppt/media/image26.wmf" ContentType="image/x-wmf"/>
  <Override PartName="/ppt/media/image25.wmf" ContentType="image/x-wmf"/>
  <Override PartName="/ppt/media/image24.wmf" ContentType="image/x-wmf"/>
  <Override PartName="/ppt/media/image11.wmf" ContentType="image/x-wmf"/>
  <Override PartName="/ppt/media/image17.wmf" ContentType="image/x-wmf"/>
  <Override PartName="/ppt/media/image8.wmf" ContentType="image/x-wmf"/>
  <Override PartName="/ppt/media/image12.wmf" ContentType="image/x-wmf"/>
  <Override PartName="/ppt/media/image18.wmf" ContentType="image/x-wmf"/>
  <Override PartName="/ppt/media/image9.wmf" ContentType="image/x-wmf"/>
  <Override PartName="/ppt/media/image20.wmf" ContentType="image/x-wmf"/>
  <Override PartName="/ppt/media/image13.wmf" ContentType="image/x-wmf"/>
  <Override PartName="/ppt/media/image4.wmf" ContentType="image/x-wmf"/>
  <Override PartName="/ppt/media/image30.wmf" ContentType="image/x-wmf"/>
  <Override PartName="/ppt/media/image1.png" ContentType="image/png"/>
  <Override PartName="/ppt/media/image31.wmf" ContentType="image/x-wmf"/>
  <Override PartName="/ppt/media/image2.png" ContentType="image/png"/>
  <Override PartName="/ppt/media/image29.wmf" ContentType="image/x-wmf"/>
  <Override PartName="/ppt/media/image32.wmf" ContentType="image/x-wmf"/>
  <Override PartName="/ppt/media/image33.wmf" ContentType="image/x-wmf"/>
  <Override PartName="/ppt/media/image7.wmf" ContentType="image/x-wmf"/>
  <Override PartName="/ppt/media/image16.wmf" ContentType="image/x-wmf"/>
  <Override PartName="/ppt/media/image10.wmf" ContentType="image/x-wmf"/>
  <Override PartName="/ppt/media/image6.wmf" ContentType="image/x-wmf"/>
  <Override PartName="/ppt/media/image15.wmf" ContentType="image/x-wmf"/>
  <Override PartName="/ppt/media/image5.wmf" ContentType="image/x-wmf"/>
  <Override PartName="/ppt/media/image14.wmf" ContentType="image/x-wmf"/>
  <Override PartName="/ppt/media/image28.wmf" ContentType="image/x-wmf"/>
  <Override PartName="/ppt/media/image3.jpeg" ContentType="image/jpeg"/>
  <Override PartName="/ppt/media/image19.wmf" ContentType="image/x-wmf"/>
  <Override PartName="/ppt/media/image21.wmf" ContentType="image/x-wmf"/>
  <Override PartName="/ppt/media/image22.wmf" ContentType="image/x-wmf"/>
  <Override PartName="/ppt/media/image23.wmf" ContentType="image/x-wmf"/>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51.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6858000"/>
  <p:notesSz cx="6778625" cy="93091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0" name=""/>
          <p:cNvSpPr/>
          <p:nvPr/>
        </p:nvSpPr>
        <p:spPr>
          <a:xfrm>
            <a:off x="228600" y="228600"/>
            <a:ext cx="8686800" cy="6400800"/>
          </a:xfrm>
          <a:prstGeom prst="rect">
            <a:avLst/>
          </a:prstGeom>
          <a:noFill/>
          <a:ln w="1260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0" y="6400800"/>
            <a:ext cx="9144000" cy="45720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1828800" y="6521400"/>
            <a:ext cx="6019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California Statewide Survey Findings  -  March 16, 2001</a:t>
            </a:r>
            <a:endParaRPr b="0" lang="en-US" sz="1200" strike="noStrike" u="none">
              <a:solidFill>
                <a:srgbClr val="000000"/>
              </a:solidFill>
              <a:effectLst/>
              <a:uFillTx/>
              <a:latin typeface="Times New Roman"/>
            </a:endParaRPr>
          </a:p>
        </p:txBody>
      </p:sp>
      <p:sp>
        <p:nvSpPr>
          <p:cNvPr id="3" name=""/>
          <p:cNvSpPr/>
          <p:nvPr/>
        </p:nvSpPr>
        <p:spPr>
          <a:xfrm>
            <a:off x="7010280" y="6507000"/>
            <a:ext cx="198144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SLIDE  </a:t>
            </a:r>
            <a:fld id="{61D6284B-6354-41AA-BBE8-C0B3F6AC1B5A}" type="slidenum">
              <a:rPr b="1" lang="en-US" sz="1200" strike="noStrike" u="none">
                <a:solidFill>
                  <a:srgbClr val="ffffff"/>
                </a:solidFill>
                <a:effectLst/>
                <a:uFillTx/>
                <a:latin typeface="Arial"/>
              </a:rPr>
              <a:t>&lt;number&gt;</a:t>
            </a:fld>
            <a:endParaRPr b="0" lang="en-US" sz="1200" strike="noStrike" u="none">
              <a:solidFill>
                <a:srgbClr val="000000"/>
              </a:solidFill>
              <a:effectLst/>
              <a:uFillTx/>
              <a:latin typeface="Times New Roman"/>
            </a:endParaRPr>
          </a:p>
        </p:txBody>
      </p:sp>
      <p:sp>
        <p:nvSpPr>
          <p:cNvPr id="4" name=""/>
          <p:cNvSpPr/>
          <p:nvPr/>
        </p:nvSpPr>
        <p:spPr>
          <a:xfrm>
            <a:off x="1752480" y="5867280"/>
            <a:ext cx="601992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PENNSYLVANIA STATEWIDE SURVEY FINDINGS  -  MARCH 8, 2001</a:t>
            </a:r>
            <a:endParaRPr b="0" lang="en-US" sz="1100" strike="noStrike" u="none">
              <a:solidFill>
                <a:srgbClr val="000000"/>
              </a:solidFill>
              <a:effectLst/>
              <a:uFillTx/>
              <a:latin typeface="Times New Roman"/>
            </a:endParaRPr>
          </a:p>
        </p:txBody>
      </p:sp>
      <p:sp>
        <p:nvSpPr>
          <p:cNvPr id="5" name=""/>
          <p:cNvSpPr/>
          <p:nvPr/>
        </p:nvSpPr>
        <p:spPr>
          <a:xfrm>
            <a:off x="304920" y="304920"/>
            <a:ext cx="8534160" cy="6095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6" name="" descr=""/>
          <p:cNvPicPr/>
          <p:nvPr/>
        </p:nvPicPr>
        <p:blipFill>
          <a:blip r:embed="rId2"/>
          <a:stretch/>
        </p:blipFill>
        <p:spPr>
          <a:xfrm>
            <a:off x="0" y="6107040"/>
            <a:ext cx="762120" cy="75096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image" Target="../media/image21.wmf"/><Relationship Id="rId3"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image" Target="../media/image23.wmf"/><Relationship Id="rId3"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image" Target="../media/image24.wmf"/><Relationship Id="rId2" Type="http://schemas.openxmlformats.org/officeDocument/2006/relationships/image" Target="../media/image25.wmf"/><Relationship Id="rId3"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image" Target="../media/image26.wmf"/><Relationship Id="rId2"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image" Target="../media/image27.wmf"/><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image" Target="../media/image28.wmf"/><Relationship Id="rId2"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image" Target="../media/image29.wmf"/><Relationship Id="rId2"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image" Target="../media/image30.wmf"/><Relationship Id="rId2"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image" Target="../media/image31.wmf"/><Relationship Id="rId2"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image" Target="../media/image32.wmf"/><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image" Target="../media/image33.wmf"/><Relationship Id="rId2"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 name=""/>
          <p:cNvSpPr/>
          <p:nvPr/>
        </p:nvSpPr>
        <p:spPr>
          <a:xfrm>
            <a:off x="685800" y="777960"/>
            <a:ext cx="7848720" cy="612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1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400" strike="noStrike" u="none">
                <a:solidFill>
                  <a:srgbClr val="ffffff"/>
                </a:solidFill>
                <a:effectLst/>
                <a:uFillTx/>
                <a:latin typeface="Arial"/>
              </a:rPr>
              <a:t>Presentation of Key Findings</a:t>
            </a:r>
            <a:endParaRPr b="0" lang="en-US" sz="3400" strike="noStrike" u="none">
              <a:solidFill>
                <a:srgbClr val="000000"/>
              </a:solidFill>
              <a:effectLst/>
              <a:uFillTx/>
              <a:latin typeface="Times New Roman"/>
            </a:endParaRPr>
          </a:p>
        </p:txBody>
      </p:sp>
      <p:sp>
        <p:nvSpPr>
          <p:cNvPr id="8" name=""/>
          <p:cNvSpPr/>
          <p:nvPr/>
        </p:nvSpPr>
        <p:spPr>
          <a:xfrm>
            <a:off x="0" y="0"/>
            <a:ext cx="9144000" cy="685800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9" name="newlogo2" descr=""/>
          <p:cNvPicPr/>
          <p:nvPr/>
        </p:nvPicPr>
        <p:blipFill>
          <a:blip r:embed="rId1"/>
          <a:stretch/>
        </p:blipFill>
        <p:spPr>
          <a:xfrm>
            <a:off x="228600" y="5181480"/>
            <a:ext cx="1905120" cy="1282680"/>
          </a:xfrm>
          <a:prstGeom prst="rect">
            <a:avLst/>
          </a:prstGeom>
          <a:noFill/>
          <a:ln w="0">
            <a:noFill/>
          </a:ln>
        </p:spPr>
      </p:pic>
      <p:sp>
        <p:nvSpPr>
          <p:cNvPr id="10" name=""/>
          <p:cNvSpPr/>
          <p:nvPr/>
        </p:nvSpPr>
        <p:spPr>
          <a:xfrm>
            <a:off x="5029200" y="1066680"/>
            <a:ext cx="3429000" cy="1861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ff"/>
                </a:solidFill>
                <a:effectLst/>
                <a:uFillTx/>
                <a:latin typeface="Arial"/>
              </a:rPr>
              <a:t>Conducted on behalf of </a:t>
            </a:r>
            <a:r>
              <a:rPr b="1" lang="en-US" sz="4400" strike="noStrike" u="none">
                <a:solidFill>
                  <a:srgbClr val="ff0000"/>
                </a:solidFill>
                <a:effectLst/>
                <a:uFillTx/>
                <a:latin typeface="Futura XBlk BT"/>
              </a:rPr>
              <a:t>ENRON</a:t>
            </a:r>
            <a:endParaRPr b="0" lang="en-US" sz="4400" strike="noStrike" u="none">
              <a:solidFill>
                <a:srgbClr val="000000"/>
              </a:solidFill>
              <a:effectLst/>
              <a:uFillTx/>
              <a:latin typeface="Times New Roman"/>
            </a:endParaRPr>
          </a:p>
        </p:txBody>
      </p:sp>
      <p:pic>
        <p:nvPicPr>
          <p:cNvPr id="11" name="" descr=""/>
          <p:cNvPicPr/>
          <p:nvPr/>
        </p:nvPicPr>
        <p:blipFill>
          <a:blip r:embed="rId2"/>
          <a:stretch/>
        </p:blipFill>
        <p:spPr>
          <a:xfrm>
            <a:off x="1600200" y="838080"/>
            <a:ext cx="2438280" cy="2403720"/>
          </a:xfrm>
          <a:prstGeom prst="rect">
            <a:avLst/>
          </a:prstGeom>
          <a:noFill/>
          <a:ln w="0">
            <a:noFill/>
          </a:ln>
        </p:spPr>
      </p:pic>
      <p:sp>
        <p:nvSpPr>
          <p:cNvPr id="12" name=""/>
          <p:cNvSpPr/>
          <p:nvPr/>
        </p:nvSpPr>
        <p:spPr>
          <a:xfrm>
            <a:off x="2209680" y="5740560"/>
            <a:ext cx="6172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Garamond"/>
              </a:rPr>
              <a:t>Turning Questions Into Answers</a:t>
            </a:r>
            <a:endParaRPr b="0" lang="en-US" sz="1400" strike="noStrike" u="none">
              <a:solidFill>
                <a:srgbClr val="000000"/>
              </a:solidFill>
              <a:effectLst/>
              <a:uFillTx/>
              <a:latin typeface="Times New Roman"/>
            </a:endParaRPr>
          </a:p>
        </p:txBody>
      </p:sp>
      <p:sp>
        <p:nvSpPr>
          <p:cNvPr id="13" name=""/>
          <p:cNvSpPr/>
          <p:nvPr/>
        </p:nvSpPr>
        <p:spPr>
          <a:xfrm>
            <a:off x="2441880" y="5257800"/>
            <a:ext cx="6420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0000"/>
                </a:solidFill>
                <a:effectLst/>
                <a:uFillTx/>
                <a:latin typeface="Futura XBlk BT"/>
              </a:rPr>
              <a:t>BILL McINTURFF    NICOLE FINK</a:t>
            </a:r>
            <a:endParaRPr b="0" lang="en-US" sz="3200" strike="noStrike" u="none">
              <a:solidFill>
                <a:srgbClr val="000000"/>
              </a:solidFill>
              <a:effectLst/>
              <a:uFillTx/>
              <a:latin typeface="Times New Roman"/>
            </a:endParaRPr>
          </a:p>
        </p:txBody>
      </p:sp>
      <p:sp>
        <p:nvSpPr>
          <p:cNvPr id="14" name=""/>
          <p:cNvSpPr/>
          <p:nvPr/>
        </p:nvSpPr>
        <p:spPr>
          <a:xfrm>
            <a:off x="1600200" y="4038480"/>
            <a:ext cx="678168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1398600" y="4216320"/>
            <a:ext cx="74674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rial"/>
              </a:rPr>
              <a:t>A Survey Of Seven Hundred Likely Voters                                              In The State Of California Conducted March 6-8, 2001</a:t>
            </a:r>
            <a:endParaRPr b="0" lang="en-US" sz="1800" strike="noStrike" u="none">
              <a:solidFill>
                <a:srgbClr val="000000"/>
              </a:solidFill>
              <a:effectLst/>
              <a:uFillTx/>
              <a:latin typeface="Times New Roman"/>
            </a:endParaRPr>
          </a:p>
        </p:txBody>
      </p:sp>
      <p:sp>
        <p:nvSpPr>
          <p:cNvPr id="16" name=""/>
          <p:cNvSpPr/>
          <p:nvPr/>
        </p:nvSpPr>
        <p:spPr>
          <a:xfrm>
            <a:off x="6732720" y="6080040"/>
            <a:ext cx="27432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ff"/>
                </a:solidFill>
                <a:effectLst/>
                <a:uFillTx/>
                <a:latin typeface="Times New Roman"/>
              </a:rPr>
              <a:t>March 16, 2001</a:t>
            </a:r>
            <a:endParaRPr b="0" lang="en-US" sz="2000" strike="noStrike" u="none">
              <a:solidFill>
                <a:srgbClr val="000000"/>
              </a:solidFill>
              <a:effectLst/>
              <a:uFillTx/>
              <a:latin typeface="Times New Roman"/>
            </a:endParaRPr>
          </a:p>
        </p:txBody>
      </p:sp>
      <p:sp>
        <p:nvSpPr>
          <p:cNvPr id="17" name=""/>
          <p:cNvSpPr/>
          <p:nvPr/>
        </p:nvSpPr>
        <p:spPr>
          <a:xfrm>
            <a:off x="5589720" y="5130720"/>
            <a:ext cx="99036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3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400" strike="noStrike" u="none">
                <a:solidFill>
                  <a:srgbClr val="ffffff"/>
                </a:solidFill>
                <a:effectLst/>
                <a:uFillTx/>
                <a:latin typeface="AGaramond"/>
              </a:rPr>
              <a:t>&amp;</a:t>
            </a:r>
            <a:endParaRPr b="0" lang="en-US" sz="5400" strike="noStrike" u="none">
              <a:solidFill>
                <a:srgbClr val="000000"/>
              </a:solidFill>
              <a:effectLst/>
              <a:uFillTx/>
              <a:latin typeface="Times New Roman"/>
            </a:endParaRPr>
          </a:p>
        </p:txBody>
      </p:sp>
      <p:sp>
        <p:nvSpPr>
          <p:cNvPr id="18" name=""/>
          <p:cNvSpPr/>
          <p:nvPr/>
        </p:nvSpPr>
        <p:spPr>
          <a:xfrm>
            <a:off x="2286000" y="6019920"/>
            <a:ext cx="678168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6" name=""/>
          <p:cNvSpPr/>
          <p:nvPr/>
        </p:nvSpPr>
        <p:spPr>
          <a:xfrm>
            <a:off x="1219320" y="412920"/>
            <a:ext cx="72388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Major utilities and PUC get VERY poor marks for their handling of the power situation.</a:t>
            </a:r>
            <a:endParaRPr b="0" lang="en-US" sz="2400" strike="noStrike" u="none">
              <a:solidFill>
                <a:srgbClr val="000000"/>
              </a:solidFill>
              <a:effectLst/>
              <a:uFillTx/>
              <a:latin typeface="Times New Roman"/>
            </a:endParaRPr>
          </a:p>
        </p:txBody>
      </p:sp>
      <p:sp>
        <p:nvSpPr>
          <p:cNvPr id="67"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 (PG&amp;E/Southern California Edison,          SDG&amp;E) is handling the electrical power situation in California?</a:t>
            </a:r>
            <a:endParaRPr b="0" lang="en-US" sz="1600" strike="noStrike" u="none">
              <a:solidFill>
                <a:srgbClr val="000000"/>
              </a:solidFill>
              <a:effectLst/>
              <a:uFillTx/>
              <a:latin typeface="Times New Roman"/>
            </a:endParaRPr>
          </a:p>
        </p:txBody>
      </p:sp>
      <p:pic>
        <p:nvPicPr>
          <p:cNvPr id="69" name="" descr=""/>
          <p:cNvPicPr/>
          <p:nvPr/>
        </p:nvPicPr>
        <p:blipFill>
          <a:blip r:embed="rId1"/>
          <a:stretch/>
        </p:blipFill>
        <p:spPr>
          <a:xfrm>
            <a:off x="1066680" y="1398600"/>
            <a:ext cx="7239240" cy="4316400"/>
          </a:xfrm>
          <a:prstGeom prst="rect">
            <a:avLst/>
          </a:prstGeom>
          <a:noFill/>
          <a:ln w="0">
            <a:noFill/>
          </a:ln>
        </p:spPr>
      </p:pic>
      <p:sp>
        <p:nvSpPr>
          <p:cNvPr id="70" name=""/>
          <p:cNvSpPr/>
          <p:nvPr/>
        </p:nvSpPr>
        <p:spPr>
          <a:xfrm>
            <a:off x="1066680" y="1219320"/>
            <a:ext cx="72392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1" name=""/>
          <p:cNvSpPr/>
          <p:nvPr/>
        </p:nvSpPr>
        <p:spPr>
          <a:xfrm>
            <a:off x="685800" y="304920"/>
            <a:ext cx="80010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With little recognition, Enron escapes voter scorn … but generic description of electricity suppliers elicits quite a different reaction.</a:t>
            </a:r>
            <a:endParaRPr b="0" lang="en-US" sz="2400" strike="noStrike" u="none">
              <a:solidFill>
                <a:srgbClr val="000000"/>
              </a:solidFill>
              <a:effectLst/>
              <a:uFillTx/>
              <a:latin typeface="Times New Roman"/>
            </a:endParaRPr>
          </a:p>
        </p:txBody>
      </p:sp>
      <p:sp>
        <p:nvSpPr>
          <p:cNvPr id="7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 they are handling                                             the electrical power situation in California?</a:t>
            </a:r>
            <a:endParaRPr b="0" lang="en-US" sz="1600" strike="noStrike" u="none">
              <a:solidFill>
                <a:srgbClr val="000000"/>
              </a:solidFill>
              <a:effectLst/>
              <a:uFillTx/>
              <a:latin typeface="Times New Roman"/>
            </a:endParaRPr>
          </a:p>
        </p:txBody>
      </p:sp>
      <p:pic>
        <p:nvPicPr>
          <p:cNvPr id="74" name="" descr=""/>
          <p:cNvPicPr/>
          <p:nvPr/>
        </p:nvPicPr>
        <p:blipFill>
          <a:blip r:embed="rId1"/>
          <a:stretch/>
        </p:blipFill>
        <p:spPr>
          <a:xfrm>
            <a:off x="1143000" y="1400040"/>
            <a:ext cx="6477120" cy="4314960"/>
          </a:xfrm>
          <a:prstGeom prst="rect">
            <a:avLst/>
          </a:prstGeom>
          <a:noFill/>
          <a:ln w="0">
            <a:noFill/>
          </a:ln>
        </p:spPr>
      </p:pic>
      <p:sp>
        <p:nvSpPr>
          <p:cNvPr id="75" name=""/>
          <p:cNvSpPr/>
          <p:nvPr/>
        </p:nvSpPr>
        <p:spPr>
          <a:xfrm>
            <a:off x="1981080" y="4967280"/>
            <a:ext cx="16002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a:t>
            </a:r>
            <a:endParaRPr b="0" lang="en-US" sz="1800" strike="noStrike" u="none">
              <a:solidFill>
                <a:srgbClr val="000000"/>
              </a:solidFill>
              <a:effectLst/>
              <a:uFillTx/>
              <a:latin typeface="Times New Roman"/>
            </a:endParaRPr>
          </a:p>
        </p:txBody>
      </p:sp>
      <p:sp>
        <p:nvSpPr>
          <p:cNvPr id="76" name=""/>
          <p:cNvSpPr/>
          <p:nvPr/>
        </p:nvSpPr>
        <p:spPr>
          <a:xfrm>
            <a:off x="5029200" y="4965840"/>
            <a:ext cx="2819520" cy="825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Private power suppliers who sell electricity to utility companies*</a:t>
            </a:r>
            <a:endParaRPr b="0" lang="en-US" sz="1600" strike="noStrike" u="none">
              <a:solidFill>
                <a:srgbClr val="000000"/>
              </a:solidFill>
              <a:effectLst/>
              <a:uFillTx/>
              <a:latin typeface="Times New Roman"/>
            </a:endParaRPr>
          </a:p>
        </p:txBody>
      </p:sp>
      <p:sp>
        <p:nvSpPr>
          <p:cNvPr id="77" name=""/>
          <p:cNvSpPr/>
          <p:nvPr/>
        </p:nvSpPr>
        <p:spPr>
          <a:xfrm>
            <a:off x="380880" y="5440320"/>
            <a:ext cx="2438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 Asked of 225 Respondents</a:t>
            </a:r>
            <a:endParaRPr b="0" lang="en-US" sz="1200" strike="noStrike" u="none">
              <a:solidFill>
                <a:srgbClr val="000000"/>
              </a:solidFill>
              <a:effectLst/>
              <a:uFillTx/>
              <a:latin typeface="Times New Roman"/>
            </a:endParaRPr>
          </a:p>
        </p:txBody>
      </p:sp>
      <p:sp>
        <p:nvSpPr>
          <p:cNvPr id="78" name=""/>
          <p:cNvSpPr/>
          <p:nvPr/>
        </p:nvSpPr>
        <p:spPr>
          <a:xfrm>
            <a:off x="1143000" y="1523880"/>
            <a:ext cx="7010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9"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PG&amp;E customers say their bills are highest, while SDG&amp;E customers feeling the biggest hike</a:t>
            </a:r>
            <a:endParaRPr b="0" lang="en-US" sz="2400" strike="noStrike" u="none">
              <a:solidFill>
                <a:srgbClr val="000000"/>
              </a:solidFill>
              <a:effectLst/>
              <a:uFillTx/>
              <a:latin typeface="Times New Roman"/>
            </a:endParaRPr>
          </a:p>
        </p:txBody>
      </p:sp>
      <p:sp>
        <p:nvSpPr>
          <p:cNvPr id="80"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How much on average would you say you spent on your MONTHLY electricity bill?</a:t>
            </a:r>
            <a:endParaRPr b="0" lang="en-US" sz="1600" strike="noStrike" u="none">
              <a:solidFill>
                <a:srgbClr val="000000"/>
              </a:solidFill>
              <a:effectLst/>
              <a:uFillTx/>
              <a:latin typeface="Times New Roman"/>
            </a:endParaRPr>
          </a:p>
        </p:txBody>
      </p:sp>
      <p:pic>
        <p:nvPicPr>
          <p:cNvPr id="81" name="" descr=""/>
          <p:cNvPicPr/>
          <p:nvPr/>
        </p:nvPicPr>
        <p:blipFill>
          <a:blip r:embed="rId1"/>
          <a:stretch/>
        </p:blipFill>
        <p:spPr>
          <a:xfrm>
            <a:off x="457200" y="533520"/>
            <a:ext cx="8077320" cy="5341680"/>
          </a:xfrm>
          <a:prstGeom prst="rect">
            <a:avLst/>
          </a:prstGeom>
          <a:noFill/>
          <a:ln w="0">
            <a:noFill/>
          </a:ln>
        </p:spPr>
      </p:pic>
      <p:sp>
        <p:nvSpPr>
          <p:cNvPr id="82" name=""/>
          <p:cNvSpPr/>
          <p:nvPr/>
        </p:nvSpPr>
        <p:spPr>
          <a:xfrm>
            <a:off x="914400" y="586728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838080" y="1219320"/>
            <a:ext cx="7620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685800" y="380880"/>
            <a:ext cx="80010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Utilities, private power suppliers                      viewed as most responsible for current situation, with little blame on consumers or Governor Davis. </a:t>
            </a:r>
            <a:endParaRPr b="0" lang="en-US" sz="2400" strike="noStrike" u="none">
              <a:solidFill>
                <a:srgbClr val="000000"/>
              </a:solidFill>
              <a:effectLst/>
              <a:uFillTx/>
              <a:latin typeface="Times New Roman"/>
            </a:endParaRPr>
          </a:p>
        </p:txBody>
      </p:sp>
      <p:sp>
        <p:nvSpPr>
          <p:cNvPr id="85"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80880" y="5943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of the following do you hold most responsible for the current power shortage?</a:t>
            </a:r>
            <a:endParaRPr b="0" lang="en-US" sz="1600" strike="noStrike" u="none">
              <a:solidFill>
                <a:srgbClr val="000000"/>
              </a:solidFill>
              <a:effectLst/>
              <a:uFillTx/>
              <a:latin typeface="Times New Roman"/>
            </a:endParaRPr>
          </a:p>
        </p:txBody>
      </p:sp>
      <p:pic>
        <p:nvPicPr>
          <p:cNvPr id="87" name="" descr=""/>
          <p:cNvPicPr/>
          <p:nvPr/>
        </p:nvPicPr>
        <p:blipFill>
          <a:blip r:embed="rId1"/>
          <a:stretch/>
        </p:blipFill>
        <p:spPr>
          <a:xfrm>
            <a:off x="914400" y="1981080"/>
            <a:ext cx="7543800" cy="3733920"/>
          </a:xfrm>
          <a:prstGeom prst="rect">
            <a:avLst/>
          </a:prstGeom>
          <a:noFill/>
          <a:ln w="0">
            <a:noFill/>
          </a:ln>
        </p:spPr>
      </p:pic>
      <p:sp>
        <p:nvSpPr>
          <p:cNvPr id="88" name=""/>
          <p:cNvSpPr/>
          <p:nvPr/>
        </p:nvSpPr>
        <p:spPr>
          <a:xfrm>
            <a:off x="762120" y="160020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9" name=""/>
          <p:cNvSpPr/>
          <p:nvPr/>
        </p:nvSpPr>
        <p:spPr>
          <a:xfrm>
            <a:off x="380880" y="380880"/>
            <a:ext cx="83059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There’s been a big shift in the number of voters believing this is a profit making scheme rather than a shortage situation in just the last few weeks. </a:t>
            </a:r>
            <a:endParaRPr b="0" lang="en-US" sz="2400" strike="noStrike" u="none">
              <a:solidFill>
                <a:srgbClr val="000000"/>
              </a:solidFill>
              <a:effectLst/>
              <a:uFillTx/>
              <a:latin typeface="Times New Roman"/>
            </a:endParaRPr>
          </a:p>
        </p:txBody>
      </p:sp>
      <p:pic>
        <p:nvPicPr>
          <p:cNvPr id="90" name="" descr=""/>
          <p:cNvPicPr/>
          <p:nvPr/>
        </p:nvPicPr>
        <p:blipFill>
          <a:blip r:embed="rId1"/>
          <a:stretch/>
        </p:blipFill>
        <p:spPr>
          <a:xfrm>
            <a:off x="990720" y="1371600"/>
            <a:ext cx="7391160" cy="5138640"/>
          </a:xfrm>
          <a:prstGeom prst="rect">
            <a:avLst/>
          </a:prstGeom>
          <a:noFill/>
          <a:ln w="0">
            <a:noFill/>
          </a:ln>
        </p:spPr>
      </p:pic>
      <p:sp>
        <p:nvSpPr>
          <p:cNvPr id="91"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Do you personally believe there is an ACTUAL SHORTAGE of electricity in California, or do you believe that utility companies and their suppliers are withholding power to INCREASE PROFITS?</a:t>
            </a:r>
            <a:endParaRPr b="0" lang="en-US" sz="1500" strike="noStrike" u="none">
              <a:solidFill>
                <a:srgbClr val="000000"/>
              </a:solidFill>
              <a:effectLst/>
              <a:uFillTx/>
              <a:latin typeface="Times New Roman"/>
            </a:endParaRPr>
          </a:p>
        </p:txBody>
      </p:sp>
      <p:sp>
        <p:nvSpPr>
          <p:cNvPr id="93" name=""/>
          <p:cNvSpPr/>
          <p:nvPr/>
        </p:nvSpPr>
        <p:spPr>
          <a:xfrm>
            <a:off x="1371600" y="198108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February 17-20</a:t>
            </a:r>
            <a:endParaRPr b="0" lang="en-US" sz="1800" strike="noStrike" u="none">
              <a:solidFill>
                <a:srgbClr val="000000"/>
              </a:solidFill>
              <a:effectLst/>
              <a:uFillTx/>
              <a:latin typeface="Times New Roman"/>
            </a:endParaRPr>
          </a:p>
        </p:txBody>
      </p:sp>
      <p:sp>
        <p:nvSpPr>
          <p:cNvPr id="94" name=""/>
          <p:cNvSpPr/>
          <p:nvPr/>
        </p:nvSpPr>
        <p:spPr>
          <a:xfrm>
            <a:off x="5181480" y="198108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March 6-8</a:t>
            </a:r>
            <a:endParaRPr b="0" lang="en-US" sz="1800" strike="noStrike" u="none">
              <a:solidFill>
                <a:srgbClr val="000000"/>
              </a:solidFill>
              <a:effectLst/>
              <a:uFillTx/>
              <a:latin typeface="Times New Roman"/>
            </a:endParaRPr>
          </a:p>
        </p:txBody>
      </p:sp>
      <p:sp>
        <p:nvSpPr>
          <p:cNvPr id="95" name=""/>
          <p:cNvSpPr/>
          <p:nvPr/>
        </p:nvSpPr>
        <p:spPr>
          <a:xfrm>
            <a:off x="762120" y="167652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6" name=""/>
          <p:cNvSpPr/>
          <p:nvPr/>
        </p:nvSpPr>
        <p:spPr>
          <a:xfrm>
            <a:off x="685800" y="380880"/>
            <a:ext cx="80010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voters’ blame for the crisis impacts whether they believe this is an actual shortage situation or a profit making scheme.</a:t>
            </a:r>
            <a:endParaRPr b="0" lang="en-US" sz="2400" strike="noStrike" u="none">
              <a:solidFill>
                <a:srgbClr val="000000"/>
              </a:solidFill>
              <a:effectLst/>
              <a:uFillTx/>
              <a:latin typeface="Times New Roman"/>
            </a:endParaRPr>
          </a:p>
        </p:txBody>
      </p:sp>
      <p:sp>
        <p:nvSpPr>
          <p:cNvPr id="97" name=""/>
          <p:cNvSpPr/>
          <p:nvPr/>
        </p:nvSpPr>
        <p:spPr>
          <a:xfrm>
            <a:off x="1066680" y="1600200"/>
            <a:ext cx="7391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Do you personally believe there is an ACTUAL SHORTAGE of electricity in California, or do you believe that utility companies and their suppliers are withholding power to INCREASE PROFITS?</a:t>
            </a:r>
            <a:endParaRPr b="0" lang="en-US" sz="1500" strike="noStrike" u="none">
              <a:solidFill>
                <a:srgbClr val="000000"/>
              </a:solidFill>
              <a:effectLst/>
              <a:uFillTx/>
              <a:latin typeface="Times New Roman"/>
            </a:endParaRPr>
          </a:p>
        </p:txBody>
      </p:sp>
      <p:pic>
        <p:nvPicPr>
          <p:cNvPr id="100" name="" descr=""/>
          <p:cNvPicPr/>
          <p:nvPr/>
        </p:nvPicPr>
        <p:blipFill>
          <a:blip r:embed="rId1"/>
          <a:stretch/>
        </p:blipFill>
        <p:spPr>
          <a:xfrm>
            <a:off x="1219320" y="1612800"/>
            <a:ext cx="7010280" cy="4178520"/>
          </a:xfrm>
          <a:prstGeom prst="rect">
            <a:avLst/>
          </a:prstGeom>
          <a:noFill/>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1"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One in four voters have experienced a       blackout in the last two months</a:t>
            </a:r>
            <a:endParaRPr b="0" lang="en-US" sz="2400" strike="noStrike" u="none">
              <a:solidFill>
                <a:srgbClr val="000000"/>
              </a:solidFill>
              <a:effectLst/>
              <a:uFillTx/>
              <a:latin typeface="Times New Roman"/>
            </a:endParaRPr>
          </a:p>
        </p:txBody>
      </p:sp>
      <p:sp>
        <p:nvSpPr>
          <p:cNvPr id="10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380880" y="5867280"/>
            <a:ext cx="853452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Have you, or a member of your family, experienced a rolling blackout in the last two months?</a:t>
            </a:r>
            <a:endParaRPr b="0" lang="en-US" sz="1500" strike="noStrike" u="none">
              <a:solidFill>
                <a:srgbClr val="000000"/>
              </a:solidFill>
              <a:effectLst/>
              <a:uFillTx/>
              <a:latin typeface="Times New Roman"/>
            </a:endParaRPr>
          </a:p>
        </p:txBody>
      </p:sp>
      <p:pic>
        <p:nvPicPr>
          <p:cNvPr id="104" name="" descr=""/>
          <p:cNvPicPr/>
          <p:nvPr/>
        </p:nvPicPr>
        <p:blipFill>
          <a:blip r:embed="rId1"/>
          <a:stretch/>
        </p:blipFill>
        <p:spPr>
          <a:xfrm>
            <a:off x="304920" y="1835280"/>
            <a:ext cx="4724280" cy="3651120"/>
          </a:xfrm>
          <a:prstGeom prst="rect">
            <a:avLst/>
          </a:prstGeom>
          <a:noFill/>
          <a:ln w="0">
            <a:noFill/>
          </a:ln>
        </p:spPr>
      </p:pic>
      <p:sp>
        <p:nvSpPr>
          <p:cNvPr id="105" name=""/>
          <p:cNvSpPr/>
          <p:nvPr/>
        </p:nvSpPr>
        <p:spPr>
          <a:xfrm>
            <a:off x="5334120" y="1600200"/>
            <a:ext cx="3352680" cy="230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ff00"/>
                </a:solidFill>
                <a:effectLst/>
                <a:uFillTx/>
                <a:latin typeface="Futura Md BT"/>
              </a:rPr>
              <a:t>Blackout By Media Market</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Bay Area</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45% Sacramento</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42%</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Los Angeles</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16%      San Diego</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5%  Fresno</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48%</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06" name=""/>
          <p:cNvSpPr/>
          <p:nvPr/>
        </p:nvSpPr>
        <p:spPr>
          <a:xfrm>
            <a:off x="5334120" y="3728880"/>
            <a:ext cx="3581280" cy="2025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ff00"/>
                </a:solidFill>
                <a:effectLst/>
                <a:uFillTx/>
                <a:latin typeface="Futura Md BT"/>
              </a:rPr>
              <a:t>Blackout By Utility Company</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PG&amp;E</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44%     Edison</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17%</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SDG&amp;E</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8%</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Others</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21%</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07" name=""/>
          <p:cNvSpPr/>
          <p:nvPr/>
        </p:nvSpPr>
        <p:spPr>
          <a:xfrm>
            <a:off x="1752480" y="1295280"/>
            <a:ext cx="5943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8" name=""/>
          <p:cNvSpPr/>
          <p:nvPr/>
        </p:nvSpPr>
        <p:spPr>
          <a:xfrm>
            <a:off x="685800" y="38088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But a majority of voters would pay NOTHING more to ensure no more blackouts</a:t>
            </a:r>
            <a:endParaRPr b="0" lang="en-US" sz="2400" strike="noStrike" u="none">
              <a:solidFill>
                <a:srgbClr val="000000"/>
              </a:solidFill>
              <a:effectLst/>
              <a:uFillTx/>
              <a:latin typeface="Times New Roman"/>
            </a:endParaRPr>
          </a:p>
        </p:txBody>
      </p:sp>
      <p:sp>
        <p:nvSpPr>
          <p:cNvPr id="109"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How much more, if any, would you be willing to pay per month on your electricity                          bill to ensure there would be no blackouts?</a:t>
            </a:r>
            <a:endParaRPr b="0" lang="en-US" sz="1500" strike="noStrike" u="none">
              <a:solidFill>
                <a:srgbClr val="000000"/>
              </a:solidFill>
              <a:effectLst/>
              <a:uFillTx/>
              <a:latin typeface="Times New Roman"/>
            </a:endParaRPr>
          </a:p>
        </p:txBody>
      </p:sp>
      <p:pic>
        <p:nvPicPr>
          <p:cNvPr id="111" name="" descr=""/>
          <p:cNvPicPr/>
          <p:nvPr/>
        </p:nvPicPr>
        <p:blipFill>
          <a:blip r:embed="rId1"/>
          <a:stretch/>
        </p:blipFill>
        <p:spPr>
          <a:xfrm>
            <a:off x="1295280" y="1378080"/>
            <a:ext cx="6705720" cy="4010040"/>
          </a:xfrm>
          <a:prstGeom prst="rect">
            <a:avLst/>
          </a:prstGeom>
          <a:noFill/>
          <a:ln w="0">
            <a:noFill/>
          </a:ln>
        </p:spPr>
      </p:pic>
      <p:sp>
        <p:nvSpPr>
          <p:cNvPr id="112" name=""/>
          <p:cNvSpPr/>
          <p:nvPr/>
        </p:nvSpPr>
        <p:spPr>
          <a:xfrm>
            <a:off x="5181480" y="2133720"/>
            <a:ext cx="289584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5257800" y="236232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Mean:  $9 More</a:t>
            </a:r>
            <a:endParaRPr b="0" lang="en-US" sz="2400" strike="noStrike" u="none">
              <a:solidFill>
                <a:srgbClr val="000000"/>
              </a:solidFill>
              <a:effectLst/>
              <a:uFillTx/>
              <a:latin typeface="Times New Roman"/>
            </a:endParaRPr>
          </a:p>
        </p:txBody>
      </p:sp>
      <p:sp>
        <p:nvSpPr>
          <p:cNvPr id="114" name=""/>
          <p:cNvSpPr/>
          <p:nvPr/>
        </p:nvSpPr>
        <p:spPr>
          <a:xfrm>
            <a:off x="1219320" y="1295280"/>
            <a:ext cx="69339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5" name=""/>
          <p:cNvSpPr/>
          <p:nvPr/>
        </p:nvSpPr>
        <p:spPr>
          <a:xfrm>
            <a:off x="1066680" y="380880"/>
            <a:ext cx="75438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data on the “core positioning statements” for both sides of this debate are interesting because voters agree with </a:t>
            </a:r>
            <a:r>
              <a:rPr b="0" lang="en-US" sz="2400" strike="noStrike" u="sng">
                <a:solidFill>
                  <a:srgbClr val="000000"/>
                </a:solidFill>
                <a:effectLst/>
                <a:uFillTx/>
                <a:latin typeface="Futura Md BT"/>
              </a:rPr>
              <a:t>BOTH</a:t>
            </a:r>
            <a:r>
              <a:rPr b="0" lang="en-US" sz="2400" strike="noStrike" u="none">
                <a:solidFill>
                  <a:srgbClr val="000000"/>
                </a:solidFill>
                <a:effectLst/>
                <a:uFillTx/>
                <a:latin typeface="Futura Md BT"/>
              </a:rPr>
              <a:t> sides.</a:t>
            </a:r>
            <a:endParaRPr b="0" lang="en-US" sz="2400" strike="noStrike" u="none">
              <a:solidFill>
                <a:srgbClr val="000000"/>
              </a:solidFill>
              <a:effectLst/>
              <a:uFillTx/>
              <a:latin typeface="Times New Roman"/>
            </a:endParaRPr>
          </a:p>
        </p:txBody>
      </p:sp>
      <p:sp>
        <p:nvSpPr>
          <p:cNvPr id="116" name=""/>
          <p:cNvSpPr/>
          <p:nvPr/>
        </p:nvSpPr>
        <p:spPr>
          <a:xfrm>
            <a:off x="609480" y="1841400"/>
            <a:ext cx="67057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Deregulation of the electricity industry has been a failure.  True competition never materialized in California and now a few power plant owners and suppliers have a monopoly and control electricity prices.</a:t>
            </a:r>
            <a:endParaRPr b="0" lang="en-US" sz="1600" strike="noStrike" u="none">
              <a:solidFill>
                <a:srgbClr val="000000"/>
              </a:solidFill>
              <a:effectLst/>
              <a:uFillTx/>
              <a:latin typeface="Times New Roman"/>
            </a:endParaRPr>
          </a:p>
        </p:txBody>
      </p:sp>
      <p:sp>
        <p:nvSpPr>
          <p:cNvPr id="117" name=""/>
          <p:cNvSpPr/>
          <p:nvPr/>
        </p:nvSpPr>
        <p:spPr>
          <a:xfrm>
            <a:off x="609480" y="2819520"/>
            <a:ext cx="662940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Businesses will not come to the state at all, they will be less likely to expand here, or they will eventually leave the state if they cannot depend on a reliable flow of electricity.  That means lost jobs and opportunities for thousands of California workers.</a:t>
            </a:r>
            <a:endParaRPr b="0" lang="en-US" sz="1600" strike="noStrike" u="none">
              <a:solidFill>
                <a:srgbClr val="000000"/>
              </a:solidFill>
              <a:effectLst/>
              <a:uFillTx/>
              <a:latin typeface="Times New Roman"/>
            </a:endParaRPr>
          </a:p>
        </p:txBody>
      </p:sp>
      <p:sp>
        <p:nvSpPr>
          <p:cNvPr id="118" name=""/>
          <p:cNvSpPr/>
          <p:nvPr/>
        </p:nvSpPr>
        <p:spPr>
          <a:xfrm>
            <a:off x="7391520" y="1538280"/>
            <a:ext cx="12189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119" name=""/>
          <p:cNvSpPr/>
          <p:nvPr/>
        </p:nvSpPr>
        <p:spPr>
          <a:xfrm>
            <a:off x="609480" y="3927600"/>
            <a:ext cx="662940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 new power plants have been built in the state over the last ten years because of California’s rigid permitting process.  California could reform its permitting process to bring it more in line with that of federal and other state standards, which means construction of power plants could be sped up while still protecting the environment.</a:t>
            </a:r>
            <a:endParaRPr b="0" lang="en-US" sz="1600" strike="noStrike" u="none">
              <a:solidFill>
                <a:srgbClr val="000000"/>
              </a:solidFill>
              <a:effectLst/>
              <a:uFillTx/>
              <a:latin typeface="Times New Roman"/>
            </a:endParaRPr>
          </a:p>
        </p:txBody>
      </p:sp>
      <p:sp>
        <p:nvSpPr>
          <p:cNvPr id="120" name=""/>
          <p:cNvSpPr/>
          <p:nvPr/>
        </p:nvSpPr>
        <p:spPr>
          <a:xfrm>
            <a:off x="609480" y="5499000"/>
            <a:ext cx="662940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electrical power supply has not kept pace with electricity demand in California.  Since 1996, demand for electricity has increased almost eight times as fast as the ability to supply it.</a:t>
            </a:r>
            <a:endParaRPr b="0" lang="en-US" sz="1600" strike="noStrike" u="none">
              <a:solidFill>
                <a:srgbClr val="000000"/>
              </a:solidFill>
              <a:effectLst/>
              <a:uFillTx/>
              <a:latin typeface="Times New Roman"/>
            </a:endParaRPr>
          </a:p>
        </p:txBody>
      </p:sp>
      <p:sp>
        <p:nvSpPr>
          <p:cNvPr id="121" name=""/>
          <p:cNvSpPr/>
          <p:nvPr/>
        </p:nvSpPr>
        <p:spPr>
          <a:xfrm>
            <a:off x="7696080" y="207180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84%</a:t>
            </a:r>
            <a:endParaRPr b="0" lang="en-US" sz="1800" strike="noStrike" u="none">
              <a:solidFill>
                <a:srgbClr val="000000"/>
              </a:solidFill>
              <a:effectLst/>
              <a:uFillTx/>
              <a:latin typeface="Times New Roman"/>
            </a:endParaRPr>
          </a:p>
        </p:txBody>
      </p:sp>
      <p:sp>
        <p:nvSpPr>
          <p:cNvPr id="122" name=""/>
          <p:cNvSpPr/>
          <p:nvPr/>
        </p:nvSpPr>
        <p:spPr>
          <a:xfrm>
            <a:off x="7696080" y="28335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81%</a:t>
            </a:r>
            <a:endParaRPr b="0" lang="en-US" sz="1800" strike="noStrike" u="none">
              <a:solidFill>
                <a:srgbClr val="000000"/>
              </a:solidFill>
              <a:effectLst/>
              <a:uFillTx/>
              <a:latin typeface="Times New Roman"/>
            </a:endParaRPr>
          </a:p>
        </p:txBody>
      </p:sp>
      <p:sp>
        <p:nvSpPr>
          <p:cNvPr id="123" name=""/>
          <p:cNvSpPr/>
          <p:nvPr/>
        </p:nvSpPr>
        <p:spPr>
          <a:xfrm>
            <a:off x="7696080" y="412920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79%</a:t>
            </a:r>
            <a:endParaRPr b="0" lang="en-US" sz="1800" strike="noStrike" u="none">
              <a:solidFill>
                <a:srgbClr val="000000"/>
              </a:solidFill>
              <a:effectLst/>
              <a:uFillTx/>
              <a:latin typeface="Times New Roman"/>
            </a:endParaRPr>
          </a:p>
        </p:txBody>
      </p:sp>
      <p:sp>
        <p:nvSpPr>
          <p:cNvPr id="124" name=""/>
          <p:cNvSpPr/>
          <p:nvPr/>
        </p:nvSpPr>
        <p:spPr>
          <a:xfrm>
            <a:off x="7696080" y="551664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76%</a:t>
            </a:r>
            <a:endParaRPr b="0" lang="en-US" sz="1800" strike="noStrike" u="none">
              <a:solidFill>
                <a:srgbClr val="000000"/>
              </a:solidFill>
              <a:effectLst/>
              <a:uFillTx/>
              <a:latin typeface="Times New Roman"/>
            </a:endParaRPr>
          </a:p>
        </p:txBody>
      </p:sp>
      <p:sp>
        <p:nvSpPr>
          <p:cNvPr id="125" name=""/>
          <p:cNvSpPr/>
          <p:nvPr/>
        </p:nvSpPr>
        <p:spPr>
          <a:xfrm>
            <a:off x="1371600" y="1523880"/>
            <a:ext cx="693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609480" y="1523880"/>
            <a:ext cx="6629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Italic font indicates THEIR arguments</a:t>
            </a: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Bold</a:t>
            </a:r>
            <a:r>
              <a:rPr b="0" lang="en-US" sz="1400" strike="noStrike" u="none">
                <a:solidFill>
                  <a:srgbClr val="000000"/>
                </a:solidFill>
                <a:effectLst/>
                <a:uFillTx/>
                <a:latin typeface="Arial"/>
              </a:rPr>
              <a:t> font indicates ENRON arguments.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7" name=""/>
          <p:cNvSpPr/>
          <p:nvPr/>
        </p:nvSpPr>
        <p:spPr>
          <a:xfrm>
            <a:off x="457200" y="1965240"/>
            <a:ext cx="693432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Deregulation was never going to work because utility companies are not like other private businesses.  Because utility companies provide vital services to every single home and business in the state, there needs to be significant government involvement overseeing utility companies to make sure that the electrical power system continues to work successfully</a:t>
            </a:r>
            <a:r>
              <a:rPr b="0"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128" name=""/>
          <p:cNvSpPr/>
          <p:nvPr/>
        </p:nvSpPr>
        <p:spPr>
          <a:xfrm>
            <a:off x="7696080" y="20415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74%</a:t>
            </a:r>
            <a:endParaRPr b="0" lang="en-US" sz="1800" strike="noStrike" u="none">
              <a:solidFill>
                <a:srgbClr val="000000"/>
              </a:solidFill>
              <a:effectLst/>
              <a:uFillTx/>
              <a:latin typeface="Times New Roman"/>
            </a:endParaRPr>
          </a:p>
        </p:txBody>
      </p:sp>
      <p:sp>
        <p:nvSpPr>
          <p:cNvPr id="129" name=""/>
          <p:cNvSpPr/>
          <p:nvPr/>
        </p:nvSpPr>
        <p:spPr>
          <a:xfrm>
            <a:off x="7696080" y="34131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73%</a:t>
            </a:r>
            <a:endParaRPr b="0" lang="en-US" sz="1800" strike="noStrike" u="none">
              <a:solidFill>
                <a:srgbClr val="000000"/>
              </a:solidFill>
              <a:effectLst/>
              <a:uFillTx/>
              <a:latin typeface="Times New Roman"/>
            </a:endParaRPr>
          </a:p>
        </p:txBody>
      </p:sp>
      <p:sp>
        <p:nvSpPr>
          <p:cNvPr id="130" name=""/>
          <p:cNvSpPr/>
          <p:nvPr/>
        </p:nvSpPr>
        <p:spPr>
          <a:xfrm>
            <a:off x="7696080" y="417528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72%</a:t>
            </a:r>
            <a:endParaRPr b="0" lang="en-US" sz="1800" strike="noStrike" u="none">
              <a:solidFill>
                <a:srgbClr val="000000"/>
              </a:solidFill>
              <a:effectLst/>
              <a:uFillTx/>
              <a:latin typeface="Times New Roman"/>
            </a:endParaRPr>
          </a:p>
        </p:txBody>
      </p:sp>
      <p:sp>
        <p:nvSpPr>
          <p:cNvPr id="131" name=""/>
          <p:cNvSpPr/>
          <p:nvPr/>
        </p:nvSpPr>
        <p:spPr>
          <a:xfrm>
            <a:off x="7391520" y="1538280"/>
            <a:ext cx="12189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132" name=""/>
          <p:cNvSpPr/>
          <p:nvPr/>
        </p:nvSpPr>
        <p:spPr>
          <a:xfrm>
            <a:off x="457200" y="3394080"/>
            <a:ext cx="69343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California is dependent on neighboring Western states for an adequate supply of electricity.</a:t>
            </a:r>
            <a:endParaRPr b="0" lang="en-US" sz="1600" strike="noStrike" u="none">
              <a:solidFill>
                <a:srgbClr val="000000"/>
              </a:solidFill>
              <a:effectLst/>
              <a:uFillTx/>
              <a:latin typeface="Times New Roman"/>
            </a:endParaRPr>
          </a:p>
        </p:txBody>
      </p:sp>
      <p:sp>
        <p:nvSpPr>
          <p:cNvPr id="133" name=""/>
          <p:cNvSpPr/>
          <p:nvPr/>
        </p:nvSpPr>
        <p:spPr>
          <a:xfrm>
            <a:off x="457200" y="4127400"/>
            <a:ext cx="69343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California’s utility companies grossly underestimated the state’s needs for future electricity supply and now they are looking to the government to bail them out.</a:t>
            </a:r>
            <a:endParaRPr b="0" lang="en-US" sz="1600" strike="noStrike" u="none">
              <a:solidFill>
                <a:srgbClr val="000000"/>
              </a:solidFill>
              <a:effectLst/>
              <a:uFillTx/>
              <a:latin typeface="Times New Roman"/>
            </a:endParaRPr>
          </a:p>
        </p:txBody>
      </p:sp>
      <p:sp>
        <p:nvSpPr>
          <p:cNvPr id="134" name=""/>
          <p:cNvSpPr/>
          <p:nvPr/>
        </p:nvSpPr>
        <p:spPr>
          <a:xfrm>
            <a:off x="838080" y="380880"/>
            <a:ext cx="75438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data on the “core positioning statements” for both sides of this debate are interesting because voters agree with </a:t>
            </a:r>
            <a:r>
              <a:rPr b="0" lang="en-US" sz="2400" strike="noStrike" u="sng">
                <a:solidFill>
                  <a:srgbClr val="000000"/>
                </a:solidFill>
                <a:effectLst/>
                <a:uFillTx/>
                <a:latin typeface="Futura Md BT"/>
              </a:rPr>
              <a:t>BOTH</a:t>
            </a:r>
            <a:r>
              <a:rPr b="0" lang="en-US" sz="2400" strike="noStrike" u="none">
                <a:solidFill>
                  <a:srgbClr val="000000"/>
                </a:solidFill>
                <a:effectLst/>
                <a:uFillTx/>
                <a:latin typeface="Futura Md BT"/>
              </a:rPr>
              <a:t> sides.</a:t>
            </a:r>
            <a:endParaRPr b="0" lang="en-US" sz="2400" strike="noStrike" u="none">
              <a:solidFill>
                <a:srgbClr val="000000"/>
              </a:solidFill>
              <a:effectLst/>
              <a:uFillTx/>
              <a:latin typeface="Times New Roman"/>
            </a:endParaRPr>
          </a:p>
        </p:txBody>
      </p:sp>
      <p:sp>
        <p:nvSpPr>
          <p:cNvPr id="135" name=""/>
          <p:cNvSpPr/>
          <p:nvPr/>
        </p:nvSpPr>
        <p:spPr>
          <a:xfrm>
            <a:off x="7696080" y="508968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71%</a:t>
            </a:r>
            <a:endParaRPr b="0" lang="en-US" sz="1800" strike="noStrike" u="none">
              <a:solidFill>
                <a:srgbClr val="000000"/>
              </a:solidFill>
              <a:effectLst/>
              <a:uFillTx/>
              <a:latin typeface="Times New Roman"/>
            </a:endParaRPr>
          </a:p>
        </p:txBody>
      </p:sp>
      <p:sp>
        <p:nvSpPr>
          <p:cNvPr id="136" name=""/>
          <p:cNvSpPr/>
          <p:nvPr/>
        </p:nvSpPr>
        <p:spPr>
          <a:xfrm>
            <a:off x="457200" y="5025960"/>
            <a:ext cx="693432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Utility companies and energy suppliers are simply interested in increasing their bottom line to make a big profit.  They are like pirates taking advantage of this difficult situation facing consumers, and are price gouging to line their own pockets.</a:t>
            </a:r>
            <a:endParaRPr b="0" lang="en-US" sz="1600" strike="noStrike" u="none">
              <a:solidFill>
                <a:srgbClr val="000000"/>
              </a:solidFill>
              <a:effectLst/>
              <a:uFillTx/>
              <a:latin typeface="Times New Roman"/>
            </a:endParaRPr>
          </a:p>
        </p:txBody>
      </p:sp>
      <p:sp>
        <p:nvSpPr>
          <p:cNvPr id="137" name=""/>
          <p:cNvSpPr/>
          <p:nvPr/>
        </p:nvSpPr>
        <p:spPr>
          <a:xfrm>
            <a:off x="1219320" y="1523880"/>
            <a:ext cx="7086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19" name="cap1" descr=""/>
          <p:cNvPicPr/>
          <p:nvPr/>
        </p:nvPicPr>
        <p:blipFill>
          <a:blip r:embed="rId1"/>
          <a:srcRect l="22847" t="0" r="39998" b="0"/>
          <a:stretch/>
        </p:blipFill>
        <p:spPr>
          <a:xfrm>
            <a:off x="0" y="0"/>
            <a:ext cx="2514600" cy="6934320"/>
          </a:xfrm>
          <a:prstGeom prst="rect">
            <a:avLst/>
          </a:prstGeom>
          <a:noFill/>
          <a:ln w="0">
            <a:noFill/>
          </a:ln>
        </p:spPr>
      </p:pic>
      <p:sp>
        <p:nvSpPr>
          <p:cNvPr id="20" name=""/>
          <p:cNvSpPr/>
          <p:nvPr/>
        </p:nvSpPr>
        <p:spPr>
          <a:xfrm>
            <a:off x="2514600" y="6553080"/>
            <a:ext cx="3809880" cy="30492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2438280" y="304920"/>
            <a:ext cx="6400800" cy="6095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2438280" y="457200"/>
            <a:ext cx="6248520" cy="762120"/>
          </a:xfrm>
          <a:prstGeom prst="rect">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3124080" y="457200"/>
            <a:ext cx="5639040" cy="76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Futura XBlk BT"/>
              </a:rPr>
              <a:t>METHODOLGY</a:t>
            </a:r>
            <a:endParaRPr b="0" lang="en-US" sz="4400" strike="noStrike" u="none">
              <a:solidFill>
                <a:srgbClr val="000000"/>
              </a:solidFill>
              <a:effectLst/>
              <a:uFillTx/>
              <a:latin typeface="Times New Roman"/>
            </a:endParaRPr>
          </a:p>
        </p:txBody>
      </p:sp>
      <p:sp>
        <p:nvSpPr>
          <p:cNvPr id="24" name=""/>
          <p:cNvSpPr/>
          <p:nvPr/>
        </p:nvSpPr>
        <p:spPr>
          <a:xfrm>
            <a:off x="2895480" y="1523880"/>
            <a:ext cx="5334120" cy="423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AGaramond"/>
              </a:rPr>
              <a:t>Public Opinion Strategies</a:t>
            </a:r>
            <a:r>
              <a:rPr b="1" lang="en-US" sz="2400" strike="noStrike" u="none">
                <a:solidFill>
                  <a:srgbClr val="ffffff"/>
                </a:solidFill>
                <a:effectLst/>
                <a:uFillTx/>
                <a:latin typeface="Arial"/>
              </a:rPr>
              <a:t> completed a telephone survey of seven hundred likely voters in the state of California.  The survey was conducted for three nights starting on March 6 and concluding on March 8, 2001.  The margin of error for this survey is plus or minus 3.7 percent.  The sample was drawn in proportion to voter registration figures in each county of the state.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8" name=""/>
          <p:cNvSpPr/>
          <p:nvPr/>
        </p:nvSpPr>
        <p:spPr>
          <a:xfrm>
            <a:off x="457200" y="3216240"/>
            <a:ext cx="693432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Policy makers must focus and adopt measures that either increase electricity supply or decrease electricity demand.  Or both.  Accessible, competitive markets are the answer.  Policies that encourage competition and give consumers more control will make energy more available, more reliable, and more affordable.</a:t>
            </a:r>
            <a:endParaRPr b="0" lang="en-US" sz="1600" strike="noStrike" u="none">
              <a:solidFill>
                <a:srgbClr val="000000"/>
              </a:solidFill>
              <a:effectLst/>
              <a:uFillTx/>
              <a:latin typeface="Times New Roman"/>
            </a:endParaRPr>
          </a:p>
        </p:txBody>
      </p:sp>
      <p:sp>
        <p:nvSpPr>
          <p:cNvPr id="139" name=""/>
          <p:cNvSpPr/>
          <p:nvPr/>
        </p:nvSpPr>
        <p:spPr>
          <a:xfrm>
            <a:off x="7696080" y="32925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68%</a:t>
            </a:r>
            <a:endParaRPr b="0" lang="en-US" sz="1800" strike="noStrike" u="none">
              <a:solidFill>
                <a:srgbClr val="000000"/>
              </a:solidFill>
              <a:effectLst/>
              <a:uFillTx/>
              <a:latin typeface="Times New Roman"/>
            </a:endParaRPr>
          </a:p>
        </p:txBody>
      </p:sp>
      <p:sp>
        <p:nvSpPr>
          <p:cNvPr id="140" name=""/>
          <p:cNvSpPr/>
          <p:nvPr/>
        </p:nvSpPr>
        <p:spPr>
          <a:xfrm>
            <a:off x="7696080" y="46641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62%</a:t>
            </a:r>
            <a:endParaRPr b="0" lang="en-US" sz="1800" strike="noStrike" u="none">
              <a:solidFill>
                <a:srgbClr val="000000"/>
              </a:solidFill>
              <a:effectLst/>
              <a:uFillTx/>
              <a:latin typeface="Times New Roman"/>
            </a:endParaRPr>
          </a:p>
        </p:txBody>
      </p:sp>
      <p:sp>
        <p:nvSpPr>
          <p:cNvPr id="141" name=""/>
          <p:cNvSpPr/>
          <p:nvPr/>
        </p:nvSpPr>
        <p:spPr>
          <a:xfrm>
            <a:off x="7391520" y="1766880"/>
            <a:ext cx="12189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142" name=""/>
          <p:cNvSpPr/>
          <p:nvPr/>
        </p:nvSpPr>
        <p:spPr>
          <a:xfrm>
            <a:off x="457200" y="4568760"/>
            <a:ext cx="701028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Deregulation can work if companies are allowed to compete in an open market for consumers.  However, the California legislature made a big mistake when they decided to put regulations on electricity prices.  As a result, California never experienced real competition of a truly open market.</a:t>
            </a:r>
            <a:endParaRPr b="0" lang="en-US" sz="1600" strike="noStrike" u="none">
              <a:solidFill>
                <a:srgbClr val="000000"/>
              </a:solidFill>
              <a:effectLst/>
              <a:uFillTx/>
              <a:latin typeface="Times New Roman"/>
            </a:endParaRPr>
          </a:p>
        </p:txBody>
      </p:sp>
      <p:sp>
        <p:nvSpPr>
          <p:cNvPr id="143" name=""/>
          <p:cNvSpPr/>
          <p:nvPr/>
        </p:nvSpPr>
        <p:spPr>
          <a:xfrm>
            <a:off x="457200" y="2298600"/>
            <a:ext cx="69343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Energy companies have exploited California’s need for greater electricity supply by withholding electricity and have earned excessively high profits by selling only when the system was desperate.</a:t>
            </a:r>
            <a:endParaRPr b="0" lang="en-US" sz="1600" strike="noStrike" u="none">
              <a:solidFill>
                <a:srgbClr val="000000"/>
              </a:solidFill>
              <a:effectLst/>
              <a:uFillTx/>
              <a:latin typeface="Times New Roman"/>
            </a:endParaRPr>
          </a:p>
        </p:txBody>
      </p:sp>
      <p:sp>
        <p:nvSpPr>
          <p:cNvPr id="144" name=""/>
          <p:cNvSpPr/>
          <p:nvPr/>
        </p:nvSpPr>
        <p:spPr>
          <a:xfrm>
            <a:off x="7696080" y="237816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a:t>
            </a:r>
            <a:endParaRPr b="0" lang="en-US" sz="1800" strike="noStrike" u="none">
              <a:solidFill>
                <a:srgbClr val="000000"/>
              </a:solidFill>
              <a:effectLst/>
              <a:uFillTx/>
              <a:latin typeface="Times New Roman"/>
            </a:endParaRPr>
          </a:p>
        </p:txBody>
      </p:sp>
      <p:sp>
        <p:nvSpPr>
          <p:cNvPr id="145" name=""/>
          <p:cNvSpPr/>
          <p:nvPr/>
        </p:nvSpPr>
        <p:spPr>
          <a:xfrm>
            <a:off x="838080" y="380880"/>
            <a:ext cx="75438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data on the “core positioning statements” for both sides of this debate are interesting because voters agree with </a:t>
            </a:r>
            <a:r>
              <a:rPr b="0" lang="en-US" sz="2400" strike="noStrike" u="sng">
                <a:solidFill>
                  <a:srgbClr val="000000"/>
                </a:solidFill>
                <a:effectLst/>
                <a:uFillTx/>
                <a:latin typeface="Futura Md BT"/>
              </a:rPr>
              <a:t>BOTH</a:t>
            </a:r>
            <a:r>
              <a:rPr b="0" lang="en-US" sz="2400" strike="noStrike" u="none">
                <a:solidFill>
                  <a:srgbClr val="000000"/>
                </a:solidFill>
                <a:effectLst/>
                <a:uFillTx/>
                <a:latin typeface="Futura Md BT"/>
              </a:rPr>
              <a:t> sides.</a:t>
            </a:r>
            <a:endParaRPr b="0" lang="en-US" sz="2400" strike="noStrike" u="none">
              <a:solidFill>
                <a:srgbClr val="000000"/>
              </a:solidFill>
              <a:effectLst/>
              <a:uFillTx/>
              <a:latin typeface="Times New Roman"/>
            </a:endParaRPr>
          </a:p>
        </p:txBody>
      </p:sp>
      <p:sp>
        <p:nvSpPr>
          <p:cNvPr id="146" name=""/>
          <p:cNvSpPr/>
          <p:nvPr/>
        </p:nvSpPr>
        <p:spPr>
          <a:xfrm>
            <a:off x="1219320" y="152388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7696080" y="222732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40%</a:t>
            </a:r>
            <a:endParaRPr b="0" lang="en-US" sz="1800" strike="noStrike" u="none">
              <a:solidFill>
                <a:srgbClr val="000000"/>
              </a:solidFill>
              <a:effectLst/>
              <a:uFillTx/>
              <a:latin typeface="Times New Roman"/>
            </a:endParaRPr>
          </a:p>
        </p:txBody>
      </p:sp>
      <p:sp>
        <p:nvSpPr>
          <p:cNvPr id="148" name=""/>
          <p:cNvSpPr/>
          <p:nvPr/>
        </p:nvSpPr>
        <p:spPr>
          <a:xfrm>
            <a:off x="7467480" y="1752480"/>
            <a:ext cx="12193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 Agree</a:t>
            </a:r>
            <a:endParaRPr b="0" lang="en-US" sz="1800" strike="noStrike" u="none">
              <a:solidFill>
                <a:srgbClr val="000000"/>
              </a:solidFill>
              <a:effectLst/>
              <a:uFillTx/>
              <a:latin typeface="Times New Roman"/>
            </a:endParaRPr>
          </a:p>
        </p:txBody>
      </p:sp>
      <p:sp>
        <p:nvSpPr>
          <p:cNvPr id="149" name=""/>
          <p:cNvSpPr/>
          <p:nvPr/>
        </p:nvSpPr>
        <p:spPr>
          <a:xfrm>
            <a:off x="7696080" y="3355920"/>
            <a:ext cx="7621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37%</a:t>
            </a:r>
            <a:endParaRPr b="0" lang="en-US" sz="1800" strike="noStrike" u="none">
              <a:solidFill>
                <a:srgbClr val="000000"/>
              </a:solidFill>
              <a:effectLst/>
              <a:uFillTx/>
              <a:latin typeface="Times New Roman"/>
            </a:endParaRPr>
          </a:p>
        </p:txBody>
      </p:sp>
      <p:sp>
        <p:nvSpPr>
          <p:cNvPr id="150" name=""/>
          <p:cNvSpPr/>
          <p:nvPr/>
        </p:nvSpPr>
        <p:spPr>
          <a:xfrm>
            <a:off x="457200" y="2209680"/>
            <a:ext cx="70102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Because price caps have prevents utility companies in California from passing to consumers the actual costs of supplying power, the utility companies have been forced to absorb over 12 billion dollars in costs and now face bankruptcy.</a:t>
            </a:r>
            <a:endParaRPr b="0" lang="en-US" sz="1600" strike="noStrike" u="none">
              <a:solidFill>
                <a:srgbClr val="000000"/>
              </a:solidFill>
              <a:effectLst/>
              <a:uFillTx/>
              <a:latin typeface="Times New Roman"/>
            </a:endParaRPr>
          </a:p>
        </p:txBody>
      </p:sp>
      <p:sp>
        <p:nvSpPr>
          <p:cNvPr id="151" name=""/>
          <p:cNvSpPr/>
          <p:nvPr/>
        </p:nvSpPr>
        <p:spPr>
          <a:xfrm>
            <a:off x="457200" y="3352680"/>
            <a:ext cx="70102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California State Legislature passed price caps on what California’s utility companies are able to charge consumers.  These price caps mean California consumers pay less than residents in other Western states and therefore don’t have any incentive to conserve or save energy.</a:t>
            </a:r>
            <a:endParaRPr b="0" lang="en-US" sz="1600" strike="noStrike" u="none">
              <a:solidFill>
                <a:srgbClr val="000000"/>
              </a:solidFill>
              <a:effectLst/>
              <a:uFillTx/>
              <a:latin typeface="Times New Roman"/>
            </a:endParaRPr>
          </a:p>
        </p:txBody>
      </p:sp>
      <p:sp>
        <p:nvSpPr>
          <p:cNvPr id="152" name=""/>
          <p:cNvSpPr/>
          <p:nvPr/>
        </p:nvSpPr>
        <p:spPr>
          <a:xfrm>
            <a:off x="457200" y="45720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utura Md BT"/>
              </a:rPr>
              <a:t>But voters are unable or unwilling to make the connection between price caps and consumer behavior with the current situation.</a:t>
            </a:r>
            <a:endParaRPr b="0" lang="en-US" sz="2400" strike="noStrike" u="none">
              <a:solidFill>
                <a:srgbClr val="000000"/>
              </a:solidFill>
              <a:effectLst/>
              <a:uFillTx/>
              <a:latin typeface="Times New Roman"/>
            </a:endParaRPr>
          </a:p>
        </p:txBody>
      </p:sp>
      <p:sp>
        <p:nvSpPr>
          <p:cNvPr id="153" name=""/>
          <p:cNvSpPr/>
          <p:nvPr/>
        </p:nvSpPr>
        <p:spPr>
          <a:xfrm>
            <a:off x="914400" y="1676520"/>
            <a:ext cx="731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4" name=""/>
          <p:cNvSpPr/>
          <p:nvPr/>
        </p:nvSpPr>
        <p:spPr>
          <a:xfrm>
            <a:off x="609480" y="1371600"/>
            <a:ext cx="807732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We developed a typology based on the number of “correct”  answers given to each agree/disagree statement in the core assumptions sequence.  A score of “correct” was established if the respondent agreed with the Enron position on that statement.  Each respondent had nine possible statements on which to be rated. </a:t>
            </a:r>
            <a:endParaRPr b="0" lang="en-US" sz="1800" strike="noStrike" u="none">
              <a:solidFill>
                <a:srgbClr val="000000"/>
              </a:solidFill>
              <a:effectLst/>
              <a:uFillTx/>
              <a:latin typeface="Times New Roman"/>
            </a:endParaRPr>
          </a:p>
        </p:txBody>
      </p:sp>
      <p:sp>
        <p:nvSpPr>
          <p:cNvPr id="155" name=""/>
          <p:cNvSpPr/>
          <p:nvPr/>
        </p:nvSpPr>
        <p:spPr>
          <a:xfrm>
            <a:off x="1143000" y="3400560"/>
            <a:ext cx="7620120" cy="1572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2457360"/>
                <a:tab algn="l" pos="302904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Pro-Enron (32%):</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6+ out of 9 “correct”   </a:t>
            </a:r>
            <a:endParaRPr b="0" lang="en-US" sz="2400" strike="noStrike" u="none">
              <a:solidFill>
                <a:srgbClr val="000000"/>
              </a:solidFill>
              <a:effectLst/>
              <a:uFillTx/>
              <a:latin typeface="Times New Roman"/>
            </a:endParaRPr>
          </a:p>
          <a:p>
            <a:pPr>
              <a:lnSpc>
                <a:spcPct val="100000"/>
              </a:lnSpc>
              <a:spcBef>
                <a:spcPts val="1500"/>
              </a:spcBef>
              <a:tabLst>
                <a:tab algn="l" pos="0"/>
                <a:tab algn="l" pos="2457360"/>
                <a:tab algn="l" pos="302904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Swing (47%):</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4 or 5 out of 9 “correct”</a:t>
            </a:r>
            <a:endParaRPr b="0" lang="en-US" sz="2400" strike="noStrike" u="none">
              <a:solidFill>
                <a:srgbClr val="000000"/>
              </a:solidFill>
              <a:effectLst/>
              <a:uFillTx/>
              <a:latin typeface="Times New Roman"/>
            </a:endParaRPr>
          </a:p>
          <a:p>
            <a:pPr>
              <a:lnSpc>
                <a:spcPct val="100000"/>
              </a:lnSpc>
              <a:spcBef>
                <a:spcPts val="1500"/>
              </a:spcBef>
              <a:tabLst>
                <a:tab algn="l" pos="0"/>
                <a:tab algn="l" pos="2457360"/>
                <a:tab algn="l" pos="302904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Anti-Enron (21%):</a:t>
            </a:r>
            <a:r>
              <a:rPr b="0" lang="en-US" sz="2400" strike="noStrike" u="none">
                <a:solidFill>
                  <a:srgbClr val="000000"/>
                </a:solidFill>
                <a:effectLst/>
                <a:uFillTx/>
                <a:latin typeface="Futura Md BT"/>
              </a:rPr>
              <a:t>	</a:t>
            </a:r>
            <a:r>
              <a:rPr b="0" lang="en-US" sz="2400" strike="noStrike" u="none">
                <a:solidFill>
                  <a:srgbClr val="000000"/>
                </a:solidFill>
                <a:effectLst/>
                <a:uFillTx/>
                <a:latin typeface="Futura Md BT"/>
              </a:rPr>
              <a:t>Less than 4 “correct”</a:t>
            </a:r>
            <a:r>
              <a:rPr b="0" lang="en-US" sz="2400" strike="noStrike" u="none">
                <a:solidFill>
                  <a:srgbClr val="000000"/>
                </a:solidFill>
                <a:effectLst/>
                <a:uFillTx/>
                <a:latin typeface="Futura Md BT"/>
              </a:rPr>
              <a:t>	</a:t>
            </a:r>
            <a:endParaRPr b="0" lang="en-US" sz="2400" strike="noStrike" u="none">
              <a:solidFill>
                <a:srgbClr val="000000"/>
              </a:solidFill>
              <a:effectLst/>
              <a:uFillTx/>
              <a:latin typeface="Times New Roman"/>
            </a:endParaRPr>
          </a:p>
        </p:txBody>
      </p:sp>
      <p:sp>
        <p:nvSpPr>
          <p:cNvPr id="156" name=""/>
          <p:cNvSpPr/>
          <p:nvPr/>
        </p:nvSpPr>
        <p:spPr>
          <a:xfrm>
            <a:off x="2438280" y="609480"/>
            <a:ext cx="4038840" cy="60984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457200" y="68580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AGREEMENT TYPOLOGY</a:t>
            </a:r>
            <a:endParaRPr b="0" lang="en-US" sz="2400" strike="noStrike" u="none">
              <a:solidFill>
                <a:srgbClr val="000000"/>
              </a:solidFill>
              <a:effectLst/>
              <a:uFillTx/>
              <a:latin typeface="Times New Roman"/>
            </a:endParaRPr>
          </a:p>
        </p:txBody>
      </p:sp>
      <p:sp>
        <p:nvSpPr>
          <p:cNvPr id="158" name=""/>
          <p:cNvSpPr/>
          <p:nvPr/>
        </p:nvSpPr>
        <p:spPr>
          <a:xfrm>
            <a:off x="762120" y="3048120"/>
            <a:ext cx="7543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9" name=""/>
          <p:cNvSpPr/>
          <p:nvPr/>
        </p:nvSpPr>
        <p:spPr>
          <a:xfrm>
            <a:off x="762120" y="1447920"/>
            <a:ext cx="7848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core supporters of Enron tend to be more:</a:t>
            </a:r>
            <a:endParaRPr b="0" lang="en-US" sz="2400" strike="noStrike" u="none">
              <a:solidFill>
                <a:srgbClr val="000000"/>
              </a:solidFill>
              <a:effectLst/>
              <a:uFillTx/>
              <a:latin typeface="Times New Roman"/>
            </a:endParaRPr>
          </a:p>
        </p:txBody>
      </p:sp>
      <p:sp>
        <p:nvSpPr>
          <p:cNvPr id="160" name=""/>
          <p:cNvSpPr/>
          <p:nvPr/>
        </p:nvSpPr>
        <p:spPr>
          <a:xfrm>
            <a:off x="1752480" y="2293920"/>
            <a:ext cx="6096240" cy="2454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Arial"/>
              </a:rPr>
              <a:t>Male, particularly older males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Seniors, especially senior men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Living in LA or Fresno media markets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Republican / Bush voters</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College graduates (but not post-Grads)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Earn $60K-$80K annually, especially men</a:t>
            </a:r>
            <a:endParaRPr b="0" lang="en-US" sz="1800" strike="noStrike" u="none">
              <a:solidFill>
                <a:srgbClr val="000000"/>
              </a:solidFill>
              <a:effectLst/>
              <a:uFillTx/>
              <a:latin typeface="Times New Roman"/>
            </a:endParaRPr>
          </a:p>
        </p:txBody>
      </p:sp>
      <p:sp>
        <p:nvSpPr>
          <p:cNvPr id="161" name=""/>
          <p:cNvSpPr/>
          <p:nvPr/>
        </p:nvSpPr>
        <p:spPr>
          <a:xfrm>
            <a:off x="2057400" y="609480"/>
            <a:ext cx="5257800" cy="60984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762120" y="76212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are our CORE SUPPORTERS?</a:t>
            </a:r>
            <a:endParaRPr b="0" lang="en-US" sz="2400" strike="noStrike" u="none">
              <a:solidFill>
                <a:srgbClr val="000000"/>
              </a:solidFill>
              <a:effectLst/>
              <a:uFillTx/>
              <a:latin typeface="Times New Roman"/>
            </a:endParaRPr>
          </a:p>
        </p:txBody>
      </p:sp>
      <p:sp>
        <p:nvSpPr>
          <p:cNvPr id="163" name=""/>
          <p:cNvSpPr/>
          <p:nvPr/>
        </p:nvSpPr>
        <p:spPr>
          <a:xfrm>
            <a:off x="838080" y="1371600"/>
            <a:ext cx="731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4" name=""/>
          <p:cNvSpPr/>
          <p:nvPr/>
        </p:nvSpPr>
        <p:spPr>
          <a:xfrm>
            <a:off x="762120" y="1447920"/>
            <a:ext cx="7848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core opponents of Enron tend to be more:</a:t>
            </a:r>
            <a:endParaRPr b="0" lang="en-US" sz="2400" strike="noStrike" u="none">
              <a:solidFill>
                <a:srgbClr val="000000"/>
              </a:solidFill>
              <a:effectLst/>
              <a:uFillTx/>
              <a:latin typeface="Times New Roman"/>
            </a:endParaRPr>
          </a:p>
        </p:txBody>
      </p:sp>
      <p:sp>
        <p:nvSpPr>
          <p:cNvPr id="165" name=""/>
          <p:cNvSpPr/>
          <p:nvPr/>
        </p:nvSpPr>
        <p:spPr>
          <a:xfrm>
            <a:off x="1752480" y="2293920"/>
            <a:ext cx="6096240" cy="2037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Arial"/>
              </a:rPr>
              <a:t>Female</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18-34 years old</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African American or Hispanic/Latino</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Women with less than a college education</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$20K-$40K in annual household income</a:t>
            </a:r>
            <a:endParaRPr b="0" lang="en-US" sz="1800" strike="noStrike" u="none">
              <a:solidFill>
                <a:srgbClr val="000000"/>
              </a:solidFill>
              <a:effectLst/>
              <a:uFillTx/>
              <a:latin typeface="Times New Roman"/>
            </a:endParaRPr>
          </a:p>
        </p:txBody>
      </p:sp>
      <p:sp>
        <p:nvSpPr>
          <p:cNvPr id="166" name=""/>
          <p:cNvSpPr/>
          <p:nvPr/>
        </p:nvSpPr>
        <p:spPr>
          <a:xfrm>
            <a:off x="1981080" y="685800"/>
            <a:ext cx="5257800" cy="60948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685800" y="76212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are our CORE OPPONENTS?</a:t>
            </a:r>
            <a:endParaRPr b="0" lang="en-US" sz="2400" strike="noStrike" u="none">
              <a:solidFill>
                <a:srgbClr val="000000"/>
              </a:solidFill>
              <a:effectLst/>
              <a:uFillTx/>
              <a:latin typeface="Times New Roman"/>
            </a:endParaRPr>
          </a:p>
        </p:txBody>
      </p:sp>
      <p:sp>
        <p:nvSpPr>
          <p:cNvPr id="168" name=""/>
          <p:cNvSpPr/>
          <p:nvPr/>
        </p:nvSpPr>
        <p:spPr>
          <a:xfrm>
            <a:off x="762120" y="1447920"/>
            <a:ext cx="73911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9" name=""/>
          <p:cNvSpPr/>
          <p:nvPr/>
        </p:nvSpPr>
        <p:spPr>
          <a:xfrm>
            <a:off x="762120" y="1447920"/>
            <a:ext cx="7848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swing constituency tends to be more:</a:t>
            </a:r>
            <a:endParaRPr b="0" lang="en-US" sz="2400" strike="noStrike" u="none">
              <a:solidFill>
                <a:srgbClr val="000000"/>
              </a:solidFill>
              <a:effectLst/>
              <a:uFillTx/>
              <a:latin typeface="Times New Roman"/>
            </a:endParaRPr>
          </a:p>
        </p:txBody>
      </p:sp>
      <p:sp>
        <p:nvSpPr>
          <p:cNvPr id="170" name=""/>
          <p:cNvSpPr/>
          <p:nvPr/>
        </p:nvSpPr>
        <p:spPr>
          <a:xfrm>
            <a:off x="1752480" y="2293920"/>
            <a:ext cx="6248520" cy="2454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utura Md BT"/>
              </a:rPr>
              <a:t> </a:t>
            </a:r>
            <a:r>
              <a:rPr b="0" lang="en-US" sz="1800" strike="noStrike" u="none">
                <a:solidFill>
                  <a:srgbClr val="000000"/>
                </a:solidFill>
                <a:effectLst/>
                <a:uFillTx/>
                <a:latin typeface="Futura Md BT"/>
              </a:rPr>
              <a:t>	</a:t>
            </a:r>
            <a:r>
              <a:rPr b="0" lang="en-US" sz="1800" strike="noStrike" u="none">
                <a:solidFill>
                  <a:srgbClr val="000000"/>
                </a:solidFill>
                <a:effectLst/>
                <a:uFillTx/>
                <a:latin typeface="Arial"/>
              </a:rPr>
              <a:t>35-64 years old</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Bay Area, Sacramento, and San Diego media markets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Independent men</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Democrat women</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Post graduates</a:t>
            </a:r>
            <a:endParaRPr b="0" lang="en-US" sz="1800" strike="noStrike" u="none">
              <a:solidFill>
                <a:srgbClr val="000000"/>
              </a:solidFill>
              <a:effectLst/>
              <a:uFillTx/>
              <a:latin typeface="Times New Roman"/>
            </a:endParaRPr>
          </a:p>
          <a:p>
            <a:pPr>
              <a:lnSpc>
                <a:spcPct val="100000"/>
              </a:lnSpc>
              <a:spcBef>
                <a:spcPts val="1125"/>
              </a:spcBef>
              <a:buClr>
                <a:srgbClr val="ff0000"/>
              </a:buClr>
              <a:buFont typeface="SPC Markers/Bullet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Under $20K and over $80K in household income</a:t>
            </a:r>
            <a:endParaRPr b="0" lang="en-US" sz="1800" strike="noStrike" u="none">
              <a:solidFill>
                <a:srgbClr val="000000"/>
              </a:solidFill>
              <a:effectLst/>
              <a:uFillTx/>
              <a:latin typeface="Times New Roman"/>
            </a:endParaRPr>
          </a:p>
        </p:txBody>
      </p:sp>
      <p:sp>
        <p:nvSpPr>
          <p:cNvPr id="171" name=""/>
          <p:cNvSpPr/>
          <p:nvPr/>
        </p:nvSpPr>
        <p:spPr>
          <a:xfrm>
            <a:off x="1752480" y="685800"/>
            <a:ext cx="5715000" cy="60948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685800" y="762120"/>
            <a:ext cx="7924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Who are our the “SWING” voters?</a:t>
            </a:r>
            <a:endParaRPr b="0" lang="en-US" sz="2400" strike="noStrike" u="none">
              <a:solidFill>
                <a:srgbClr val="000000"/>
              </a:solidFill>
              <a:effectLst/>
              <a:uFillTx/>
              <a:latin typeface="Times New Roman"/>
            </a:endParaRPr>
          </a:p>
        </p:txBody>
      </p:sp>
      <p:sp>
        <p:nvSpPr>
          <p:cNvPr id="173" name=""/>
          <p:cNvSpPr/>
          <p:nvPr/>
        </p:nvSpPr>
        <p:spPr>
          <a:xfrm>
            <a:off x="838080" y="1447920"/>
            <a:ext cx="7315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4" name=""/>
          <p:cNvSpPr/>
          <p:nvPr/>
        </p:nvSpPr>
        <p:spPr>
          <a:xfrm>
            <a:off x="838080" y="1371600"/>
            <a:ext cx="7620120" cy="3385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Futura Md BT"/>
              </a:rPr>
              <a:t>We tested the Governor’s plan to buy the electricity grid and the Enron “alternate plan.”  After a brief description was read, we asked voters if they FAVOR or OPPOSE each of the plans.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5" name=""/>
          <p:cNvSpPr/>
          <p:nvPr/>
        </p:nvSpPr>
        <p:spPr>
          <a:xfrm>
            <a:off x="533520" y="45720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 majority favor the Governor’s plan after the initial reading of a summary description</a:t>
            </a:r>
            <a:endParaRPr b="0" lang="en-US" sz="2400" strike="noStrike" u="none">
              <a:solidFill>
                <a:srgbClr val="000000"/>
              </a:solidFill>
              <a:effectLst/>
              <a:uFillTx/>
              <a:latin typeface="Times New Roman"/>
            </a:endParaRPr>
          </a:p>
        </p:txBody>
      </p:sp>
      <p:pic>
        <p:nvPicPr>
          <p:cNvPr id="176" name="" descr=""/>
          <p:cNvPicPr/>
          <p:nvPr/>
        </p:nvPicPr>
        <p:blipFill>
          <a:blip r:embed="rId1"/>
          <a:stretch/>
        </p:blipFill>
        <p:spPr>
          <a:xfrm>
            <a:off x="2819520" y="533520"/>
            <a:ext cx="6019560" cy="4862520"/>
          </a:xfrm>
          <a:prstGeom prst="rect">
            <a:avLst/>
          </a:prstGeom>
          <a:noFill/>
          <a:ln w="0">
            <a:noFill/>
          </a:ln>
        </p:spPr>
      </p:pic>
      <p:sp>
        <p:nvSpPr>
          <p:cNvPr id="177" name=""/>
          <p:cNvSpPr/>
          <p:nvPr/>
        </p:nvSpPr>
        <p:spPr>
          <a:xfrm>
            <a:off x="685800" y="4724280"/>
            <a:ext cx="7772400" cy="1699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Futura Md BT"/>
              </a:rPr>
              <a:t>The Governor’s Plan</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Under the Governor’s plan, the state would buy California’s transmission lines, also called the electricity grid, at a cost of approximately seven billion dollars.  The utility companies would be required to use the seven billion dollars to pay down their debts.  The state would then own the transmission lines and lease the use of the lines to power companies to deliver electricity.  And finally, under this plan, the state would also take responsibility for regulating electrical output and the prices that could be charged at each of the state’s electric power plants.</a:t>
            </a:r>
            <a:endParaRPr b="0" lang="en-US" sz="1400" strike="noStrike" u="none">
              <a:solidFill>
                <a:srgbClr val="000000"/>
              </a:solidFill>
              <a:effectLst/>
              <a:uFillTx/>
              <a:latin typeface="Times New Roman"/>
            </a:endParaRPr>
          </a:p>
        </p:txBody>
      </p:sp>
      <p:sp>
        <p:nvSpPr>
          <p:cNvPr id="178" name=""/>
          <p:cNvSpPr/>
          <p:nvPr/>
        </p:nvSpPr>
        <p:spPr>
          <a:xfrm>
            <a:off x="533520" y="1600200"/>
            <a:ext cx="25146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533520" y="1752480"/>
            <a:ext cx="2743200" cy="708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Favor:  </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54%</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Oppose: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36%</a:t>
            </a:r>
            <a:endParaRPr b="0" lang="en-US" sz="1600" strike="noStrike" u="none">
              <a:solidFill>
                <a:srgbClr val="000000"/>
              </a:solidFill>
              <a:effectLst/>
              <a:uFillTx/>
              <a:latin typeface="Times New Roman"/>
            </a:endParaRPr>
          </a:p>
        </p:txBody>
      </p:sp>
      <p:sp>
        <p:nvSpPr>
          <p:cNvPr id="180" name=""/>
          <p:cNvSpPr/>
          <p:nvPr/>
        </p:nvSpPr>
        <p:spPr>
          <a:xfrm>
            <a:off x="1219320" y="121932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1" name=""/>
          <p:cNvSpPr/>
          <p:nvPr/>
        </p:nvSpPr>
        <p:spPr>
          <a:xfrm>
            <a:off x="1143000" y="457200"/>
            <a:ext cx="701028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But support for the governor’s plan slips a bit among those who have heard the most about it over the last couple of weeks.</a:t>
            </a:r>
            <a:endParaRPr b="0" lang="en-US" sz="2400" strike="noStrike" u="none">
              <a:solidFill>
                <a:srgbClr val="000000"/>
              </a:solidFill>
              <a:effectLst/>
              <a:uFillTx/>
              <a:latin typeface="Times New Roman"/>
            </a:endParaRPr>
          </a:p>
        </p:txBody>
      </p:sp>
      <p:sp>
        <p:nvSpPr>
          <p:cNvPr id="182" name=""/>
          <p:cNvSpPr/>
          <p:nvPr/>
        </p:nvSpPr>
        <p:spPr>
          <a:xfrm>
            <a:off x="1143000" y="1676520"/>
            <a:ext cx="693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183" name="" descr=""/>
          <p:cNvPicPr/>
          <p:nvPr/>
        </p:nvPicPr>
        <p:blipFill>
          <a:blip r:embed="rId1"/>
          <a:stretch/>
        </p:blipFill>
        <p:spPr>
          <a:xfrm>
            <a:off x="990720" y="1881360"/>
            <a:ext cx="7162560" cy="4703760"/>
          </a:xfrm>
          <a:prstGeom prst="rect">
            <a:avLst/>
          </a:prstGeom>
          <a:noFill/>
          <a:ln w="0">
            <a:noFill/>
          </a:ln>
        </p:spPr>
      </p:pic>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4" name=""/>
          <p:cNvSpPr/>
          <p:nvPr/>
        </p:nvSpPr>
        <p:spPr>
          <a:xfrm>
            <a:off x="533520" y="304920"/>
            <a:ext cx="822960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In describing the alternate plan, there needs to be an emphasis on consumers and to make very clear that we’re talking about the credit of California’s major utility companies</a:t>
            </a:r>
            <a:r>
              <a:rPr b="0" i="1" lang="en-US" sz="1400" strike="noStrike" u="none">
                <a:solidFill>
                  <a:srgbClr val="000000"/>
                </a:solidFill>
                <a:effectLst/>
                <a:uFillTx/>
                <a:latin typeface="Arial"/>
              </a:rPr>
              <a:t> </a:t>
            </a:r>
            <a:r>
              <a:rPr b="0" lang="en-US" sz="2400" strike="noStrike" u="none">
                <a:solidFill>
                  <a:srgbClr val="000000"/>
                </a:solidFill>
                <a:effectLst/>
                <a:uFillTx/>
                <a:latin typeface="Futura Md BT"/>
              </a:rPr>
              <a:t>.</a:t>
            </a:r>
            <a:endParaRPr b="0" lang="en-US" sz="2400" strike="noStrike" u="none">
              <a:solidFill>
                <a:srgbClr val="000000"/>
              </a:solidFill>
              <a:effectLst/>
              <a:uFillTx/>
              <a:latin typeface="Times New Roman"/>
            </a:endParaRPr>
          </a:p>
        </p:txBody>
      </p:sp>
      <p:sp>
        <p:nvSpPr>
          <p:cNvPr id="185" name=""/>
          <p:cNvSpPr/>
          <p:nvPr/>
        </p:nvSpPr>
        <p:spPr>
          <a:xfrm>
            <a:off x="533520" y="1905120"/>
            <a:ext cx="8076960" cy="1973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 the first night of the survey, we described the alternate plan:</a:t>
            </a:r>
            <a:endParaRPr b="0" lang="en-US" sz="1800" strike="noStrike" u="none">
              <a:solidFill>
                <a:srgbClr val="000000"/>
              </a:solidFill>
              <a:effectLst/>
              <a:uFillTx/>
              <a:latin typeface="Times New Roman"/>
            </a:endParaRPr>
          </a:p>
          <a:p>
            <a:pPr lvl="1" marL="45720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Under this plan, customers would have a choice of electricity providers who charge consumers a fair market price for electricity.  To prevent blackouts this summer, this plan supports paying businesses not to operate during peak electricity use hours.  This plan would also reform the permitting process to build new power plants, bringing regulations more in line with other states so new power plants can be built more quickly.  Finally, the plan would have the State of California guarantee the credit of California’s utility companies so the utilities have the money they need to buy more power at cheaper prices.</a:t>
            </a:r>
            <a:endParaRPr b="0" lang="en-US" sz="1400" strike="noStrike" u="none">
              <a:solidFill>
                <a:srgbClr val="000000"/>
              </a:solidFill>
              <a:effectLst/>
              <a:uFillTx/>
              <a:latin typeface="Times New Roman"/>
            </a:endParaRPr>
          </a:p>
        </p:txBody>
      </p:sp>
      <p:sp>
        <p:nvSpPr>
          <p:cNvPr id="186" name=""/>
          <p:cNvSpPr/>
          <p:nvPr/>
        </p:nvSpPr>
        <p:spPr>
          <a:xfrm>
            <a:off x="533520" y="4191120"/>
            <a:ext cx="8076960" cy="2572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But on the second and third nights, we added some consumer incentive language:</a:t>
            </a:r>
            <a:endParaRPr b="0" lang="en-US" sz="1800" strike="noStrike" u="none">
              <a:solidFill>
                <a:srgbClr val="000000"/>
              </a:solidFill>
              <a:effectLst/>
              <a:uFillTx/>
              <a:latin typeface="Times New Roman"/>
            </a:endParaRPr>
          </a:p>
          <a:p>
            <a:pPr lvl="1" marL="45720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Under this plan, customers would have a choice of electricity providers who charge consumers </a:t>
            </a:r>
            <a:r>
              <a:rPr b="1" i="1" lang="en-US" sz="1400" strike="noStrike" u="none">
                <a:solidFill>
                  <a:srgbClr val="000000"/>
                </a:solidFill>
                <a:effectLst/>
                <a:uFillTx/>
                <a:latin typeface="Arial"/>
              </a:rPr>
              <a:t>CONSUMERS</a:t>
            </a:r>
            <a:r>
              <a:rPr b="0" i="1" lang="en-US" sz="1400" strike="noStrike" u="none">
                <a:solidFill>
                  <a:srgbClr val="000000"/>
                </a:solidFill>
                <a:effectLst/>
                <a:uFillTx/>
                <a:latin typeface="Arial"/>
              </a:rPr>
              <a:t> and businesses </a:t>
            </a:r>
            <a:r>
              <a:rPr b="1" i="1" lang="en-US" sz="1400" strike="noStrike" u="none">
                <a:solidFill>
                  <a:srgbClr val="000000"/>
                </a:solidFill>
                <a:effectLst/>
                <a:uFillTx/>
                <a:latin typeface="Arial"/>
              </a:rPr>
              <a:t>to use less electricity</a:t>
            </a:r>
            <a:r>
              <a:rPr b="0" i="1" lang="en-US" sz="1400" strike="noStrike" u="none">
                <a:solidFill>
                  <a:srgbClr val="000000"/>
                </a:solidFill>
                <a:effectLst/>
                <a:uFillTx/>
                <a:latin typeface="Arial"/>
              </a:rPr>
              <a:t> during peak electricity use hours.  This plan would also reform the permitting process to build new power plants, bringing regulations more in line with other states so new power plants can be built more quickly.  Finally, the plan would have the State of California guarantee the credit of California’s utility companies (</a:t>
            </a:r>
            <a:r>
              <a:rPr b="1" i="1" lang="en-US" sz="1400" strike="noStrike" u="none">
                <a:solidFill>
                  <a:srgbClr val="000000"/>
                </a:solidFill>
                <a:effectLst/>
                <a:uFillTx/>
                <a:latin typeface="Arial"/>
              </a:rPr>
              <a:t>SUCH AS THE RESPONDENT’S ELECTRICITY COMPANY</a:t>
            </a:r>
            <a:r>
              <a:rPr b="0" i="1" lang="en-US" sz="1400" strike="noStrike" u="none">
                <a:solidFill>
                  <a:srgbClr val="000000"/>
                </a:solidFill>
                <a:effectLst/>
                <a:uFillTx/>
                <a:latin typeface="Arial"/>
              </a:rPr>
              <a:t>) so the utilities have the money they need to buy more power at cheaper prices.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87" name=""/>
          <p:cNvSpPr/>
          <p:nvPr/>
        </p:nvSpPr>
        <p:spPr>
          <a:xfrm>
            <a:off x="685800" y="182880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 name=""/>
          <p:cNvSpPr/>
          <p:nvPr/>
        </p:nvSpPr>
        <p:spPr>
          <a:xfrm>
            <a:off x="1066680" y="473040"/>
            <a:ext cx="74678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In just three weeks, the political mood has shifted significantly negative.</a:t>
            </a:r>
            <a:endParaRPr b="0" lang="en-US" sz="2400" strike="noStrike" u="none">
              <a:solidFill>
                <a:srgbClr val="000000"/>
              </a:solidFill>
              <a:effectLst/>
              <a:uFillTx/>
              <a:latin typeface="Times New Roman"/>
            </a:endParaRPr>
          </a:p>
        </p:txBody>
      </p:sp>
      <p:sp>
        <p:nvSpPr>
          <p:cNvPr id="26" name=""/>
          <p:cNvSpPr/>
          <p:nvPr/>
        </p:nvSpPr>
        <p:spPr>
          <a:xfrm>
            <a:off x="1027080" y="1760400"/>
            <a:ext cx="27068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February 17-20</a:t>
            </a:r>
            <a:endParaRPr b="0" lang="en-US" sz="2400" strike="noStrike" u="none">
              <a:solidFill>
                <a:srgbClr val="000000"/>
              </a:solidFill>
              <a:effectLst/>
              <a:uFillTx/>
              <a:latin typeface="Times New Roman"/>
            </a:endParaRPr>
          </a:p>
        </p:txBody>
      </p:sp>
      <p:sp>
        <p:nvSpPr>
          <p:cNvPr id="27" name=""/>
          <p:cNvSpPr/>
          <p:nvPr/>
        </p:nvSpPr>
        <p:spPr>
          <a:xfrm>
            <a:off x="5294160" y="1684440"/>
            <a:ext cx="27068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March 6-8</a:t>
            </a:r>
            <a:endParaRPr b="0" lang="en-US" sz="2400" strike="noStrike" u="none">
              <a:solidFill>
                <a:srgbClr val="000000"/>
              </a:solidFill>
              <a:effectLst/>
              <a:uFillTx/>
              <a:latin typeface="Times New Roman"/>
            </a:endParaRPr>
          </a:p>
        </p:txBody>
      </p:sp>
      <p:pic>
        <p:nvPicPr>
          <p:cNvPr id="28" name="" descr=""/>
          <p:cNvPicPr/>
          <p:nvPr/>
        </p:nvPicPr>
        <p:blipFill>
          <a:blip r:embed="rId1"/>
          <a:stretch/>
        </p:blipFill>
        <p:spPr>
          <a:xfrm>
            <a:off x="380880" y="765000"/>
            <a:ext cx="8077320" cy="6093000"/>
          </a:xfrm>
          <a:prstGeom prst="rect">
            <a:avLst/>
          </a:prstGeom>
          <a:noFill/>
          <a:ln w="0">
            <a:noFill/>
          </a:ln>
        </p:spPr>
      </p:pic>
      <p:sp>
        <p:nvSpPr>
          <p:cNvPr id="29" name=""/>
          <p:cNvSpPr/>
          <p:nvPr/>
        </p:nvSpPr>
        <p:spPr>
          <a:xfrm>
            <a:off x="914400" y="5638680"/>
            <a:ext cx="7315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838080" y="5715000"/>
            <a:ext cx="7391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Futura Md BT"/>
              </a:rPr>
              <a:t>Would you say that things in California are going in the right direction or have they pretty seriously gotten off on the wrong track?</a:t>
            </a:r>
            <a:endParaRPr b="0" lang="en-US" sz="1600" strike="noStrike" u="none">
              <a:solidFill>
                <a:srgbClr val="000000"/>
              </a:solidFill>
              <a:effectLst/>
              <a:uFillTx/>
              <a:latin typeface="Times New Roman"/>
            </a:endParaRPr>
          </a:p>
        </p:txBody>
      </p:sp>
      <p:sp>
        <p:nvSpPr>
          <p:cNvPr id="31" name=""/>
          <p:cNvSpPr/>
          <p:nvPr/>
        </p:nvSpPr>
        <p:spPr>
          <a:xfrm>
            <a:off x="1371600" y="1371600"/>
            <a:ext cx="67816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8" name=""/>
          <p:cNvSpPr/>
          <p:nvPr/>
        </p:nvSpPr>
        <p:spPr>
          <a:xfrm>
            <a:off x="533520" y="396720"/>
            <a:ext cx="82296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More voters support the alternate plan, and by a wide margin with “consumer” language added.</a:t>
            </a:r>
            <a:endParaRPr b="0" lang="en-US" sz="2400" strike="noStrike" u="none">
              <a:solidFill>
                <a:srgbClr val="000000"/>
              </a:solidFill>
              <a:effectLst/>
              <a:uFillTx/>
              <a:latin typeface="Times New Roman"/>
            </a:endParaRPr>
          </a:p>
        </p:txBody>
      </p:sp>
      <p:pic>
        <p:nvPicPr>
          <p:cNvPr id="189" name="" descr=""/>
          <p:cNvPicPr/>
          <p:nvPr/>
        </p:nvPicPr>
        <p:blipFill>
          <a:blip r:embed="rId1"/>
          <a:stretch/>
        </p:blipFill>
        <p:spPr>
          <a:xfrm>
            <a:off x="-76320" y="1905120"/>
            <a:ext cx="5105520" cy="3433680"/>
          </a:xfrm>
          <a:prstGeom prst="rect">
            <a:avLst/>
          </a:prstGeom>
          <a:noFill/>
          <a:ln w="0">
            <a:noFill/>
          </a:ln>
        </p:spPr>
      </p:pic>
      <p:pic>
        <p:nvPicPr>
          <p:cNvPr id="190" name="" descr=""/>
          <p:cNvPicPr/>
          <p:nvPr/>
        </p:nvPicPr>
        <p:blipFill>
          <a:blip r:embed="rId2"/>
          <a:stretch/>
        </p:blipFill>
        <p:spPr>
          <a:xfrm>
            <a:off x="3962520" y="1905120"/>
            <a:ext cx="5257800" cy="3581280"/>
          </a:xfrm>
          <a:prstGeom prst="rect">
            <a:avLst/>
          </a:prstGeom>
          <a:noFill/>
          <a:ln w="0">
            <a:noFill/>
          </a:ln>
        </p:spPr>
      </p:pic>
      <p:sp>
        <p:nvSpPr>
          <p:cNvPr id="191" name=""/>
          <p:cNvSpPr/>
          <p:nvPr/>
        </p:nvSpPr>
        <p:spPr>
          <a:xfrm>
            <a:off x="1523880" y="5575320"/>
            <a:ext cx="22100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1523880" y="5651640"/>
            <a:ext cx="228600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16002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Favor: </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60% Total Oppose: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31%</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sp>
        <p:nvSpPr>
          <p:cNvPr id="193" name=""/>
          <p:cNvSpPr/>
          <p:nvPr/>
        </p:nvSpPr>
        <p:spPr>
          <a:xfrm>
            <a:off x="5943600" y="5575320"/>
            <a:ext cx="220968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5943600" y="5651640"/>
            <a:ext cx="228600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16002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Favor: </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67% Total Oppose: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23%</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sp>
        <p:nvSpPr>
          <p:cNvPr id="195" name=""/>
          <p:cNvSpPr/>
          <p:nvPr/>
        </p:nvSpPr>
        <p:spPr>
          <a:xfrm>
            <a:off x="685800" y="146376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without consumer language         on March 6</a:t>
            </a:r>
            <a:endParaRPr b="0" lang="en-US" sz="1400" strike="noStrike" u="none">
              <a:solidFill>
                <a:srgbClr val="000000"/>
              </a:solidFill>
              <a:effectLst/>
              <a:uFillTx/>
              <a:latin typeface="Times New Roman"/>
            </a:endParaRPr>
          </a:p>
        </p:txBody>
      </p:sp>
      <p:sp>
        <p:nvSpPr>
          <p:cNvPr id="196" name=""/>
          <p:cNvSpPr/>
          <p:nvPr/>
        </p:nvSpPr>
        <p:spPr>
          <a:xfrm>
            <a:off x="5029200" y="146376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 consumer language              on March 7-8</a:t>
            </a:r>
            <a:endParaRPr b="0" lang="en-US" sz="1400" strike="noStrike" u="none">
              <a:solidFill>
                <a:srgbClr val="000000"/>
              </a:solidFill>
              <a:effectLst/>
              <a:uFillTx/>
              <a:latin typeface="Times New Roman"/>
            </a:endParaRPr>
          </a:p>
        </p:txBody>
      </p:sp>
      <p:sp>
        <p:nvSpPr>
          <p:cNvPr id="197" name=""/>
          <p:cNvSpPr/>
          <p:nvPr/>
        </p:nvSpPr>
        <p:spPr>
          <a:xfrm>
            <a:off x="838080" y="1219320"/>
            <a:ext cx="76964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98" name=""/>
          <p:cNvSpPr/>
          <p:nvPr/>
        </p:nvSpPr>
        <p:spPr>
          <a:xfrm>
            <a:off x="1295280" y="580716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380880" y="5883120"/>
            <a:ext cx="85345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Now, you said you favor both of the plans I just read to you.  If you had to pick just one, which one plan would come closest to what you think should happen to help resolve California’s electricity crisis.</a:t>
            </a:r>
            <a:endParaRPr b="0" lang="en-US" sz="1400" strike="noStrike" u="none">
              <a:solidFill>
                <a:srgbClr val="000000"/>
              </a:solidFill>
              <a:effectLst/>
              <a:uFillTx/>
              <a:latin typeface="Times New Roman"/>
            </a:endParaRPr>
          </a:p>
        </p:txBody>
      </p:sp>
      <p:sp>
        <p:nvSpPr>
          <p:cNvPr id="200" name=""/>
          <p:cNvSpPr/>
          <p:nvPr/>
        </p:nvSpPr>
        <p:spPr>
          <a:xfrm>
            <a:off x="533520" y="3967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Adding the consumer language after the first night also improves the forced choice “ballot” among those who initially favor both plans.</a:t>
            </a:r>
            <a:endParaRPr b="0" lang="en-US" sz="2400" strike="noStrike" u="none">
              <a:solidFill>
                <a:srgbClr val="000000"/>
              </a:solidFill>
              <a:effectLst/>
              <a:uFillTx/>
              <a:latin typeface="Times New Roman"/>
            </a:endParaRPr>
          </a:p>
        </p:txBody>
      </p:sp>
      <p:pic>
        <p:nvPicPr>
          <p:cNvPr id="201" name="" descr=""/>
          <p:cNvPicPr/>
          <p:nvPr/>
        </p:nvPicPr>
        <p:blipFill>
          <a:blip r:embed="rId1"/>
          <a:stretch/>
        </p:blipFill>
        <p:spPr>
          <a:xfrm>
            <a:off x="4114800" y="2133720"/>
            <a:ext cx="5257800" cy="3193920"/>
          </a:xfrm>
          <a:prstGeom prst="rect">
            <a:avLst/>
          </a:prstGeom>
          <a:noFill/>
          <a:ln w="0">
            <a:noFill/>
          </a:ln>
        </p:spPr>
      </p:pic>
      <p:pic>
        <p:nvPicPr>
          <p:cNvPr id="202" name="" descr=""/>
          <p:cNvPicPr/>
          <p:nvPr/>
        </p:nvPicPr>
        <p:blipFill>
          <a:blip r:embed="rId2"/>
          <a:stretch/>
        </p:blipFill>
        <p:spPr>
          <a:xfrm>
            <a:off x="0" y="2133720"/>
            <a:ext cx="5321160" cy="3213000"/>
          </a:xfrm>
          <a:prstGeom prst="rect">
            <a:avLst/>
          </a:prstGeom>
          <a:noFill/>
          <a:ln w="0">
            <a:noFill/>
          </a:ln>
        </p:spPr>
      </p:pic>
      <p:sp>
        <p:nvSpPr>
          <p:cNvPr id="203" name=""/>
          <p:cNvSpPr/>
          <p:nvPr/>
        </p:nvSpPr>
        <p:spPr>
          <a:xfrm>
            <a:off x="838080" y="160020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without consumer language      on March 6</a:t>
            </a:r>
            <a:endParaRPr b="0" lang="en-US" sz="1400" strike="noStrike" u="none">
              <a:solidFill>
                <a:srgbClr val="000000"/>
              </a:solidFill>
              <a:effectLst/>
              <a:uFillTx/>
              <a:latin typeface="Times New Roman"/>
            </a:endParaRPr>
          </a:p>
        </p:txBody>
      </p:sp>
      <p:sp>
        <p:nvSpPr>
          <p:cNvPr id="204" name=""/>
          <p:cNvSpPr/>
          <p:nvPr/>
        </p:nvSpPr>
        <p:spPr>
          <a:xfrm>
            <a:off x="5029200" y="1600200"/>
            <a:ext cx="373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utura Md BT"/>
              </a:rPr>
              <a:t>Asked with consumer language           on March 7-8</a:t>
            </a:r>
            <a:endParaRPr b="0" lang="en-US" sz="1400" strike="noStrike" u="none">
              <a:solidFill>
                <a:srgbClr val="000000"/>
              </a:solidFill>
              <a:effectLst/>
              <a:uFillTx/>
              <a:latin typeface="Times New Roman"/>
            </a:endParaRPr>
          </a:p>
        </p:txBody>
      </p:sp>
      <p:sp>
        <p:nvSpPr>
          <p:cNvPr id="205" name=""/>
          <p:cNvSpPr/>
          <p:nvPr/>
        </p:nvSpPr>
        <p:spPr>
          <a:xfrm>
            <a:off x="1295280" y="5302080"/>
            <a:ext cx="335304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35% of respondents the first night said the favored both plans</a:t>
            </a:r>
            <a:endParaRPr b="0" lang="en-US" sz="1300" strike="noStrike" u="none">
              <a:solidFill>
                <a:srgbClr val="000000"/>
              </a:solidFill>
              <a:effectLst/>
              <a:uFillTx/>
              <a:latin typeface="Times New Roman"/>
            </a:endParaRPr>
          </a:p>
        </p:txBody>
      </p:sp>
      <p:sp>
        <p:nvSpPr>
          <p:cNvPr id="206" name=""/>
          <p:cNvSpPr/>
          <p:nvPr/>
        </p:nvSpPr>
        <p:spPr>
          <a:xfrm>
            <a:off x="5029200" y="5302080"/>
            <a:ext cx="335268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Arial"/>
              </a:rPr>
              <a:t>36% of respondents the second and third nights said the favored both plans</a:t>
            </a:r>
            <a:endParaRPr b="0" lang="en-US" sz="1300" strike="noStrike" u="none">
              <a:solidFill>
                <a:srgbClr val="000000"/>
              </a:solidFill>
              <a:effectLst/>
              <a:uFillTx/>
              <a:latin typeface="Times New Roman"/>
            </a:endParaRPr>
          </a:p>
        </p:txBody>
      </p:sp>
      <p:sp>
        <p:nvSpPr>
          <p:cNvPr id="207" name=""/>
          <p:cNvSpPr/>
          <p:nvPr/>
        </p:nvSpPr>
        <p:spPr>
          <a:xfrm>
            <a:off x="838080" y="1600200"/>
            <a:ext cx="76964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8" name=""/>
          <p:cNvSpPr/>
          <p:nvPr/>
        </p:nvSpPr>
        <p:spPr>
          <a:xfrm>
            <a:off x="1447920" y="396720"/>
            <a:ext cx="670536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Blackout voters give strong                                 support to alternate plan.</a:t>
            </a:r>
            <a:endParaRPr b="0" lang="en-US" sz="2400" strike="noStrike" u="none">
              <a:solidFill>
                <a:srgbClr val="000000"/>
              </a:solidFill>
              <a:effectLst/>
              <a:uFillTx/>
              <a:latin typeface="Times New Roman"/>
            </a:endParaRPr>
          </a:p>
        </p:txBody>
      </p:sp>
      <p:pic>
        <p:nvPicPr>
          <p:cNvPr id="209" name="" descr=""/>
          <p:cNvPicPr/>
          <p:nvPr/>
        </p:nvPicPr>
        <p:blipFill>
          <a:blip r:embed="rId1"/>
          <a:stretch/>
        </p:blipFill>
        <p:spPr>
          <a:xfrm>
            <a:off x="76320" y="1830240"/>
            <a:ext cx="5029200" cy="3046680"/>
          </a:xfrm>
          <a:prstGeom prst="rect">
            <a:avLst/>
          </a:prstGeom>
          <a:noFill/>
          <a:ln w="0">
            <a:noFill/>
          </a:ln>
        </p:spPr>
      </p:pic>
      <p:pic>
        <p:nvPicPr>
          <p:cNvPr id="210" name="" descr=""/>
          <p:cNvPicPr/>
          <p:nvPr/>
        </p:nvPicPr>
        <p:blipFill>
          <a:blip r:embed="rId2"/>
          <a:stretch/>
        </p:blipFill>
        <p:spPr>
          <a:xfrm>
            <a:off x="4267080" y="1906560"/>
            <a:ext cx="4724640" cy="2817720"/>
          </a:xfrm>
          <a:prstGeom prst="rect">
            <a:avLst/>
          </a:prstGeom>
          <a:noFill/>
          <a:ln w="0">
            <a:noFill/>
          </a:ln>
        </p:spPr>
      </p:pic>
      <p:sp>
        <p:nvSpPr>
          <p:cNvPr id="211" name=""/>
          <p:cNvSpPr/>
          <p:nvPr/>
        </p:nvSpPr>
        <p:spPr>
          <a:xfrm>
            <a:off x="1066680" y="137160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The Governor’s Plan</a:t>
            </a:r>
            <a:endParaRPr b="0" lang="en-US" sz="1800" strike="noStrike" u="none">
              <a:solidFill>
                <a:srgbClr val="000000"/>
              </a:solidFill>
              <a:effectLst/>
              <a:uFillTx/>
              <a:latin typeface="Times New Roman"/>
            </a:endParaRPr>
          </a:p>
        </p:txBody>
      </p:sp>
      <p:sp>
        <p:nvSpPr>
          <p:cNvPr id="212" name=""/>
          <p:cNvSpPr/>
          <p:nvPr/>
        </p:nvSpPr>
        <p:spPr>
          <a:xfrm>
            <a:off x="5029200" y="137160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The Alternate Plan*</a:t>
            </a:r>
            <a:endParaRPr b="0" lang="en-US" sz="1800" strike="noStrike" u="none">
              <a:solidFill>
                <a:srgbClr val="000000"/>
              </a:solidFill>
              <a:effectLst/>
              <a:uFillTx/>
              <a:latin typeface="Times New Roman"/>
            </a:endParaRPr>
          </a:p>
        </p:txBody>
      </p:sp>
      <p:sp>
        <p:nvSpPr>
          <p:cNvPr id="213" name=""/>
          <p:cNvSpPr/>
          <p:nvPr/>
        </p:nvSpPr>
        <p:spPr>
          <a:xfrm>
            <a:off x="762120" y="5029200"/>
            <a:ext cx="784836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But, among the 28% of blackout voters who favor both plans, they lean toward the governor -- 54% governor / 42% alternate -- when forced to make a choice.</a:t>
            </a:r>
            <a:endParaRPr b="0" lang="en-US" sz="1800" strike="noStrike" u="none">
              <a:solidFill>
                <a:srgbClr val="000000"/>
              </a:solidFill>
              <a:effectLst/>
              <a:uFillTx/>
              <a:latin typeface="Times New Roman"/>
            </a:endParaRPr>
          </a:p>
        </p:txBody>
      </p:sp>
      <p:sp>
        <p:nvSpPr>
          <p:cNvPr id="214" name=""/>
          <p:cNvSpPr/>
          <p:nvPr/>
        </p:nvSpPr>
        <p:spPr>
          <a:xfrm>
            <a:off x="6629400" y="6019920"/>
            <a:ext cx="3276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 consumer language</a:t>
            </a:r>
            <a:endParaRPr b="0" lang="en-US" sz="1200" strike="noStrike" u="none">
              <a:solidFill>
                <a:srgbClr val="000000"/>
              </a:solidFill>
              <a:effectLst/>
              <a:uFillTx/>
              <a:latin typeface="Times New Roman"/>
            </a:endParaRPr>
          </a:p>
        </p:txBody>
      </p:sp>
      <p:sp>
        <p:nvSpPr>
          <p:cNvPr id="215" name=""/>
          <p:cNvSpPr/>
          <p:nvPr/>
        </p:nvSpPr>
        <p:spPr>
          <a:xfrm>
            <a:off x="1523880" y="1219320"/>
            <a:ext cx="6477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6" name=""/>
          <p:cNvSpPr/>
          <p:nvPr/>
        </p:nvSpPr>
        <p:spPr>
          <a:xfrm>
            <a:off x="838080" y="1865160"/>
            <a:ext cx="7543800" cy="3576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While the questionnaire was in the field, we did a number of re-writes of the arguments on each of the five topics covered: Competition; buy downs; State guarantee of utility credit; the permitting process; and the Governor’s plan to buy the electricity grid.</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revised materials produced dramatically different results.  It’s clear that in this debate, the LANGUAGE that is used has a tremendous impact on how the issues are perceived.</a:t>
            </a:r>
            <a:endParaRPr b="0" lang="en-US" sz="2400" strike="noStrike" u="none">
              <a:solidFill>
                <a:srgbClr val="000000"/>
              </a:solidFill>
              <a:effectLst/>
              <a:uFillTx/>
              <a:latin typeface="Times New Roman"/>
            </a:endParaRPr>
          </a:p>
        </p:txBody>
      </p:sp>
      <p:sp>
        <p:nvSpPr>
          <p:cNvPr id="217" name=""/>
          <p:cNvSpPr/>
          <p:nvPr/>
        </p:nvSpPr>
        <p:spPr>
          <a:xfrm>
            <a:off x="609480" y="457200"/>
            <a:ext cx="8077320" cy="174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Four aspects of the alternate plan and the Governor’s plan were further tested, with arguments on both sides of  each issue presented.</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8" name=""/>
          <p:cNvSpPr/>
          <p:nvPr/>
        </p:nvSpPr>
        <p:spPr>
          <a:xfrm>
            <a:off x="762120" y="167652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9" name=""/>
          <p:cNvSpPr/>
          <p:nvPr/>
        </p:nvSpPr>
        <p:spPr>
          <a:xfrm>
            <a:off x="533520" y="7621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COMPETITION: THEIR LANGUAGE</a:t>
            </a:r>
            <a:endParaRPr b="0" lang="en-US" sz="2400" strike="noStrike" u="none">
              <a:solidFill>
                <a:srgbClr val="000000"/>
              </a:solidFill>
              <a:effectLst/>
              <a:uFillTx/>
              <a:latin typeface="Times New Roman"/>
            </a:endParaRPr>
          </a:p>
        </p:txBody>
      </p:sp>
      <p:sp>
        <p:nvSpPr>
          <p:cNvPr id="220" name=""/>
          <p:cNvSpPr/>
          <p:nvPr/>
        </p:nvSpPr>
        <p:spPr>
          <a:xfrm>
            <a:off x="762120" y="1447920"/>
            <a:ext cx="79246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people say that there are not enough companies in California to create a truly competitive market.  They say that under deregulation, the handful of utility companies that currently exist have created a monopoly and sent prices through the roof.</a:t>
            </a:r>
            <a:endParaRPr b="0" lang="en-US" sz="2400" strike="noStrike" u="none">
              <a:solidFill>
                <a:srgbClr val="000000"/>
              </a:solidFill>
              <a:effectLst/>
              <a:uFillTx/>
              <a:latin typeface="Times New Roman"/>
            </a:endParaRPr>
          </a:p>
        </p:txBody>
      </p:sp>
      <p:sp>
        <p:nvSpPr>
          <p:cNvPr id="221" name=""/>
          <p:cNvSpPr/>
          <p:nvPr/>
        </p:nvSpPr>
        <p:spPr>
          <a:xfrm>
            <a:off x="1752480" y="60948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2"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COMPETITION: OUR LANGUAGE</a:t>
            </a:r>
            <a:endParaRPr b="0" lang="en-US" sz="2400" strike="noStrike" u="none">
              <a:solidFill>
                <a:srgbClr val="000000"/>
              </a:solidFill>
              <a:effectLst/>
              <a:uFillTx/>
              <a:latin typeface="Times New Roman"/>
            </a:endParaRPr>
          </a:p>
        </p:txBody>
      </p:sp>
      <p:sp>
        <p:nvSpPr>
          <p:cNvPr id="223" name=""/>
          <p:cNvSpPr/>
          <p:nvPr/>
        </p:nvSpPr>
        <p:spPr>
          <a:xfrm>
            <a:off x="838080" y="1143000"/>
            <a:ext cx="792504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is the only way to introduce competition and open markets into the electrical power industry.  Competition is the only way to stabilize electricity prices, stop blackouts, and improve service where companies have to compete for consumers.</a:t>
            </a:r>
            <a:endParaRPr b="0" lang="en-US" sz="1600" strike="noStrike" u="none">
              <a:solidFill>
                <a:srgbClr val="000000"/>
              </a:solidFill>
              <a:effectLst/>
              <a:uFillTx/>
              <a:latin typeface="Times New Roman"/>
            </a:endParaRPr>
          </a:p>
        </p:txBody>
      </p:sp>
      <p:sp>
        <p:nvSpPr>
          <p:cNvPr id="224" name=""/>
          <p:cNvSpPr/>
          <p:nvPr/>
        </p:nvSpPr>
        <p:spPr>
          <a:xfrm>
            <a:off x="838080" y="2662200"/>
            <a:ext cx="7925040" cy="192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Some people say under ANY plan electricity prices are going to go up.  But it’s a bad idea to let the state own and operate the electricity grid and instead we should give California consumers the right to fire their electric supplier and try REAL competition for the first time.  Real competition between private companies is the best way to stabilize prices, stop blackouts, and improve services.</a:t>
            </a:r>
            <a:endParaRPr b="0" lang="en-US" sz="1600" strike="noStrike" u="none">
              <a:solidFill>
                <a:srgbClr val="000000"/>
              </a:solidFill>
              <a:effectLst/>
              <a:uFillTx/>
              <a:latin typeface="Times New Roman"/>
            </a:endParaRPr>
          </a:p>
        </p:txBody>
      </p:sp>
      <p:sp>
        <p:nvSpPr>
          <p:cNvPr id="225" name=""/>
          <p:cNvSpPr/>
          <p:nvPr/>
        </p:nvSpPr>
        <p:spPr>
          <a:xfrm>
            <a:off x="838080" y="4749840"/>
            <a:ext cx="7925040" cy="1810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3</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It’s a bad idea to let the state own and operate the electricity grid.  Instead, we should give California consumers the right to fire their electric supplier and try REAL electric competition for the first time.  Real competition between private companies is the best way to stabilize prices, stop blackouts, and improve services.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26" name=""/>
          <p:cNvSpPr/>
          <p:nvPr/>
        </p:nvSpPr>
        <p:spPr>
          <a:xfrm>
            <a:off x="1752480" y="45720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7" name=""/>
          <p:cNvSpPr/>
          <p:nvPr/>
        </p:nvSpPr>
        <p:spPr>
          <a:xfrm>
            <a:off x="5867280" y="1523880"/>
            <a:ext cx="2210040" cy="4191120"/>
          </a:xfrm>
          <a:prstGeom prst="rect">
            <a:avLst/>
          </a:prstGeom>
          <a:solidFill>
            <a:srgbClr val="dddddd"/>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533520" y="3967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Stressing consumers, and the governor’s bad plan makes a huge difference…                                     after two re-writes, we come out on top.</a:t>
            </a:r>
            <a:endParaRPr b="0" lang="en-US" sz="2400" strike="noStrike" u="none">
              <a:solidFill>
                <a:srgbClr val="000000"/>
              </a:solidFill>
              <a:effectLst/>
              <a:uFillTx/>
              <a:latin typeface="Times New Roman"/>
            </a:endParaRPr>
          </a:p>
        </p:txBody>
      </p:sp>
      <p:pic>
        <p:nvPicPr>
          <p:cNvPr id="229" name="" descr=""/>
          <p:cNvPicPr/>
          <p:nvPr/>
        </p:nvPicPr>
        <p:blipFill>
          <a:blip r:embed="rId1"/>
          <a:stretch/>
        </p:blipFill>
        <p:spPr>
          <a:xfrm>
            <a:off x="1371600" y="1828800"/>
            <a:ext cx="6629400" cy="4251240"/>
          </a:xfrm>
          <a:prstGeom prst="rect">
            <a:avLst/>
          </a:prstGeom>
          <a:noFill/>
          <a:ln w="0">
            <a:noFill/>
          </a:ln>
        </p:spPr>
      </p:pic>
      <p:sp>
        <p:nvSpPr>
          <p:cNvPr id="230" name=""/>
          <p:cNvSpPr/>
          <p:nvPr/>
        </p:nvSpPr>
        <p:spPr>
          <a:xfrm>
            <a:off x="1295280" y="1600200"/>
            <a:ext cx="4496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1"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BUY DOWNS: THEIR LANGUAGE</a:t>
            </a:r>
            <a:endParaRPr b="0" lang="en-US" sz="2400" strike="noStrike" u="none">
              <a:solidFill>
                <a:srgbClr val="000000"/>
              </a:solidFill>
              <a:effectLst/>
              <a:uFillTx/>
              <a:latin typeface="Times New Roman"/>
            </a:endParaRPr>
          </a:p>
        </p:txBody>
      </p:sp>
      <p:sp>
        <p:nvSpPr>
          <p:cNvPr id="232" name=""/>
          <p:cNvSpPr/>
          <p:nvPr/>
        </p:nvSpPr>
        <p:spPr>
          <a:xfrm>
            <a:off x="762120" y="3287880"/>
            <a:ext cx="792468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isn’t a fair solution to seniors and those living on fixed incomes who have to continue to pay for electricity when businesses </a:t>
            </a:r>
            <a:r>
              <a:rPr b="1" lang="en-US" sz="1600" strike="noStrike" u="none">
                <a:solidFill>
                  <a:srgbClr val="000000"/>
                </a:solidFill>
                <a:effectLst/>
                <a:uFillTx/>
                <a:latin typeface="Arial"/>
              </a:rPr>
              <a:t>will receive FAR more money than consumers</a:t>
            </a:r>
            <a:r>
              <a:rPr b="0" lang="en-US" sz="1600" strike="noStrike" u="none">
                <a:solidFill>
                  <a:srgbClr val="000000"/>
                </a:solidFill>
                <a:effectLst/>
                <a:uFillTx/>
                <a:latin typeface="Arial"/>
              </a:rPr>
              <a:t> NOT to operate during peak electricity use hours.  We need to find a solution that is fair to everyone.</a:t>
            </a:r>
            <a:endParaRPr b="0" lang="en-US" sz="1600" strike="noStrike" u="none">
              <a:solidFill>
                <a:srgbClr val="000000"/>
              </a:solidFill>
              <a:effectLst/>
              <a:uFillTx/>
              <a:latin typeface="Times New Roman"/>
            </a:endParaRPr>
          </a:p>
        </p:txBody>
      </p:sp>
      <p:sp>
        <p:nvSpPr>
          <p:cNvPr id="233" name=""/>
          <p:cNvSpPr/>
          <p:nvPr/>
        </p:nvSpPr>
        <p:spPr>
          <a:xfrm>
            <a:off x="762120" y="1459080"/>
            <a:ext cx="7924680" cy="1810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isn’t a fair solution to seniors and those living on fixed incomes who have to continue to pay for electricity when businesses are being paid NOT to operate during peak electricity use hours.  We need to find a solution that is fair to everyone.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34" name=""/>
          <p:cNvSpPr/>
          <p:nvPr/>
        </p:nvSpPr>
        <p:spPr>
          <a:xfrm>
            <a:off x="1752480" y="45720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5"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BUY DOWNS: OUR LANGUAGE</a:t>
            </a:r>
            <a:endParaRPr b="0" lang="en-US" sz="2400" strike="noStrike" u="none">
              <a:solidFill>
                <a:srgbClr val="000000"/>
              </a:solidFill>
              <a:effectLst/>
              <a:uFillTx/>
              <a:latin typeface="Times New Roman"/>
            </a:endParaRPr>
          </a:p>
        </p:txBody>
      </p:sp>
      <p:sp>
        <p:nvSpPr>
          <p:cNvPr id="236" name=""/>
          <p:cNvSpPr/>
          <p:nvPr/>
        </p:nvSpPr>
        <p:spPr>
          <a:xfrm>
            <a:off x="685800" y="990720"/>
            <a:ext cx="7924680" cy="1356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Day 1</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Some people say that without a reduction in the demand for electricity, Californians will face daily blackouts this summer.  Businesses may find it impossible to work under these circumstances and may eventually leave the state.  Paying businesses to not operate during peak usage hours is a realistic solution to keep businesses and jobs in California.</a:t>
            </a:r>
            <a:endParaRPr b="0" lang="en-US" sz="1500" strike="noStrike" u="none">
              <a:solidFill>
                <a:srgbClr val="000000"/>
              </a:solidFill>
              <a:effectLst/>
              <a:uFillTx/>
              <a:latin typeface="Times New Roman"/>
            </a:endParaRPr>
          </a:p>
        </p:txBody>
      </p:sp>
      <p:sp>
        <p:nvSpPr>
          <p:cNvPr id="237" name=""/>
          <p:cNvSpPr/>
          <p:nvPr/>
        </p:nvSpPr>
        <p:spPr>
          <a:xfrm>
            <a:off x="685800" y="2590920"/>
            <a:ext cx="7924680" cy="1932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Day 2</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Some people say that without a reduction in the demand for electricity, Californians will face daily blackouts this summer.  </a:t>
            </a:r>
            <a:r>
              <a:rPr b="1" lang="en-US" sz="1500" strike="noStrike" u="none">
                <a:solidFill>
                  <a:srgbClr val="000000"/>
                </a:solidFill>
                <a:effectLst/>
                <a:uFillTx/>
                <a:latin typeface="Arial"/>
              </a:rPr>
              <a:t>Paying consumers by offering an incentive to cut usage by ten percent compared to the previous year</a:t>
            </a:r>
            <a:r>
              <a:rPr b="0" lang="en-US" sz="1500" strike="noStrike" u="none">
                <a:solidFill>
                  <a:srgbClr val="000000"/>
                </a:solidFill>
                <a:effectLst/>
                <a:uFillTx/>
                <a:latin typeface="Arial"/>
              </a:rPr>
              <a:t> AND paying businesses not to operate during peak usage hours is a </a:t>
            </a:r>
            <a:r>
              <a:rPr b="1" lang="en-US" sz="1500" strike="noStrike" u="none">
                <a:solidFill>
                  <a:srgbClr val="000000"/>
                </a:solidFill>
                <a:effectLst/>
                <a:uFillTx/>
                <a:latin typeface="Arial"/>
              </a:rPr>
              <a:t>short-term, realistic solution to keep electricity flowing this summer</a:t>
            </a:r>
            <a:r>
              <a:rPr b="0" lang="en-US" sz="1500" strike="noStrike" u="none">
                <a:solidFill>
                  <a:srgbClr val="000000"/>
                </a:solidFill>
                <a:effectLst/>
                <a:uFillTx/>
                <a:latin typeface="Arial"/>
              </a:rPr>
              <a:t> and to keep businesses and jobs in California.</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238" name=""/>
          <p:cNvSpPr/>
          <p:nvPr/>
        </p:nvSpPr>
        <p:spPr>
          <a:xfrm>
            <a:off x="685800" y="4267080"/>
            <a:ext cx="7924680" cy="2161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Day 3</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Some people say that without a reduction in the demand for electricity, Californians will face daily blackouts this summer </a:t>
            </a:r>
            <a:r>
              <a:rPr b="1" lang="en-US" sz="1500" strike="noStrike" u="none">
                <a:solidFill>
                  <a:srgbClr val="000000"/>
                </a:solidFill>
                <a:effectLst/>
                <a:uFillTx/>
                <a:latin typeface="Arial"/>
              </a:rPr>
              <a:t>and higher rates for everyone, as California would once again have to buy electric power at the highest possible prices</a:t>
            </a:r>
            <a:r>
              <a:rPr b="0" lang="en-US" sz="1500" strike="noStrike" u="none">
                <a:solidFill>
                  <a:srgbClr val="000000"/>
                </a:solidFill>
                <a:effectLst/>
                <a:uFillTx/>
                <a:latin typeface="Arial"/>
              </a:rPr>
              <a:t>.  Paying consumers by offering an incentive to cut usage by ten percent compared to the previous year AND paying businesses not to operate during peak usage hours is a short-term, realistic solution to keep electricity flowing this summer </a:t>
            </a:r>
            <a:r>
              <a:rPr b="1" lang="en-US" sz="1500" strike="noStrike" u="none">
                <a:solidFill>
                  <a:srgbClr val="000000"/>
                </a:solidFill>
                <a:effectLst/>
                <a:uFillTx/>
                <a:latin typeface="Arial"/>
              </a:rPr>
              <a:t>and at stable prices</a:t>
            </a:r>
            <a:r>
              <a:rPr b="0" lang="en-US" sz="1500" strike="noStrike" u="none">
                <a:solidFill>
                  <a:srgbClr val="000000"/>
                </a:solidFill>
                <a:effectLst/>
                <a:uFillTx/>
                <a:latin typeface="Arial"/>
              </a:rPr>
              <a:t>.</a:t>
            </a:r>
            <a:endParaRPr b="0" lang="en-US" sz="1500" strike="noStrike" u="none">
              <a:solidFill>
                <a:srgbClr val="000000"/>
              </a:solidFill>
              <a:effectLst/>
              <a:uFillTx/>
              <a:latin typeface="Times New Roman"/>
            </a:endParaRPr>
          </a:p>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239" name=""/>
          <p:cNvSpPr/>
          <p:nvPr/>
        </p:nvSpPr>
        <p:spPr>
          <a:xfrm>
            <a:off x="1752480" y="457200"/>
            <a:ext cx="579132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0" name=""/>
          <p:cNvSpPr/>
          <p:nvPr/>
        </p:nvSpPr>
        <p:spPr>
          <a:xfrm>
            <a:off x="1295280" y="533520"/>
            <a:ext cx="6858000" cy="1434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utura Md BT"/>
              </a:rPr>
              <a:t>Again, the changed language makes a tremendous difference … re-writes included buy-downs for consumers with an emphasis on stable prices rather than businesses and jobs.</a:t>
            </a:r>
            <a:endParaRPr b="0" lang="en-US" sz="2200" strike="noStrike" u="none">
              <a:solidFill>
                <a:srgbClr val="000000"/>
              </a:solidFill>
              <a:effectLst/>
              <a:uFillTx/>
              <a:latin typeface="Times New Roman"/>
            </a:endParaRPr>
          </a:p>
        </p:txBody>
      </p:sp>
      <p:pic>
        <p:nvPicPr>
          <p:cNvPr id="241" name="" descr=""/>
          <p:cNvPicPr/>
          <p:nvPr/>
        </p:nvPicPr>
        <p:blipFill>
          <a:blip r:embed="rId1"/>
          <a:stretch/>
        </p:blipFill>
        <p:spPr>
          <a:xfrm>
            <a:off x="1143000" y="2209680"/>
            <a:ext cx="6629400" cy="4143600"/>
          </a:xfrm>
          <a:prstGeom prst="rect">
            <a:avLst/>
          </a:prstGeom>
          <a:noFill/>
          <a:ln w="0">
            <a:noFill/>
          </a:ln>
        </p:spPr>
      </p:pic>
      <p:sp>
        <p:nvSpPr>
          <p:cNvPr id="242" name=""/>
          <p:cNvSpPr/>
          <p:nvPr/>
        </p:nvSpPr>
        <p:spPr>
          <a:xfrm>
            <a:off x="1295280" y="1981080"/>
            <a:ext cx="6934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2" name=""/>
          <p:cNvSpPr/>
          <p:nvPr/>
        </p:nvSpPr>
        <p:spPr>
          <a:xfrm>
            <a:off x="1066680" y="1752480"/>
            <a:ext cx="7162920" cy="25329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In other situations when we have seen the wrong track number exceed 60% in a state, the governor’s job approval rating also begins to erode.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3"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GUARANTEEING CREDIT: THEIR LANGUAGE</a:t>
            </a:r>
            <a:endParaRPr b="0" lang="en-US" sz="2400" strike="noStrike" u="none">
              <a:solidFill>
                <a:srgbClr val="000000"/>
              </a:solidFill>
              <a:effectLst/>
              <a:uFillTx/>
              <a:latin typeface="Times New Roman"/>
            </a:endParaRPr>
          </a:p>
        </p:txBody>
      </p:sp>
      <p:sp>
        <p:nvSpPr>
          <p:cNvPr id="244" name=""/>
          <p:cNvSpPr/>
          <p:nvPr/>
        </p:nvSpPr>
        <p:spPr>
          <a:xfrm>
            <a:off x="762120" y="1447920"/>
            <a:ext cx="79246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people say that this puts the State of California on the hook for the debt of utility companies.  This means that taxpayers could be picking up the bill for billions of dollars owed by the utility companies if the utilities can’t turn their businesses around.</a:t>
            </a:r>
            <a:endParaRPr b="0" lang="en-US" sz="2400" strike="noStrike" u="none">
              <a:solidFill>
                <a:srgbClr val="000000"/>
              </a:solidFill>
              <a:effectLst/>
              <a:uFillTx/>
              <a:latin typeface="Times New Roman"/>
            </a:endParaRPr>
          </a:p>
        </p:txBody>
      </p:sp>
      <p:sp>
        <p:nvSpPr>
          <p:cNvPr id="245" name=""/>
          <p:cNvSpPr/>
          <p:nvPr/>
        </p:nvSpPr>
        <p:spPr>
          <a:xfrm>
            <a:off x="1219320" y="457200"/>
            <a:ext cx="693396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6"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GUARANTEEING CREDIT: OUR LANGUAGE</a:t>
            </a:r>
            <a:endParaRPr b="0" lang="en-US" sz="2400" strike="noStrike" u="none">
              <a:solidFill>
                <a:srgbClr val="000000"/>
              </a:solidFill>
              <a:effectLst/>
              <a:uFillTx/>
              <a:latin typeface="Times New Roman"/>
            </a:endParaRPr>
          </a:p>
        </p:txBody>
      </p:sp>
      <p:sp>
        <p:nvSpPr>
          <p:cNvPr id="247" name=""/>
          <p:cNvSpPr/>
          <p:nvPr/>
        </p:nvSpPr>
        <p:spPr>
          <a:xfrm>
            <a:off x="762120" y="3287880"/>
            <a:ext cx="7924680" cy="192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 &amp; 3</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Some people say the state guaranteeing the utility companies credit will allow these companies to negotiate long term contracts with suppliers that will guarantee more power and cheaper prices.  State guaranteed credit also means the eight BILLION dollars in the state’s surplus fund can be used on priorities like education and health care instead of a risky idea of using this money to purchase the state’s electric power grid.</a:t>
            </a:r>
            <a:endParaRPr b="0" lang="en-US" sz="1600" strike="noStrike" u="none">
              <a:solidFill>
                <a:srgbClr val="000000"/>
              </a:solidFill>
              <a:effectLst/>
              <a:uFillTx/>
              <a:latin typeface="Times New Roman"/>
            </a:endParaRPr>
          </a:p>
        </p:txBody>
      </p:sp>
      <p:sp>
        <p:nvSpPr>
          <p:cNvPr id="248" name=""/>
          <p:cNvSpPr/>
          <p:nvPr/>
        </p:nvSpPr>
        <p:spPr>
          <a:xfrm>
            <a:off x="762120" y="1459080"/>
            <a:ext cx="7924680" cy="1195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this will give the utility companies the credit they need to pay off their debts and get back on their feet.  It also will allow utility companies to negotiate long term contracts with suppliers that will guarantee more power at cheaper rates.</a:t>
            </a:r>
            <a:endParaRPr b="0" lang="en-US" sz="1600" strike="noStrike" u="none">
              <a:solidFill>
                <a:srgbClr val="000000"/>
              </a:solidFill>
              <a:effectLst/>
              <a:uFillTx/>
              <a:latin typeface="Times New Roman"/>
            </a:endParaRPr>
          </a:p>
        </p:txBody>
      </p:sp>
      <p:sp>
        <p:nvSpPr>
          <p:cNvPr id="249" name=""/>
          <p:cNvSpPr/>
          <p:nvPr/>
        </p:nvSpPr>
        <p:spPr>
          <a:xfrm>
            <a:off x="1219320" y="457200"/>
            <a:ext cx="685800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0" name=""/>
          <p:cNvSpPr/>
          <p:nvPr/>
        </p:nvSpPr>
        <p:spPr>
          <a:xfrm>
            <a:off x="533520" y="533520"/>
            <a:ext cx="822960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revised language highlighting that the governor’s plan is a risky scheme that threatens other priorities turns this issue around.</a:t>
            </a:r>
            <a:endParaRPr b="0" lang="en-US" sz="2400" strike="noStrike" u="none">
              <a:solidFill>
                <a:srgbClr val="000000"/>
              </a:solidFill>
              <a:effectLst/>
              <a:uFillTx/>
              <a:latin typeface="Times New Roman"/>
            </a:endParaRPr>
          </a:p>
        </p:txBody>
      </p:sp>
      <p:pic>
        <p:nvPicPr>
          <p:cNvPr id="251" name="" descr=""/>
          <p:cNvPicPr/>
          <p:nvPr/>
        </p:nvPicPr>
        <p:blipFill>
          <a:blip r:embed="rId1"/>
          <a:stretch/>
        </p:blipFill>
        <p:spPr>
          <a:xfrm>
            <a:off x="1219320" y="1981080"/>
            <a:ext cx="7086600" cy="4299120"/>
          </a:xfrm>
          <a:prstGeom prst="rect">
            <a:avLst/>
          </a:prstGeom>
          <a:noFill/>
          <a:ln w="0">
            <a:noFill/>
          </a:ln>
        </p:spPr>
      </p:pic>
      <p:sp>
        <p:nvSpPr>
          <p:cNvPr id="252" name=""/>
          <p:cNvSpPr/>
          <p:nvPr/>
        </p:nvSpPr>
        <p:spPr>
          <a:xfrm>
            <a:off x="990720" y="1752480"/>
            <a:ext cx="7238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3"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PERMITTING PROCESS: THEIR LANGUAGE</a:t>
            </a:r>
            <a:endParaRPr b="0" lang="en-US" sz="2400" strike="noStrike" u="none">
              <a:solidFill>
                <a:srgbClr val="000000"/>
              </a:solidFill>
              <a:effectLst/>
              <a:uFillTx/>
              <a:latin typeface="Times New Roman"/>
            </a:endParaRPr>
          </a:p>
        </p:txBody>
      </p:sp>
      <p:sp>
        <p:nvSpPr>
          <p:cNvPr id="254" name=""/>
          <p:cNvSpPr/>
          <p:nvPr/>
        </p:nvSpPr>
        <p:spPr>
          <a:xfrm>
            <a:off x="762120" y="1447920"/>
            <a:ext cx="79246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people say that we need to carefully balance California’s environment with its need for electricity.  Building new power plants without consideration of the long term impact to the environment or people’s health could be a tragic and irreversible mistake.</a:t>
            </a:r>
            <a:endParaRPr b="0" lang="en-US" sz="2400" strike="noStrike" u="none">
              <a:solidFill>
                <a:srgbClr val="000000"/>
              </a:solidFill>
              <a:effectLst/>
              <a:uFillTx/>
              <a:latin typeface="Times New Roman"/>
            </a:endParaRPr>
          </a:p>
        </p:txBody>
      </p:sp>
      <p:sp>
        <p:nvSpPr>
          <p:cNvPr id="255" name=""/>
          <p:cNvSpPr/>
          <p:nvPr/>
        </p:nvSpPr>
        <p:spPr>
          <a:xfrm>
            <a:off x="990720" y="457200"/>
            <a:ext cx="723888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6"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PERMITTING PROCESS: OUR LANGUAGE</a:t>
            </a:r>
            <a:endParaRPr b="0" lang="en-US" sz="2400" strike="noStrike" u="none">
              <a:solidFill>
                <a:srgbClr val="000000"/>
              </a:solidFill>
              <a:effectLst/>
              <a:uFillTx/>
              <a:latin typeface="Times New Roman"/>
            </a:endParaRPr>
          </a:p>
        </p:txBody>
      </p:sp>
      <p:sp>
        <p:nvSpPr>
          <p:cNvPr id="257" name=""/>
          <p:cNvSpPr/>
          <p:nvPr/>
        </p:nvSpPr>
        <p:spPr>
          <a:xfrm>
            <a:off x="762120" y="3287880"/>
            <a:ext cx="792468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2 &amp; 3</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Some people say California should reform its permitting process to bring it more in line with that of federal and other state’s standards which means the construction of newer, cleaner power plants than those operating today could be sped up while still meeting strict federal environmental standards.</a:t>
            </a:r>
            <a:endParaRPr b="0" lang="en-US" sz="1600" strike="noStrike" u="none">
              <a:solidFill>
                <a:srgbClr val="000000"/>
              </a:solidFill>
              <a:effectLst/>
              <a:uFillTx/>
              <a:latin typeface="Times New Roman"/>
            </a:endParaRPr>
          </a:p>
        </p:txBody>
      </p:sp>
      <p:sp>
        <p:nvSpPr>
          <p:cNvPr id="258" name=""/>
          <p:cNvSpPr/>
          <p:nvPr/>
        </p:nvSpPr>
        <p:spPr>
          <a:xfrm>
            <a:off x="762120" y="1459080"/>
            <a:ext cx="7924680" cy="1439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Day 1</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people say that California’s permitting regulations are much more difficult and confusing than in any other state in the country.  As a result, no cleaner, more efficient power plants have been built in the last ten years.  Not building new power plants has actually ended up hurting air quality over the last decade.</a:t>
            </a:r>
            <a:endParaRPr b="0" lang="en-US" sz="1600" strike="noStrike" u="none">
              <a:solidFill>
                <a:srgbClr val="000000"/>
              </a:solidFill>
              <a:effectLst/>
              <a:uFillTx/>
              <a:latin typeface="Times New Roman"/>
            </a:endParaRPr>
          </a:p>
        </p:txBody>
      </p:sp>
      <p:sp>
        <p:nvSpPr>
          <p:cNvPr id="259" name=""/>
          <p:cNvSpPr/>
          <p:nvPr/>
        </p:nvSpPr>
        <p:spPr>
          <a:xfrm>
            <a:off x="990720" y="457200"/>
            <a:ext cx="7238880" cy="68580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0" name=""/>
          <p:cNvSpPr/>
          <p:nvPr/>
        </p:nvSpPr>
        <p:spPr>
          <a:xfrm>
            <a:off x="533520" y="304920"/>
            <a:ext cx="8153280" cy="1557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Californians are amenable to reasonable        reforms of the permitting process, but environmental protections consistent with federal and other state standards is still a key component of the message.</a:t>
            </a:r>
            <a:endParaRPr b="0" lang="en-US" sz="2400" strike="noStrike" u="none">
              <a:solidFill>
                <a:srgbClr val="000000"/>
              </a:solidFill>
              <a:effectLst/>
              <a:uFillTx/>
              <a:latin typeface="Times New Roman"/>
            </a:endParaRPr>
          </a:p>
        </p:txBody>
      </p:sp>
      <p:pic>
        <p:nvPicPr>
          <p:cNvPr id="261" name="" descr=""/>
          <p:cNvPicPr/>
          <p:nvPr/>
        </p:nvPicPr>
        <p:blipFill>
          <a:blip r:embed="rId1"/>
          <a:stretch/>
        </p:blipFill>
        <p:spPr>
          <a:xfrm>
            <a:off x="1371600" y="2217600"/>
            <a:ext cx="6858000" cy="4106880"/>
          </a:xfrm>
          <a:prstGeom prst="rect">
            <a:avLst/>
          </a:prstGeom>
          <a:noFill/>
          <a:ln w="0">
            <a:noFill/>
          </a:ln>
        </p:spPr>
      </p:pic>
      <p:sp>
        <p:nvSpPr>
          <p:cNvPr id="262" name=""/>
          <p:cNvSpPr/>
          <p:nvPr/>
        </p:nvSpPr>
        <p:spPr>
          <a:xfrm>
            <a:off x="1523880" y="2209680"/>
            <a:ext cx="6400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3" name=""/>
          <p:cNvSpPr/>
          <p:nvPr/>
        </p:nvSpPr>
        <p:spPr>
          <a:xfrm>
            <a:off x="533520" y="53352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GOVERNOR’S PLAN: THEIR LANGUAGE</a:t>
            </a:r>
            <a:endParaRPr b="0" lang="en-US" sz="2400" strike="noStrike" u="none">
              <a:solidFill>
                <a:srgbClr val="000000"/>
              </a:solidFill>
              <a:effectLst/>
              <a:uFillTx/>
              <a:latin typeface="Times New Roman"/>
            </a:endParaRPr>
          </a:p>
        </p:txBody>
      </p:sp>
      <p:sp>
        <p:nvSpPr>
          <p:cNvPr id="264" name=""/>
          <p:cNvSpPr/>
          <p:nvPr/>
        </p:nvSpPr>
        <p:spPr>
          <a:xfrm>
            <a:off x="762120" y="1066680"/>
            <a:ext cx="792468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Some people say that this is the best way to get the utilities out of debt and keep them from going bankrupt.  It also guarantees that rates will be kept low and that electricity will continue to flow without profiteering and price gouging by out-of-state companies who supply electricity.</a:t>
            </a:r>
            <a:endParaRPr b="0" lang="en-US" sz="2000" strike="noStrike" u="none">
              <a:solidFill>
                <a:srgbClr val="000000"/>
              </a:solidFill>
              <a:effectLst/>
              <a:uFillTx/>
              <a:latin typeface="Times New Roman"/>
            </a:endParaRPr>
          </a:p>
        </p:txBody>
      </p:sp>
      <p:sp>
        <p:nvSpPr>
          <p:cNvPr id="265" name=""/>
          <p:cNvSpPr/>
          <p:nvPr/>
        </p:nvSpPr>
        <p:spPr>
          <a:xfrm>
            <a:off x="533520" y="341640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THE GOVERNOR’S PLAN: OUR LANGUAGE</a:t>
            </a:r>
            <a:endParaRPr b="0" lang="en-US" sz="2400" strike="noStrike" u="none">
              <a:solidFill>
                <a:srgbClr val="000000"/>
              </a:solidFill>
              <a:effectLst/>
              <a:uFillTx/>
              <a:latin typeface="Times New Roman"/>
            </a:endParaRPr>
          </a:p>
        </p:txBody>
      </p:sp>
      <p:sp>
        <p:nvSpPr>
          <p:cNvPr id="266" name=""/>
          <p:cNvSpPr/>
          <p:nvPr/>
        </p:nvSpPr>
        <p:spPr>
          <a:xfrm>
            <a:off x="762120" y="4114800"/>
            <a:ext cx="7924680" cy="1923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Other people say that it’s a bad idea to let the government take over the electricity industry because it really does not do anything to increase the supply of electricity or decrease demand.  Even more importantly, it will cost the state over 40 billion dollars over a decade, wiping out the budget surplus and taking money from important priorities like education and health care.</a:t>
            </a:r>
            <a:endParaRPr b="0" lang="en-US" sz="2000" strike="noStrike" u="none">
              <a:solidFill>
                <a:srgbClr val="000000"/>
              </a:solidFill>
              <a:effectLst/>
              <a:uFillTx/>
              <a:latin typeface="Times New Roman"/>
            </a:endParaRPr>
          </a:p>
        </p:txBody>
      </p:sp>
      <p:sp>
        <p:nvSpPr>
          <p:cNvPr id="267" name=""/>
          <p:cNvSpPr/>
          <p:nvPr/>
        </p:nvSpPr>
        <p:spPr>
          <a:xfrm>
            <a:off x="685800" y="3048120"/>
            <a:ext cx="78487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268" name="" descr=""/>
          <p:cNvPicPr/>
          <p:nvPr/>
        </p:nvPicPr>
        <p:blipFill>
          <a:blip r:embed="rId1"/>
          <a:stretch/>
        </p:blipFill>
        <p:spPr>
          <a:xfrm>
            <a:off x="2438280" y="1523880"/>
            <a:ext cx="6705720" cy="4048200"/>
          </a:xfrm>
          <a:prstGeom prst="rect">
            <a:avLst/>
          </a:prstGeom>
          <a:noFill/>
          <a:ln w="0">
            <a:noFill/>
          </a:ln>
        </p:spPr>
      </p:pic>
      <p:sp>
        <p:nvSpPr>
          <p:cNvPr id="269" name=""/>
          <p:cNvSpPr/>
          <p:nvPr/>
        </p:nvSpPr>
        <p:spPr>
          <a:xfrm>
            <a:off x="1600200" y="457200"/>
            <a:ext cx="63244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language versus Their language on the Governor’s Plan works.</a:t>
            </a:r>
            <a:endParaRPr b="0" lang="en-US" sz="2400" strike="noStrike" u="none">
              <a:solidFill>
                <a:srgbClr val="000000"/>
              </a:solidFill>
              <a:effectLst/>
              <a:uFillTx/>
              <a:latin typeface="Times New Roman"/>
            </a:endParaRPr>
          </a:p>
        </p:txBody>
      </p:sp>
      <p:sp>
        <p:nvSpPr>
          <p:cNvPr id="270" name=""/>
          <p:cNvSpPr/>
          <p:nvPr/>
        </p:nvSpPr>
        <p:spPr>
          <a:xfrm>
            <a:off x="380880" y="1676520"/>
            <a:ext cx="35816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1" name=""/>
          <p:cNvSpPr/>
          <p:nvPr/>
        </p:nvSpPr>
        <p:spPr>
          <a:xfrm>
            <a:off x="457200" y="1523880"/>
            <a:ext cx="3505320" cy="2228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Some people say that it’s a bad idea to let the government take over the electricity industry because it really does not do anything to increase the supply of electricity or decrease demand.  Even more importantly, it will cost the state over 40 billion dollars over a decade, wiping out the budget surplus and taking money from important priorities like education and health care.</a:t>
            </a:r>
            <a:endParaRPr b="0" lang="en-US" sz="1400" strike="noStrike" u="none">
              <a:solidFill>
                <a:srgbClr val="000000"/>
              </a:solidFill>
              <a:effectLst/>
              <a:uFillTx/>
              <a:latin typeface="Times New Roman"/>
            </a:endParaRPr>
          </a:p>
        </p:txBody>
      </p:sp>
      <p:sp>
        <p:nvSpPr>
          <p:cNvPr id="272" name=""/>
          <p:cNvSpPr/>
          <p:nvPr/>
        </p:nvSpPr>
        <p:spPr>
          <a:xfrm>
            <a:off x="533520" y="4191120"/>
            <a:ext cx="3657600" cy="1913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Some people say that this is the best way to get the utilities out of debt and keep them from going bankrupt.  It also guarantees that rates will be kept low and that electricity will continue to flow without profiteering and price gouging by out-of-state companies who supply electricity.</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73" name=""/>
          <p:cNvSpPr/>
          <p:nvPr/>
        </p:nvSpPr>
        <p:spPr>
          <a:xfrm>
            <a:off x="1523880" y="1371600"/>
            <a:ext cx="64771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4" name=""/>
          <p:cNvSpPr/>
          <p:nvPr/>
        </p:nvSpPr>
        <p:spPr>
          <a:xfrm>
            <a:off x="457200" y="45720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Our revised language on all message fronts makes a tremendous difference on the final “ballot.”</a:t>
            </a:r>
            <a:endParaRPr b="0" lang="en-US" sz="2400" strike="noStrike" u="none">
              <a:solidFill>
                <a:srgbClr val="000000"/>
              </a:solidFill>
              <a:effectLst/>
              <a:uFillTx/>
              <a:latin typeface="Times New Roman"/>
            </a:endParaRPr>
          </a:p>
        </p:txBody>
      </p:sp>
      <p:sp>
        <p:nvSpPr>
          <p:cNvPr id="275" name=""/>
          <p:cNvSpPr/>
          <p:nvPr/>
        </p:nvSpPr>
        <p:spPr>
          <a:xfrm>
            <a:off x="380880" y="5867280"/>
            <a:ext cx="8534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Arial"/>
              </a:rPr>
              <a:t>Now, having heard all of this information about proposed solutions to help solve California’s electrical power crisis, are you more likely to support …</a:t>
            </a:r>
            <a:endParaRPr b="0" lang="en-US" sz="1500" strike="noStrike" u="none">
              <a:solidFill>
                <a:srgbClr val="000000"/>
              </a:solidFill>
              <a:effectLst/>
              <a:uFillTx/>
              <a:latin typeface="Times New Roman"/>
            </a:endParaRPr>
          </a:p>
        </p:txBody>
      </p:sp>
      <p:pic>
        <p:nvPicPr>
          <p:cNvPr id="276" name="" descr=""/>
          <p:cNvPicPr/>
          <p:nvPr/>
        </p:nvPicPr>
        <p:blipFill>
          <a:blip r:embed="rId1"/>
          <a:stretch/>
        </p:blipFill>
        <p:spPr>
          <a:xfrm>
            <a:off x="838080" y="1523880"/>
            <a:ext cx="7543800" cy="4206960"/>
          </a:xfrm>
          <a:prstGeom prst="rect">
            <a:avLst/>
          </a:prstGeom>
          <a:noFill/>
          <a:ln w="0">
            <a:noFill/>
          </a:ln>
        </p:spPr>
      </p:pic>
      <p:sp>
        <p:nvSpPr>
          <p:cNvPr id="277" name=""/>
          <p:cNvSpPr/>
          <p:nvPr/>
        </p:nvSpPr>
        <p:spPr>
          <a:xfrm>
            <a:off x="685800" y="5867280"/>
            <a:ext cx="7772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838080" y="1295280"/>
            <a:ext cx="74678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9" name=""/>
          <p:cNvSpPr/>
          <p:nvPr/>
        </p:nvSpPr>
        <p:spPr>
          <a:xfrm>
            <a:off x="457200" y="45720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We also do well among some                                    key subgroups on the final ballot.</a:t>
            </a:r>
            <a:endParaRPr b="0" lang="en-US" sz="2400" strike="noStrike" u="none">
              <a:solidFill>
                <a:srgbClr val="000000"/>
              </a:solidFill>
              <a:effectLst/>
              <a:uFillTx/>
              <a:latin typeface="Times New Roman"/>
            </a:endParaRPr>
          </a:p>
        </p:txBody>
      </p:sp>
      <p:sp>
        <p:nvSpPr>
          <p:cNvPr id="280" name=""/>
          <p:cNvSpPr/>
          <p:nvPr/>
        </p:nvSpPr>
        <p:spPr>
          <a:xfrm>
            <a:off x="1828800" y="1295280"/>
            <a:ext cx="5562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81" name="" descr=""/>
          <p:cNvPicPr/>
          <p:nvPr/>
        </p:nvPicPr>
        <p:blipFill>
          <a:blip r:embed="rId1"/>
          <a:stretch/>
        </p:blipFill>
        <p:spPr>
          <a:xfrm>
            <a:off x="685800" y="1546200"/>
            <a:ext cx="7848720" cy="432108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3" name=""/>
          <p:cNvSpPr/>
          <p:nvPr/>
        </p:nvSpPr>
        <p:spPr>
          <a:xfrm>
            <a:off x="380880" y="591192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job Gray Davis is doing as Governor? </a:t>
            </a:r>
            <a:endParaRPr b="0" lang="en-US" sz="1600" strike="noStrike" u="none">
              <a:solidFill>
                <a:srgbClr val="000000"/>
              </a:solidFill>
              <a:effectLst/>
              <a:uFillTx/>
              <a:latin typeface="Times New Roman"/>
            </a:endParaRPr>
          </a:p>
        </p:txBody>
      </p:sp>
      <p:sp>
        <p:nvSpPr>
          <p:cNvPr id="34" name=""/>
          <p:cNvSpPr/>
          <p:nvPr/>
        </p:nvSpPr>
        <p:spPr>
          <a:xfrm>
            <a:off x="1143000" y="59119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380880" y="457200"/>
            <a:ext cx="83822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And … Davis’ Job Approval numbers are beginning to show signs of erosion, less positive intensity.</a:t>
            </a:r>
            <a:endParaRPr b="0" lang="en-US" sz="2400" strike="noStrike" u="none">
              <a:solidFill>
                <a:srgbClr val="000000"/>
              </a:solidFill>
              <a:effectLst/>
              <a:uFillTx/>
              <a:latin typeface="Times New Roman"/>
            </a:endParaRPr>
          </a:p>
        </p:txBody>
      </p:sp>
      <p:sp>
        <p:nvSpPr>
          <p:cNvPr id="36" name=""/>
          <p:cNvSpPr/>
          <p:nvPr/>
        </p:nvSpPr>
        <p:spPr>
          <a:xfrm>
            <a:off x="457200" y="1523880"/>
            <a:ext cx="259092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457200" y="1676520"/>
            <a:ext cx="28195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Approve: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  50%  Total Disapprove:  34%</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pic>
        <p:nvPicPr>
          <p:cNvPr id="38" name="" descr=""/>
          <p:cNvPicPr/>
          <p:nvPr/>
        </p:nvPicPr>
        <p:blipFill>
          <a:blip r:embed="rId1"/>
          <a:stretch/>
        </p:blipFill>
        <p:spPr>
          <a:xfrm>
            <a:off x="1447920" y="1219320"/>
            <a:ext cx="7086600" cy="4560840"/>
          </a:xfrm>
          <a:prstGeom prst="rect">
            <a:avLst/>
          </a:prstGeom>
          <a:noFill/>
          <a:ln w="0">
            <a:noFill/>
          </a:ln>
        </p:spPr>
      </p:pic>
      <p:sp>
        <p:nvSpPr>
          <p:cNvPr id="39" name=""/>
          <p:cNvSpPr/>
          <p:nvPr/>
        </p:nvSpPr>
        <p:spPr>
          <a:xfrm>
            <a:off x="609480" y="1295280"/>
            <a:ext cx="7925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2" name=""/>
          <p:cNvSpPr/>
          <p:nvPr/>
        </p:nvSpPr>
        <p:spPr>
          <a:xfrm>
            <a:off x="457200" y="304920"/>
            <a:ext cx="83059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Voters give the modest edge to the alternate plan in terms of which option is less risky for taxpayers.</a:t>
            </a:r>
            <a:endParaRPr b="0" lang="en-US" sz="2400" strike="noStrike" u="none">
              <a:solidFill>
                <a:srgbClr val="000000"/>
              </a:solidFill>
              <a:effectLst/>
              <a:uFillTx/>
              <a:latin typeface="Times New Roman"/>
            </a:endParaRPr>
          </a:p>
        </p:txBody>
      </p:sp>
      <p:sp>
        <p:nvSpPr>
          <p:cNvPr id="283" name=""/>
          <p:cNvSpPr/>
          <p:nvPr/>
        </p:nvSpPr>
        <p:spPr>
          <a:xfrm>
            <a:off x="457200" y="1143000"/>
            <a:ext cx="2590920" cy="2530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Version 1 Language</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The governor’s plan uses seven billion dollars of the surplus to purchase the state’s electricity grid with the utilities using the cash to pay down their debts.  The alternate plan proposes having the state provide a guaranteed credit line to the state’s major utilities which would only be used if the state’s major utilities defaulted and went bankrupt.  Now, both of these plan have risks for taxpayer.  But, which one of these two ideas do you believe is LEAST risky for taxpayers… </a:t>
            </a:r>
            <a:endParaRPr b="0" lang="en-US" sz="1100" strike="noStrike" u="none">
              <a:solidFill>
                <a:srgbClr val="000000"/>
              </a:solidFill>
              <a:effectLst/>
              <a:uFillTx/>
              <a:latin typeface="Times New Roman"/>
            </a:endParaRPr>
          </a:p>
        </p:txBody>
      </p:sp>
      <p:sp>
        <p:nvSpPr>
          <p:cNvPr id="284" name=""/>
          <p:cNvSpPr/>
          <p:nvPr/>
        </p:nvSpPr>
        <p:spPr>
          <a:xfrm>
            <a:off x="457200" y="3733920"/>
            <a:ext cx="2590920" cy="2697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Version 2 Language</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The governor’s plan uses seven billion dollars of the surplus to purchase the state’s electricity grid with the utilities using the cash to pay down their debts.  The alternate plan proposes having the state provide a guaranteed credit line of </a:t>
            </a:r>
            <a:r>
              <a:rPr b="1" lang="en-US" sz="1100" strike="noStrike" u="none">
                <a:solidFill>
                  <a:srgbClr val="000000"/>
                </a:solidFill>
                <a:effectLst/>
                <a:uFillTx/>
                <a:latin typeface="Arial"/>
              </a:rPr>
              <a:t>12 billion dollars</a:t>
            </a:r>
            <a:r>
              <a:rPr b="0" lang="en-US" sz="1100" strike="noStrike" u="none">
                <a:solidFill>
                  <a:srgbClr val="000000"/>
                </a:solidFill>
                <a:effectLst/>
                <a:uFillTx/>
                <a:latin typeface="Arial"/>
              </a:rPr>
              <a:t> to the state’s major utilities which would only be used if the state’s major utilities defaulted and went bankrupt.  Now, both of these plan have risks for taxpayer.  But, which one of these two ideas do you believe is LEAST risky for taxpayers… </a:t>
            </a:r>
            <a:endParaRPr b="0" lang="en-US" sz="1100" strike="noStrike" u="none">
              <a:solidFill>
                <a:srgbClr val="000000"/>
              </a:solidFill>
              <a:effectLst/>
              <a:uFillTx/>
              <a:latin typeface="Times New Roman"/>
            </a:endParaRPr>
          </a:p>
        </p:txBody>
      </p:sp>
      <p:pic>
        <p:nvPicPr>
          <p:cNvPr id="285" name="" descr=""/>
          <p:cNvPicPr/>
          <p:nvPr/>
        </p:nvPicPr>
        <p:blipFill>
          <a:blip r:embed="rId1"/>
          <a:stretch/>
        </p:blipFill>
        <p:spPr>
          <a:xfrm>
            <a:off x="2743200" y="1600200"/>
            <a:ext cx="6095880" cy="4164120"/>
          </a:xfrm>
          <a:prstGeom prst="rect">
            <a:avLst/>
          </a:prstGeom>
          <a:noFill/>
          <a:ln w="0">
            <a:noFill/>
          </a:ln>
        </p:spPr>
      </p:pic>
      <p:sp>
        <p:nvSpPr>
          <p:cNvPr id="286" name=""/>
          <p:cNvSpPr/>
          <p:nvPr/>
        </p:nvSpPr>
        <p:spPr>
          <a:xfrm>
            <a:off x="762120" y="1066680"/>
            <a:ext cx="78483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287" name="newlogo2" descr=""/>
          <p:cNvPicPr/>
          <p:nvPr/>
        </p:nvPicPr>
        <p:blipFill>
          <a:blip r:embed="rId1"/>
          <a:stretch/>
        </p:blipFill>
        <p:spPr>
          <a:xfrm>
            <a:off x="2895480" y="2590920"/>
            <a:ext cx="3657600" cy="2465280"/>
          </a:xfrm>
          <a:prstGeom prst="rect">
            <a:avLst/>
          </a:prstGeom>
          <a:noFill/>
          <a:ln w="0">
            <a:noFill/>
          </a:ln>
        </p:spPr>
      </p:pic>
      <p:sp>
        <p:nvSpPr>
          <p:cNvPr id="288" name=""/>
          <p:cNvSpPr/>
          <p:nvPr/>
        </p:nvSpPr>
        <p:spPr>
          <a:xfrm>
            <a:off x="1295280" y="1143000"/>
            <a:ext cx="510552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0" strike="noStrike" u="none">
                <a:solidFill>
                  <a:srgbClr val="ff0000"/>
                </a:solidFill>
                <a:effectLst/>
                <a:uFillTx/>
                <a:latin typeface="Futura XBlk BT"/>
              </a:rPr>
              <a:t>WDM</a:t>
            </a:r>
            <a:endParaRPr b="0" lang="en-US" sz="6000" strike="noStrike" u="none">
              <a:solidFill>
                <a:srgbClr val="000000"/>
              </a:solidFill>
              <a:effectLst/>
              <a:uFillTx/>
              <a:latin typeface="Times New Roman"/>
            </a:endParaRPr>
          </a:p>
        </p:txBody>
      </p:sp>
      <p:sp>
        <p:nvSpPr>
          <p:cNvPr id="289" name=""/>
          <p:cNvSpPr/>
          <p:nvPr/>
        </p:nvSpPr>
        <p:spPr>
          <a:xfrm>
            <a:off x="2514600" y="1706400"/>
            <a:ext cx="373392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@pos.org</a:t>
            </a:r>
            <a:endParaRPr b="0" lang="en-US" sz="3200" strike="noStrike" u="none">
              <a:solidFill>
                <a:srgbClr val="000000"/>
              </a:solidFill>
              <a:effectLst/>
              <a:uFillTx/>
              <a:latin typeface="Times New Roman"/>
            </a:endParaRPr>
          </a:p>
        </p:txBody>
      </p:sp>
      <p:sp>
        <p:nvSpPr>
          <p:cNvPr id="290" name=""/>
          <p:cNvSpPr/>
          <p:nvPr/>
        </p:nvSpPr>
        <p:spPr>
          <a:xfrm>
            <a:off x="2286000" y="5181480"/>
            <a:ext cx="49528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0000"/>
                </a:solidFill>
                <a:effectLst/>
                <a:uFillTx/>
                <a:latin typeface="Times New Roman"/>
              </a:rPr>
              <a:t>Turning Questions Into Answers</a:t>
            </a:r>
            <a:endParaRPr b="0" lang="en-US" sz="2400" strike="noStrike" u="none">
              <a:solidFill>
                <a:srgbClr val="000000"/>
              </a:solidFill>
              <a:effectLst/>
              <a:uFillTx/>
              <a:latin typeface="Times New Roman"/>
            </a:endParaRPr>
          </a:p>
        </p:txBody>
      </p:sp>
      <p:sp>
        <p:nvSpPr>
          <p:cNvPr id="291" name=""/>
          <p:cNvSpPr/>
          <p:nvPr/>
        </p:nvSpPr>
        <p:spPr>
          <a:xfrm>
            <a:off x="1219320" y="5851440"/>
            <a:ext cx="640080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WASHINGTON                        DENVER                       LOS ANGELES</a:t>
            </a:r>
            <a:endParaRPr b="0" lang="en-US" sz="1500" strike="noStrike" u="none">
              <a:solidFill>
                <a:srgbClr val="000000"/>
              </a:solidFill>
              <a:effectLst/>
              <a:uFillTx/>
              <a:latin typeface="Times New Roman"/>
            </a:endParaRPr>
          </a:p>
        </p:txBody>
      </p:sp>
      <p:sp>
        <p:nvSpPr>
          <p:cNvPr id="292" name=""/>
          <p:cNvSpPr/>
          <p:nvPr/>
        </p:nvSpPr>
        <p:spPr>
          <a:xfrm flipH="1">
            <a:off x="3352680" y="5943600"/>
            <a:ext cx="76320" cy="76320"/>
          </a:xfrm>
          <a:prstGeom prst="ellipse">
            <a:avLst/>
          </a:prstGeom>
          <a:solidFill>
            <a:srgbClr val="ff0000"/>
          </a:solidFill>
          <a:ln w="9360">
            <a:solidFill>
              <a:srgbClr val="ff0000"/>
            </a:solidFill>
            <a:miter/>
          </a:ln>
        </p:spPr>
        <p:style>
          <a:lnRef idx="0"/>
          <a:fillRef idx="0"/>
          <a:effectRef idx="0"/>
          <a:fontRef idx="minor"/>
        </p:style>
        <p:txBody>
          <a:bodyPr wrap="none" lIns="90000" rIns="90000" tIns="7200" bIns="72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3" name=""/>
          <p:cNvSpPr/>
          <p:nvPr/>
        </p:nvSpPr>
        <p:spPr>
          <a:xfrm flipH="1">
            <a:off x="5333400" y="5943600"/>
            <a:ext cx="75960" cy="76320"/>
          </a:xfrm>
          <a:prstGeom prst="ellipse">
            <a:avLst/>
          </a:prstGeom>
          <a:solidFill>
            <a:srgbClr val="ff0000"/>
          </a:solidFill>
          <a:ln w="9360">
            <a:solidFill>
              <a:srgbClr val="ff0000"/>
            </a:solidFill>
            <a:miter/>
          </a:ln>
        </p:spPr>
        <p:style>
          <a:lnRef idx="0"/>
          <a:fillRef idx="0"/>
          <a:effectRef idx="0"/>
          <a:fontRef idx="minor"/>
        </p:style>
        <p:txBody>
          <a:bodyPr wrap="none" lIns="90000" rIns="90000" tIns="7200" bIns="72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4" name=""/>
          <p:cNvSpPr/>
          <p:nvPr/>
        </p:nvSpPr>
        <p:spPr>
          <a:xfrm>
            <a:off x="1219320" y="5791320"/>
            <a:ext cx="640080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4267080" y="1127160"/>
            <a:ext cx="510552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0" strike="noStrike" u="none">
                <a:solidFill>
                  <a:srgbClr val="ff0000"/>
                </a:solidFill>
                <a:effectLst/>
                <a:uFillTx/>
                <a:latin typeface="Futura XBlk BT"/>
              </a:rPr>
              <a:t>NICOLE</a:t>
            </a:r>
            <a:endParaRPr b="0" lang="en-US" sz="6000" strike="noStrike" u="none">
              <a:solidFill>
                <a:srgbClr val="000000"/>
              </a:solidFill>
              <a:effectLst/>
              <a:uFillTx/>
              <a:latin typeface="Times New Roman"/>
            </a:endParaRPr>
          </a:p>
        </p:txBody>
      </p:sp>
      <p:sp>
        <p:nvSpPr>
          <p:cNvPr id="296" name=""/>
          <p:cNvSpPr/>
          <p:nvPr/>
        </p:nvSpPr>
        <p:spPr>
          <a:xfrm>
            <a:off x="6172200" y="1706400"/>
            <a:ext cx="373392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@pos.org</a:t>
            </a:r>
            <a:endParaRPr b="0" lang="en-US" sz="3200" strike="noStrike" u="none">
              <a:solidFill>
                <a:srgbClr val="000000"/>
              </a:solidFill>
              <a:effectLst/>
              <a:uFillTx/>
              <a:latin typeface="Times New Roman"/>
            </a:endParaRPr>
          </a:p>
        </p:txBody>
      </p:sp>
      <p:sp>
        <p:nvSpPr>
          <p:cNvPr id="297" name=""/>
          <p:cNvSpPr/>
          <p:nvPr/>
        </p:nvSpPr>
        <p:spPr>
          <a:xfrm>
            <a:off x="3429000" y="838080"/>
            <a:ext cx="29718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600" strike="noStrike" u="none">
                <a:solidFill>
                  <a:srgbClr val="000000"/>
                </a:solidFill>
                <a:effectLst/>
                <a:uFillTx/>
                <a:latin typeface="AGaramond"/>
              </a:rPr>
              <a:t>&amp;</a:t>
            </a:r>
            <a:endParaRPr b="0" lang="en-US" sz="9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57200" y="609480"/>
            <a:ext cx="800100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a:off x="304920" y="380880"/>
            <a:ext cx="8534160" cy="79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Futura Md BT"/>
              </a:rPr>
              <a:t>Bush‘s job approval is good                                         and less tied to the energy situation </a:t>
            </a:r>
            <a:endParaRPr b="0" lang="en-US" sz="2300" strike="noStrike" u="none">
              <a:solidFill>
                <a:srgbClr val="000000"/>
              </a:solidFill>
              <a:effectLst/>
              <a:uFillTx/>
              <a:latin typeface="Times New Roman"/>
            </a:endParaRPr>
          </a:p>
        </p:txBody>
      </p:sp>
      <p:sp>
        <p:nvSpPr>
          <p:cNvPr id="43" name=""/>
          <p:cNvSpPr/>
          <p:nvPr/>
        </p:nvSpPr>
        <p:spPr>
          <a:xfrm>
            <a:off x="457200" y="1295280"/>
            <a:ext cx="259092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57200" y="1447920"/>
            <a:ext cx="28195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utura Md BT"/>
              </a:rPr>
              <a:t>Total Approve:</a:t>
            </a:r>
            <a:r>
              <a:rPr b="0" lang="en-US" sz="1600" strike="noStrike" u="none">
                <a:solidFill>
                  <a:srgbClr val="000000"/>
                </a:solidFill>
                <a:effectLst/>
                <a:uFillTx/>
                <a:latin typeface="Futura Md BT"/>
              </a:rPr>
              <a:t>	</a:t>
            </a:r>
            <a:r>
              <a:rPr b="0" lang="en-US" sz="1600" strike="noStrike" u="none">
                <a:solidFill>
                  <a:srgbClr val="000000"/>
                </a:solidFill>
                <a:effectLst/>
                <a:uFillTx/>
                <a:latin typeface="Futura Md BT"/>
              </a:rPr>
              <a:t>  52%  Total Disapprove:  28%</a:t>
            </a:r>
            <a:r>
              <a:rPr b="0" lang="en-US" sz="1600" strike="noStrike" u="none">
                <a:solidFill>
                  <a:srgbClr val="000000"/>
                </a:solidFill>
                <a:effectLst/>
                <a:uFillTx/>
                <a:latin typeface="Futura Md BT"/>
              </a:rPr>
              <a:t>	</a:t>
            </a:r>
            <a:endParaRPr b="0" lang="en-US" sz="1600" strike="noStrike" u="none">
              <a:solidFill>
                <a:srgbClr val="000000"/>
              </a:solidFill>
              <a:effectLst/>
              <a:uFillTx/>
              <a:latin typeface="Times New Roman"/>
            </a:endParaRPr>
          </a:p>
        </p:txBody>
      </p:sp>
      <p:sp>
        <p:nvSpPr>
          <p:cNvPr id="45" name=""/>
          <p:cNvSpPr/>
          <p:nvPr/>
        </p:nvSpPr>
        <p:spPr>
          <a:xfrm>
            <a:off x="380880" y="5835600"/>
            <a:ext cx="8534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job George W. Bush is doing as President? </a:t>
            </a:r>
            <a:endParaRPr b="0" lang="en-US" sz="1600" strike="noStrike" u="none">
              <a:solidFill>
                <a:srgbClr val="000000"/>
              </a:solidFill>
              <a:effectLst/>
              <a:uFillTx/>
              <a:latin typeface="Times New Roman"/>
            </a:endParaRPr>
          </a:p>
        </p:txBody>
      </p:sp>
      <p:sp>
        <p:nvSpPr>
          <p:cNvPr id="46" name=""/>
          <p:cNvSpPr/>
          <p:nvPr/>
        </p:nvSpPr>
        <p:spPr>
          <a:xfrm>
            <a:off x="380880" y="4800600"/>
            <a:ext cx="312444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380880" y="4876920"/>
            <a:ext cx="327672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utura Md BT"/>
              </a:rPr>
              <a:t>Bush Nationally on March 8, 2001</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utura Md BT"/>
              </a:rPr>
              <a:t>61% Approve / 22% Disapprove</a:t>
            </a:r>
            <a:endParaRPr b="0" lang="en-US" sz="1400" strike="noStrike" u="none">
              <a:solidFill>
                <a:srgbClr val="000000"/>
              </a:solidFill>
              <a:effectLst/>
              <a:uFillTx/>
              <a:latin typeface="Times New Roman"/>
            </a:endParaRPr>
          </a:p>
        </p:txBody>
      </p:sp>
      <p:pic>
        <p:nvPicPr>
          <p:cNvPr id="48" name="" descr=""/>
          <p:cNvPicPr/>
          <p:nvPr/>
        </p:nvPicPr>
        <p:blipFill>
          <a:blip r:embed="rId1"/>
          <a:stretch/>
        </p:blipFill>
        <p:spPr>
          <a:xfrm>
            <a:off x="2057400" y="1108080"/>
            <a:ext cx="7086600" cy="4470480"/>
          </a:xfrm>
          <a:prstGeom prst="rect">
            <a:avLst/>
          </a:prstGeom>
          <a:noFill/>
          <a:ln w="0">
            <a:noFill/>
          </a:ln>
        </p:spPr>
      </p:pic>
      <p:sp>
        <p:nvSpPr>
          <p:cNvPr id="49" name=""/>
          <p:cNvSpPr/>
          <p:nvPr/>
        </p:nvSpPr>
        <p:spPr>
          <a:xfrm>
            <a:off x="762120" y="1143000"/>
            <a:ext cx="7696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0" name=""/>
          <p:cNvSpPr/>
          <p:nvPr/>
        </p:nvSpPr>
        <p:spPr>
          <a:xfrm>
            <a:off x="3505320" y="1219320"/>
            <a:ext cx="5257800" cy="2361960"/>
          </a:xfrm>
          <a:prstGeom prst="rect">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609480" y="30492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One-third of California voters name the power problem as the top priority of CA leaders. </a:t>
            </a:r>
            <a:endParaRPr b="0" lang="en-US" sz="2400" strike="noStrike" u="none">
              <a:solidFill>
                <a:srgbClr val="000000"/>
              </a:solidFill>
              <a:effectLst/>
              <a:uFillTx/>
              <a:latin typeface="Times New Roman"/>
            </a:endParaRPr>
          </a:p>
        </p:txBody>
      </p:sp>
      <p:sp>
        <p:nvSpPr>
          <p:cNvPr id="5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Which ONE of the following issues do you believe should be the top priority                            of the Governor and leaders in the state legislature?</a:t>
            </a:r>
            <a:endParaRPr b="0" lang="en-US" sz="1600" strike="noStrike" u="none">
              <a:solidFill>
                <a:srgbClr val="000000"/>
              </a:solidFill>
              <a:effectLst/>
              <a:uFillTx/>
              <a:latin typeface="Times New Roman"/>
            </a:endParaRPr>
          </a:p>
        </p:txBody>
      </p:sp>
      <p:sp>
        <p:nvSpPr>
          <p:cNvPr id="54" name=""/>
          <p:cNvSpPr/>
          <p:nvPr/>
        </p:nvSpPr>
        <p:spPr>
          <a:xfrm>
            <a:off x="2590920" y="1371600"/>
            <a:ext cx="6858000" cy="2585880"/>
          </a:xfrm>
          <a:prstGeom prst="rect">
            <a:avLst/>
          </a:prstGeom>
          <a:noFill/>
          <a:ln w="0">
            <a:noFill/>
          </a:ln>
        </p:spPr>
        <p:style>
          <a:lnRef idx="0"/>
          <a:fillRef idx="0"/>
          <a:effectRef idx="0"/>
          <a:fontRef idx="minor"/>
        </p:style>
        <p:txBody>
          <a:bodyPr lIns="90000" rIns="90000" tIns="46800" bIns="46800" anchor="t">
            <a:spAutoFit/>
          </a:bodyPr>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TOP 3 ISSUES                                                                   </a:t>
            </a:r>
            <a:r>
              <a:rPr b="0" i="1" lang="en-US" sz="1800" strike="noStrike" u="sng">
                <a:solidFill>
                  <a:srgbClr val="000000"/>
                </a:solidFill>
                <a:effectLst/>
                <a:uFillTx/>
                <a:latin typeface="Arial"/>
              </a:rPr>
              <a:t>by combined top TWO priorities</a:t>
            </a:r>
            <a:endParaRPr b="0" lang="en-US" sz="1800" strike="noStrike" u="none">
              <a:solidFill>
                <a:srgbClr val="000000"/>
              </a:solidFill>
              <a:effectLst/>
              <a:uFillTx/>
              <a:latin typeface="Times New Roman"/>
            </a:endParaRPr>
          </a:p>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CALIFORNIA’S ELECTRICAL                                  POWER PROBLEM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49%</a:t>
            </a:r>
            <a:endParaRPr b="0" lang="en-US" sz="1800" strike="noStrike" u="none">
              <a:solidFill>
                <a:srgbClr val="000000"/>
              </a:solidFill>
              <a:effectLst/>
              <a:uFillTx/>
              <a:latin typeface="Times New Roman"/>
            </a:endParaRPr>
          </a:p>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EDUCATION</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45%</a:t>
            </a:r>
            <a:endParaRPr b="0" lang="en-US" sz="1800" strike="noStrike" u="none">
              <a:solidFill>
                <a:srgbClr val="000000"/>
              </a:solidFill>
              <a:effectLst/>
              <a:uFillTx/>
              <a:latin typeface="Times New Roman"/>
            </a:endParaRPr>
          </a:p>
          <a:p>
            <a:pPr lvl="2" marL="914400">
              <a:lnSpc>
                <a:spcPct val="100000"/>
              </a:lnSpc>
              <a:spcBef>
                <a:spcPts val="1125"/>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ECONOMY AND JOBS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20%</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pic>
        <p:nvPicPr>
          <p:cNvPr id="55" name="" descr=""/>
          <p:cNvPicPr/>
          <p:nvPr/>
        </p:nvPicPr>
        <p:blipFill>
          <a:blip r:embed="rId1"/>
          <a:stretch/>
        </p:blipFill>
        <p:spPr>
          <a:xfrm>
            <a:off x="609480" y="1600200"/>
            <a:ext cx="7772400" cy="405144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6" name=""/>
          <p:cNvSpPr/>
          <p:nvPr/>
        </p:nvSpPr>
        <p:spPr>
          <a:xfrm>
            <a:off x="1447920" y="412920"/>
            <a:ext cx="67816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Davis still getting credit for “action” on power situation in California.</a:t>
            </a:r>
            <a:endParaRPr b="0" lang="en-US" sz="2400" strike="noStrike" u="none">
              <a:solidFill>
                <a:srgbClr val="000000"/>
              </a:solidFill>
              <a:effectLst/>
              <a:uFillTx/>
              <a:latin typeface="Times New Roman"/>
            </a:endParaRPr>
          </a:p>
        </p:txBody>
      </p:sp>
      <p:pic>
        <p:nvPicPr>
          <p:cNvPr id="57" name="" descr=""/>
          <p:cNvPicPr/>
          <p:nvPr/>
        </p:nvPicPr>
        <p:blipFill>
          <a:blip r:embed="rId1"/>
          <a:stretch/>
        </p:blipFill>
        <p:spPr>
          <a:xfrm>
            <a:off x="838080" y="1173240"/>
            <a:ext cx="7467840" cy="4467240"/>
          </a:xfrm>
          <a:prstGeom prst="rect">
            <a:avLst/>
          </a:prstGeom>
          <a:noFill/>
          <a:ln w="0">
            <a:noFill/>
          </a:ln>
        </p:spPr>
      </p:pic>
      <p:sp>
        <p:nvSpPr>
          <p:cNvPr id="58"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they are handling                                                   the electrical power situation in California?</a:t>
            </a:r>
            <a:endParaRPr b="0" lang="en-US" sz="1600" strike="noStrike" u="none">
              <a:solidFill>
                <a:srgbClr val="000000"/>
              </a:solidFill>
              <a:effectLst/>
              <a:uFillTx/>
              <a:latin typeface="Times New Roman"/>
            </a:endParaRPr>
          </a:p>
        </p:txBody>
      </p:sp>
      <p:sp>
        <p:nvSpPr>
          <p:cNvPr id="60" name=""/>
          <p:cNvSpPr/>
          <p:nvPr/>
        </p:nvSpPr>
        <p:spPr>
          <a:xfrm>
            <a:off x="1676520" y="1295280"/>
            <a:ext cx="6400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1" name=""/>
          <p:cNvSpPr/>
          <p:nvPr/>
        </p:nvSpPr>
        <p:spPr>
          <a:xfrm>
            <a:off x="990720" y="412920"/>
            <a:ext cx="74674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utura Md BT"/>
              </a:rPr>
              <a:t>Those having experienced a blackout have a more mixed opinion of Davis’ handling.</a:t>
            </a:r>
            <a:endParaRPr b="0" lang="en-US" sz="2400" strike="noStrike" u="none">
              <a:solidFill>
                <a:srgbClr val="000000"/>
              </a:solidFill>
              <a:effectLst/>
              <a:uFillTx/>
              <a:latin typeface="Times New Roman"/>
            </a:endParaRPr>
          </a:p>
        </p:txBody>
      </p:sp>
      <p:sp>
        <p:nvSpPr>
          <p:cNvPr id="62" name=""/>
          <p:cNvSpPr/>
          <p:nvPr/>
        </p:nvSpPr>
        <p:spPr>
          <a:xfrm>
            <a:off x="1295280" y="5791320"/>
            <a:ext cx="7086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80880" y="5835600"/>
            <a:ext cx="85345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Do you approve or disapprove of the way Gray Davis is handling                                                   the electrical power situation in California?</a:t>
            </a:r>
            <a:endParaRPr b="0" lang="en-US" sz="1600" strike="noStrike" u="none">
              <a:solidFill>
                <a:srgbClr val="000000"/>
              </a:solidFill>
              <a:effectLst/>
              <a:uFillTx/>
              <a:latin typeface="Times New Roman"/>
            </a:endParaRPr>
          </a:p>
        </p:txBody>
      </p:sp>
      <p:sp>
        <p:nvSpPr>
          <p:cNvPr id="64" name=""/>
          <p:cNvSpPr/>
          <p:nvPr/>
        </p:nvSpPr>
        <p:spPr>
          <a:xfrm>
            <a:off x="1143000" y="1295280"/>
            <a:ext cx="7238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65" name="" descr=""/>
          <p:cNvPicPr/>
          <p:nvPr/>
        </p:nvPicPr>
        <p:blipFill>
          <a:blip r:embed="rId1"/>
          <a:stretch/>
        </p:blipFill>
        <p:spPr>
          <a:xfrm>
            <a:off x="1143000" y="1523880"/>
            <a:ext cx="6934320" cy="414036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2001-03-06T14:02:47Z</dcterms:created>
  <dc:creator>Public Opinion Strategies</dc:creator>
  <dc:description/>
  <dc:language>en-US</dc:language>
  <cp:lastModifiedBy>Public Opinion Strategies</cp:lastModifiedBy>
  <cp:lastPrinted>2001-03-08T16:35:27Z</cp:lastPrinted>
  <dcterms:modified xsi:type="dcterms:W3CDTF">2001-03-19T11:28:17Z</dcterms:modified>
  <cp:revision>191</cp:revision>
  <dc:subject/>
  <dc:title>No Slide Title</dc:title>
</cp:coreProperties>
</file>