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wmf" ContentType="image/x-wmf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8.wmf" ContentType="image/x-wmf"/>
  <Override PartName="/ppt/media/image7.jpeg" ContentType="image/jpeg"/>
  <Override PartName="/ppt/media/image9.wmf" ContentType="image/x-wmf"/>
  <Override PartName="/ppt/embeddings/oleObject1.xlsx" ContentType="application/vnd.openxmlformats-officedocument.spreadsheetml.sheet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/>
  <p:notesSz cx="7008813" cy="9294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66ff"/>
              </a:solidFill>
              <a:effectLst/>
              <a:uFillTx/>
              <a:latin typeface="Frutiger 55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409D79-8BDA-4AD6-B8F1-4D1667C43E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053620-2F4B-4BEB-8CA2-C4AB3EBE8CB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66ff"/>
                </a:solidFill>
                <a:effectLst/>
                <a:uFillTx/>
                <a:latin typeface="Frutiger 55 Roman"/>
              </a:rPr>
              <a:t>Click to edit the title text format</a:t>
            </a:r>
            <a:endParaRPr b="1" lang="en-US" sz="2800" strike="noStrike" u="none">
              <a:solidFill>
                <a:srgbClr val="0066ff"/>
              </a:solidFill>
              <a:effectLst/>
              <a:uFillTx/>
              <a:latin typeface="Frutiger 55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CC4D361-10C1-4818-9628-DBE5D2CEE2B6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665280" y="6477120"/>
            <a:ext cx="7869240" cy="304560"/>
          </a:xfrm>
          <a:prstGeom prst="roundRect">
            <a:avLst>
              <a:gd name="adj" fmla="val 30417"/>
            </a:avLst>
          </a:prstGeom>
          <a:solidFill>
            <a:srgbClr val="0066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777960" y="6532560"/>
            <a:ext cx="191880" cy="192240"/>
          </a:xfrm>
          <a:custGeom>
            <a:avLst/>
            <a:gdLst>
              <a:gd name="textAreaLeft" fmla="*/ 9360 w 191880"/>
              <a:gd name="textAreaRight" fmla="*/ 182520 w 191880"/>
              <a:gd name="textAreaTop" fmla="*/ 9360 h 192240"/>
              <a:gd name="textAreaBottom" fmla="*/ 182880 h 192240"/>
            </a:gdLst>
            <a:ahLst/>
            <a:cxnLst/>
            <a:rect l="textAreaLeft" t="textAreaTop" r="textAreaRight" b="textAreaBottom"/>
            <a:pathLst>
              <a:path w="21600" h="21640">
                <a:moveTo>
                  <a:pt x="3600" y="0"/>
                </a:moveTo>
                <a:arcTo wR="3600" hR="3600" stAng="16200000" swAng="-5400000"/>
                <a:lnTo>
                  <a:pt x="0" y="18040"/>
                </a:lnTo>
                <a:arcTo wR="3600" hR="3600" stAng="10800000" swAng="-5400000"/>
                <a:lnTo>
                  <a:pt x="18000" y="2164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66ff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1031760" y="6532560"/>
            <a:ext cx="192240" cy="192240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1908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1289160" y="6532560"/>
            <a:ext cx="191880" cy="192240"/>
          </a:xfrm>
          <a:custGeom>
            <a:avLst/>
            <a:gdLst>
              <a:gd name="textAreaLeft" fmla="*/ 9360 w 191880"/>
              <a:gd name="textAreaRight" fmla="*/ 182520 w 191880"/>
              <a:gd name="textAreaTop" fmla="*/ 9360 h 192240"/>
              <a:gd name="textAreaBottom" fmla="*/ 182880 h 192240"/>
            </a:gdLst>
            <a:ahLst/>
            <a:cxnLst/>
            <a:rect l="textAreaLeft" t="textAreaTop" r="textAreaRight" b="textAreaBottom"/>
            <a:pathLst>
              <a:path w="21600" h="21640">
                <a:moveTo>
                  <a:pt x="3600" y="0"/>
                </a:moveTo>
                <a:arcTo wR="3600" hR="3600" stAng="16200000" swAng="-5400000"/>
                <a:lnTo>
                  <a:pt x="0" y="18040"/>
                </a:lnTo>
                <a:arcTo wR="3600" hR="3600" stAng="10800000" swAng="-5400000"/>
                <a:lnTo>
                  <a:pt x="18000" y="2164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66ff"/>
          </a:solidFill>
          <a:ln w="1908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1542960" y="6532560"/>
            <a:ext cx="192240" cy="192240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1908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800360" y="6532560"/>
            <a:ext cx="191880" cy="192240"/>
          </a:xfrm>
          <a:custGeom>
            <a:avLst/>
            <a:gdLst>
              <a:gd name="textAreaLeft" fmla="*/ 9360 w 191880"/>
              <a:gd name="textAreaRight" fmla="*/ 182520 w 191880"/>
              <a:gd name="textAreaTop" fmla="*/ 9360 h 192240"/>
              <a:gd name="textAreaBottom" fmla="*/ 182880 h 192240"/>
            </a:gdLst>
            <a:ahLst/>
            <a:cxnLst/>
            <a:rect l="textAreaLeft" t="textAreaTop" r="textAreaRight" b="textAreaBottom"/>
            <a:pathLst>
              <a:path w="21600" h="21640">
                <a:moveTo>
                  <a:pt x="3600" y="0"/>
                </a:moveTo>
                <a:arcTo wR="3600" hR="3600" stAng="16200000" swAng="-5400000"/>
                <a:lnTo>
                  <a:pt x="0" y="18040"/>
                </a:lnTo>
                <a:arcTo wR="3600" hR="3600" stAng="10800000" swAng="-5400000"/>
                <a:lnTo>
                  <a:pt x="18000" y="2164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66ff"/>
          </a:solidFill>
          <a:ln w="1908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" name=""/>
          <p:cNvGrpSpPr/>
          <p:nvPr/>
        </p:nvGrpSpPr>
        <p:grpSpPr>
          <a:xfrm>
            <a:off x="798480" y="6553080"/>
            <a:ext cx="147600" cy="147600"/>
            <a:chOff x="798480" y="6553080"/>
            <a:chExt cx="147600" cy="147600"/>
          </a:xfrm>
        </p:grpSpPr>
        <p:sp>
          <p:nvSpPr>
            <p:cNvPr id="12" name=""/>
            <p:cNvSpPr/>
            <p:nvPr/>
          </p:nvSpPr>
          <p:spPr>
            <a:xfrm>
              <a:off x="798480" y="6606720"/>
              <a:ext cx="40320" cy="4032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0" bIns="-18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798480" y="6660360"/>
              <a:ext cx="40320" cy="4032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0" bIns="-18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852120" y="6660360"/>
              <a:ext cx="40320" cy="4032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0" bIns="-18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852120" y="6553080"/>
              <a:ext cx="40320" cy="3996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360" bIns="-18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852120" y="6606720"/>
              <a:ext cx="40320" cy="4032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0" bIns="-18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905760" y="6606720"/>
              <a:ext cx="40320" cy="4032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0" bIns="-18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905760" y="6553080"/>
              <a:ext cx="40320" cy="3996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360" bIns="-18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" name=""/>
          <p:cNvSpPr/>
          <p:nvPr/>
        </p:nvSpPr>
        <p:spPr>
          <a:xfrm>
            <a:off x="7620120" y="6324480"/>
            <a:ext cx="304560" cy="304920"/>
          </a:xfrm>
          <a:custGeom>
            <a:avLst/>
            <a:gdLst>
              <a:gd name="textAreaLeft" fmla="*/ 14760 w 304560"/>
              <a:gd name="textAreaRight" fmla="*/ 289800 w 304560"/>
              <a:gd name="textAreaTop" fmla="*/ 14760 h 304920"/>
              <a:gd name="textAreaBottom" fmla="*/ 290160 h 304920"/>
            </a:gdLst>
            <a:ahLst/>
            <a:cxnLst/>
            <a:rect l="textAreaLeft" t="textAreaTop" r="textAreaRight" b="textAreaBottom"/>
            <a:pathLst>
              <a:path w="21600" h="21626">
                <a:moveTo>
                  <a:pt x="3600" y="0"/>
                </a:moveTo>
                <a:arcTo wR="3600" hR="3600" stAng="16200000" swAng="-5400000"/>
                <a:lnTo>
                  <a:pt x="0" y="18026"/>
                </a:lnTo>
                <a:arcTo wR="3600" hR="3600" stAng="10800000" swAng="-5400000"/>
                <a:lnTo>
                  <a:pt x="18000" y="216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1908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7238880" y="6324480"/>
            <a:ext cx="304920" cy="30492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6858000" y="6324480"/>
            <a:ext cx="304920" cy="30492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9080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" name=""/>
          <p:cNvGrpSpPr/>
          <p:nvPr/>
        </p:nvGrpSpPr>
        <p:grpSpPr>
          <a:xfrm>
            <a:off x="2057400" y="6534000"/>
            <a:ext cx="192240" cy="192240"/>
            <a:chOff x="2057400" y="6534000"/>
            <a:chExt cx="192240" cy="192240"/>
          </a:xfrm>
        </p:grpSpPr>
        <p:sp>
          <p:nvSpPr>
            <p:cNvPr id="23" name=""/>
            <p:cNvSpPr/>
            <p:nvPr/>
          </p:nvSpPr>
          <p:spPr>
            <a:xfrm rot="16200000">
              <a:off x="2057400" y="6534000"/>
              <a:ext cx="192240" cy="19224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4" name=""/>
            <p:cNvGrpSpPr/>
            <p:nvPr/>
          </p:nvGrpSpPr>
          <p:grpSpPr>
            <a:xfrm>
              <a:off x="2078280" y="6558120"/>
              <a:ext cx="147600" cy="147600"/>
              <a:chOff x="2078280" y="6558120"/>
              <a:chExt cx="147600" cy="147600"/>
            </a:xfrm>
          </p:grpSpPr>
          <p:sp>
            <p:nvSpPr>
              <p:cNvPr id="25" name=""/>
              <p:cNvSpPr/>
              <p:nvPr/>
            </p:nvSpPr>
            <p:spPr>
              <a:xfrm rot="16200000">
                <a:off x="2131920" y="6665400"/>
                <a:ext cx="40320" cy="40320"/>
              </a:xfrm>
              <a:prstGeom prst="ellipse">
                <a:avLst/>
              </a:pr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8000" bIns="-18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" name=""/>
              <p:cNvSpPr/>
              <p:nvPr/>
            </p:nvSpPr>
            <p:spPr>
              <a:xfrm rot="16200000">
                <a:off x="2185560" y="6665400"/>
                <a:ext cx="40320" cy="40320"/>
              </a:xfrm>
              <a:prstGeom prst="ellipse">
                <a:avLst/>
              </a:pr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8000" bIns="-18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" name=""/>
              <p:cNvSpPr/>
              <p:nvPr/>
            </p:nvSpPr>
            <p:spPr>
              <a:xfrm rot="16200000">
                <a:off x="2185560" y="6611760"/>
                <a:ext cx="40320" cy="40320"/>
              </a:xfrm>
              <a:prstGeom prst="ellipse">
                <a:avLst/>
              </a:pr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8000" bIns="-18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" name=""/>
              <p:cNvSpPr/>
              <p:nvPr/>
            </p:nvSpPr>
            <p:spPr>
              <a:xfrm rot="16200000">
                <a:off x="2077920" y="6611760"/>
                <a:ext cx="40320" cy="39960"/>
              </a:xfrm>
              <a:prstGeom prst="ellipse">
                <a:avLst/>
              </a:pr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8360" bIns="-18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" name=""/>
              <p:cNvSpPr/>
              <p:nvPr/>
            </p:nvSpPr>
            <p:spPr>
              <a:xfrm rot="16200000">
                <a:off x="2131920" y="6611760"/>
                <a:ext cx="40320" cy="40320"/>
              </a:xfrm>
              <a:prstGeom prst="ellipse">
                <a:avLst/>
              </a:pr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8000" bIns="-18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" name=""/>
              <p:cNvSpPr/>
              <p:nvPr/>
            </p:nvSpPr>
            <p:spPr>
              <a:xfrm rot="16200000">
                <a:off x="2131920" y="6558120"/>
                <a:ext cx="40320" cy="40320"/>
              </a:xfrm>
              <a:prstGeom prst="ellipse">
                <a:avLst/>
              </a:pr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8000" bIns="-18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" name=""/>
              <p:cNvSpPr/>
              <p:nvPr/>
            </p:nvSpPr>
            <p:spPr>
              <a:xfrm rot="16200000">
                <a:off x="2077920" y="6558120"/>
                <a:ext cx="40320" cy="39960"/>
              </a:xfrm>
              <a:prstGeom prst="ellipse">
                <a:avLst/>
              </a:pr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8360" bIns="-18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32" name=""/>
          <p:cNvGrpSpPr/>
          <p:nvPr/>
        </p:nvGrpSpPr>
        <p:grpSpPr>
          <a:xfrm>
            <a:off x="155520" y="6553080"/>
            <a:ext cx="379440" cy="171360"/>
            <a:chOff x="155520" y="6553080"/>
            <a:chExt cx="379440" cy="171360"/>
          </a:xfrm>
        </p:grpSpPr>
        <p:sp>
          <p:nvSpPr>
            <p:cNvPr id="33" name=""/>
            <p:cNvSpPr/>
            <p:nvPr/>
          </p:nvSpPr>
          <p:spPr>
            <a:xfrm>
              <a:off x="293400" y="6622560"/>
              <a:ext cx="34560" cy="33480"/>
            </a:xfrm>
            <a:prstGeom prst="ellipse">
              <a:avLst/>
            </a:prstGeom>
            <a:solidFill>
              <a:srgbClr val="0066ff"/>
            </a:solidFill>
            <a:ln w="9360">
              <a:solidFill>
                <a:srgbClr val="0066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362520" y="6690960"/>
              <a:ext cx="34200" cy="33480"/>
            </a:xfrm>
            <a:prstGeom prst="ellipse">
              <a:avLst/>
            </a:prstGeom>
            <a:solidFill>
              <a:srgbClr val="0066ff"/>
            </a:solidFill>
            <a:ln w="9360">
              <a:solidFill>
                <a:srgbClr val="0066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431280" y="6621840"/>
              <a:ext cx="34560" cy="33840"/>
            </a:xfrm>
            <a:prstGeom prst="ellipse">
              <a:avLst/>
            </a:prstGeom>
            <a:solidFill>
              <a:srgbClr val="ffb310"/>
            </a:solidFill>
            <a:ln w="9360">
              <a:solidFill>
                <a:srgbClr val="ffb31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500400" y="6690960"/>
              <a:ext cx="34560" cy="33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500400" y="6621840"/>
              <a:ext cx="34560" cy="33840"/>
            </a:xfrm>
            <a:prstGeom prst="ellipse">
              <a:avLst/>
            </a:prstGeom>
            <a:solidFill>
              <a:srgbClr val="ffb310"/>
            </a:solidFill>
            <a:ln w="9360">
              <a:solidFill>
                <a:srgbClr val="ffb31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293400" y="6553440"/>
              <a:ext cx="34560" cy="33840"/>
            </a:xfrm>
            <a:prstGeom prst="ellipse">
              <a:avLst/>
            </a:prstGeom>
            <a:solidFill>
              <a:srgbClr val="0066ff"/>
            </a:solidFill>
            <a:ln w="9360">
              <a:solidFill>
                <a:srgbClr val="0066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431280" y="6553080"/>
              <a:ext cx="34560" cy="33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224280" y="6554520"/>
              <a:ext cx="34560" cy="33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362520" y="6553080"/>
              <a:ext cx="34200" cy="33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362520" y="6622560"/>
              <a:ext cx="34200" cy="33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155520" y="6621840"/>
              <a:ext cx="34200" cy="33840"/>
            </a:xfrm>
            <a:prstGeom prst="ellipse">
              <a:avLst/>
            </a:prstGeom>
            <a:solidFill>
              <a:srgbClr val="0066ff"/>
            </a:solidFill>
            <a:ln w="9360">
              <a:solidFill>
                <a:srgbClr val="0066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" name=""/>
          <p:cNvGrpSpPr/>
          <p:nvPr/>
        </p:nvGrpSpPr>
        <p:grpSpPr>
          <a:xfrm>
            <a:off x="8686800" y="6475320"/>
            <a:ext cx="404280" cy="326880"/>
            <a:chOff x="8686800" y="6475320"/>
            <a:chExt cx="404280" cy="326880"/>
          </a:xfrm>
        </p:grpSpPr>
        <p:pic>
          <p:nvPicPr>
            <p:cNvPr id="45" name="WC-Elogo-N" descr=""/>
            <p:cNvPicPr/>
            <p:nvPr/>
          </p:nvPicPr>
          <p:blipFill>
            <a:blip r:embed="rId2"/>
            <a:stretch/>
          </p:blipFill>
          <p:spPr>
            <a:xfrm>
              <a:off x="8686800" y="6475320"/>
              <a:ext cx="326880" cy="326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6" name=""/>
            <p:cNvSpPr/>
            <p:nvPr/>
          </p:nvSpPr>
          <p:spPr>
            <a:xfrm>
              <a:off x="8907120" y="6616800"/>
              <a:ext cx="183960" cy="13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87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300" strike="noStrike" u="none">
                  <a:solidFill>
                    <a:srgbClr val="0066ff"/>
                  </a:solidFill>
                  <a:effectLst/>
                  <a:uFillTx/>
                  <a:latin typeface="Arial"/>
                </a:rPr>
                <a:t>®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7" name=""/>
          <p:cNvSpPr/>
          <p:nvPr/>
        </p:nvSpPr>
        <p:spPr>
          <a:xfrm>
            <a:off x="3276720" y="6519960"/>
            <a:ext cx="259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©2001 KP3080248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665280" y="609480"/>
            <a:ext cx="7869240" cy="76320"/>
          </a:xfrm>
          <a:prstGeom prst="roundRect">
            <a:avLst>
              <a:gd name="adj" fmla="val 30417"/>
            </a:avLst>
          </a:prstGeom>
          <a:solidFill>
            <a:srgbClr val="0066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560" bIns="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9" name="" descr=""/>
          <p:cNvPicPr/>
          <p:nvPr/>
        </p:nvPicPr>
        <p:blipFill>
          <a:blip r:embed="rId3"/>
          <a:stretch/>
        </p:blipFill>
        <p:spPr>
          <a:xfrm flipH="1" rot="10800000">
            <a:off x="152280" y="151560"/>
            <a:ext cx="846360" cy="37476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5.jpeg"/><Relationship Id="rId3" Type="http://schemas.openxmlformats.org/officeDocument/2006/relationships/image" Target="../media/image7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"/>
          <p:cNvSpPr/>
          <p:nvPr/>
        </p:nvSpPr>
        <p:spPr>
          <a:xfrm>
            <a:off x="380880" y="2967120"/>
            <a:ext cx="8382240" cy="2057400"/>
          </a:xfrm>
          <a:prstGeom prst="roundRect">
            <a:avLst>
              <a:gd name="adj" fmla="val 16407"/>
            </a:avLst>
          </a:prstGeom>
          <a:solidFill>
            <a:srgbClr val="0066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5283360" y="1146240"/>
            <a:ext cx="3650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5041800" y="993600"/>
            <a:ext cx="455616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495360" indent="-495360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-533520" y="3352680"/>
            <a:ext cx="10287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PIPELINE INTEGRITY AND SAFETY</a:t>
            </a:r>
            <a:br>
              <a:rPr sz="1100"/>
            </a:br>
            <a:br>
              <a:rPr sz="700"/>
            </a:b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Response To Current Regulatory </a:t>
            </a:r>
            <a:br>
              <a:rPr sz="2600"/>
            </a:b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And Public Relations Environments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-533520" y="5257800"/>
            <a:ext cx="10287000" cy="131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Stan Horton, CEO</a:t>
            </a: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Transportation Services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September, 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-266760" y="5396040"/>
            <a:ext cx="50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8" name=""/>
          <p:cNvGrpSpPr/>
          <p:nvPr/>
        </p:nvGrpSpPr>
        <p:grpSpPr>
          <a:xfrm>
            <a:off x="3505320" y="380880"/>
            <a:ext cx="2208960" cy="2072520"/>
            <a:chOff x="3505320" y="380880"/>
            <a:chExt cx="2208960" cy="2072520"/>
          </a:xfrm>
        </p:grpSpPr>
        <p:pic>
          <p:nvPicPr>
            <p:cNvPr id="59" name="WC-Elogo-N" descr=""/>
            <p:cNvPicPr/>
            <p:nvPr/>
          </p:nvPicPr>
          <p:blipFill>
            <a:blip r:embed="rId1"/>
            <a:stretch/>
          </p:blipFill>
          <p:spPr>
            <a:xfrm>
              <a:off x="3505320" y="380880"/>
              <a:ext cx="2072880" cy="20725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0" name=""/>
            <p:cNvSpPr/>
            <p:nvPr/>
          </p:nvSpPr>
          <p:spPr>
            <a:xfrm>
              <a:off x="5297400" y="1452960"/>
              <a:ext cx="41688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56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66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1" name=""/>
          <p:cNvSpPr/>
          <p:nvPr/>
        </p:nvSpPr>
        <p:spPr>
          <a:xfrm>
            <a:off x="8610480" y="3652920"/>
            <a:ext cx="304920" cy="30456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8610480" y="4033800"/>
            <a:ext cx="304920" cy="30492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8610480" y="4414680"/>
            <a:ext cx="304920" cy="30492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9080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 rot="10800000">
            <a:off x="1706400" y="4946400"/>
            <a:ext cx="192240" cy="19188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8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 rot="10800000">
            <a:off x="1452240" y="4946400"/>
            <a:ext cx="191880" cy="19188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 rot="10800000">
            <a:off x="1197000" y="4948200"/>
            <a:ext cx="192240" cy="19224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 rot="10800000">
            <a:off x="941400" y="4946400"/>
            <a:ext cx="192240" cy="19188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 rot="10800000">
            <a:off x="684000" y="4946400"/>
            <a:ext cx="191880" cy="19188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9" name=""/>
          <p:cNvGrpSpPr/>
          <p:nvPr/>
        </p:nvGrpSpPr>
        <p:grpSpPr>
          <a:xfrm>
            <a:off x="1730520" y="4970520"/>
            <a:ext cx="147600" cy="147600"/>
            <a:chOff x="1730520" y="4970520"/>
            <a:chExt cx="147600" cy="147600"/>
          </a:xfrm>
        </p:grpSpPr>
        <p:sp>
          <p:nvSpPr>
            <p:cNvPr id="70" name=""/>
            <p:cNvSpPr/>
            <p:nvPr/>
          </p:nvSpPr>
          <p:spPr>
            <a:xfrm rot="10800000">
              <a:off x="1837800" y="5024160"/>
              <a:ext cx="40320" cy="4032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0" bIns="-18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 rot="10800000">
              <a:off x="1837800" y="4970520"/>
              <a:ext cx="40320" cy="4032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0" bIns="-18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 rot="10800000">
              <a:off x="1784160" y="4970520"/>
              <a:ext cx="40320" cy="4032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0" bIns="-18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 rot="10800000">
              <a:off x="1784160" y="5078160"/>
              <a:ext cx="40320" cy="3996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360" bIns="-18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 rot="10800000">
              <a:off x="1784160" y="5024160"/>
              <a:ext cx="40320" cy="4032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0" bIns="-18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 rot="10800000">
              <a:off x="1730520" y="5024160"/>
              <a:ext cx="40320" cy="4032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000" bIns="-18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 rot="10800000">
              <a:off x="1730520" y="5078160"/>
              <a:ext cx="40320" cy="39960"/>
            </a:xfrm>
            <a:prstGeom prst="ellipse">
              <a:avLst/>
            </a:prstGeom>
            <a:solidFill>
              <a:srgbClr val="00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8360" bIns="-18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E3B9352-BFD9-4C84-BC80-9E3E57B34E94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4" descr=""/>
          <p:cNvPicPr/>
          <p:nvPr/>
        </p:nvPicPr>
        <p:blipFill>
          <a:blip r:embed="rId1">
            <a:lum bright="6000"/>
          </a:blip>
          <a:stretch/>
        </p:blipFill>
        <p:spPr>
          <a:xfrm>
            <a:off x="4813200" y="2590920"/>
            <a:ext cx="3251160" cy="127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" name="PlaceHolder 1"/>
          <p:cNvSpPr>
            <a:spLocks noGrp="1"/>
          </p:cNvSpPr>
          <p:nvPr>
            <p:ph/>
          </p:nvPr>
        </p:nvSpPr>
        <p:spPr>
          <a:xfrm>
            <a:off x="0" y="914040"/>
            <a:ext cx="9144000" cy="109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520560" indent="-34272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10, 1999  Olympic Pipeline explosion in Bellingham, WA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20560" indent="-34272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August 19, 2000 El Paso Natural Gas explosion near Carlsbad, NM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20560" indent="-34272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20560" indent="-34272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5356080" y="2754360"/>
            <a:ext cx="2271960" cy="104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“Spills and explosions reveal lax regulation of powerful industry”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— Austin American-Statesman, 7/22/01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561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0" name="3" descr=""/>
          <p:cNvPicPr/>
          <p:nvPr/>
        </p:nvPicPr>
        <p:blipFill>
          <a:blip r:embed="rId2">
            <a:lum bright="6000"/>
          </a:blip>
          <a:stretch/>
        </p:blipFill>
        <p:spPr>
          <a:xfrm>
            <a:off x="719280" y="3886200"/>
            <a:ext cx="4727520" cy="2057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"/>
          <p:cNvSpPr/>
          <p:nvPr/>
        </p:nvSpPr>
        <p:spPr>
          <a:xfrm>
            <a:off x="1735200" y="4419720"/>
            <a:ext cx="3070080" cy="71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9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"Unless the basic system of requirements of the system that regulate the pipelines are increased nationwide, these kinds of events are going to happen again somewhere else.”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7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— Bellingham Mayor Mark Asmundson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2" name="2" descr=""/>
          <p:cNvPicPr/>
          <p:nvPr/>
        </p:nvPicPr>
        <p:blipFill>
          <a:blip r:embed="rId3">
            <a:lum bright="6000"/>
          </a:blip>
          <a:stretch/>
        </p:blipFill>
        <p:spPr>
          <a:xfrm>
            <a:off x="5459400" y="4876920"/>
            <a:ext cx="3151080" cy="129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0" y="15192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66ff"/>
                </a:solidFill>
                <a:effectLst/>
                <a:uFillTx/>
                <a:latin typeface="Frutiger 55 Roman"/>
              </a:rPr>
              <a:t>Court of Public Opinion</a:t>
            </a:r>
            <a:endParaRPr b="1" lang="en-US" sz="2600" strike="noStrike" u="none">
              <a:solidFill>
                <a:srgbClr val="0066ff"/>
              </a:solidFill>
              <a:effectLst/>
              <a:uFillTx/>
              <a:latin typeface="Frutiger 55 Roman"/>
            </a:endParaRPr>
          </a:p>
        </p:txBody>
      </p:sp>
      <p:pic>
        <p:nvPicPr>
          <p:cNvPr id="84" name="5" descr=""/>
          <p:cNvPicPr/>
          <p:nvPr/>
        </p:nvPicPr>
        <p:blipFill>
          <a:blip r:embed="rId4">
            <a:lum bright="6000"/>
          </a:blip>
          <a:stretch/>
        </p:blipFill>
        <p:spPr>
          <a:xfrm>
            <a:off x="515880" y="1905120"/>
            <a:ext cx="3705120" cy="174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" name=""/>
          <p:cNvSpPr/>
          <p:nvPr/>
        </p:nvSpPr>
        <p:spPr>
          <a:xfrm>
            <a:off x="1038240" y="2371680"/>
            <a:ext cx="2641680" cy="96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“3 families, trapped at GROUND ZERO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 campers killed in explosion from pipe that had clean bill of health”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— Austin American-Statesman, 7/22/01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6002280" y="5230800"/>
            <a:ext cx="196380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9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“Time is running out as lines deteriorate”</a:t>
            </a: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6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— Austin American-Statesman, 7/22/01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4E4431-F43D-4B81-850E-6D2D6D61C1CB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4" descr=""/>
          <p:cNvPicPr/>
          <p:nvPr/>
        </p:nvPicPr>
        <p:blipFill>
          <a:blip r:embed="rId1">
            <a:lum bright="6000"/>
          </a:blip>
          <a:stretch/>
        </p:blipFill>
        <p:spPr>
          <a:xfrm>
            <a:off x="457200" y="3809880"/>
            <a:ext cx="3251160" cy="152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8" name="2" descr=""/>
          <p:cNvPicPr/>
          <p:nvPr/>
        </p:nvPicPr>
        <p:blipFill>
          <a:blip r:embed="rId2">
            <a:lum bright="6000"/>
          </a:blip>
          <a:stretch/>
        </p:blipFill>
        <p:spPr>
          <a:xfrm>
            <a:off x="3438360" y="4267080"/>
            <a:ext cx="4876920" cy="198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"/>
          <p:cNvSpPr/>
          <p:nvPr/>
        </p:nvSpPr>
        <p:spPr>
          <a:xfrm>
            <a:off x="1100160" y="4305240"/>
            <a:ext cx="203184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“… pipes are under-regulated and at risk of leaks and fires”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— Houston Chronicle, 2/28/00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1" descr=""/>
          <p:cNvPicPr/>
          <p:nvPr/>
        </p:nvPicPr>
        <p:blipFill>
          <a:blip r:embed="rId3">
            <a:lum bright="6000"/>
          </a:blip>
          <a:stretch/>
        </p:blipFill>
        <p:spPr>
          <a:xfrm>
            <a:off x="533520" y="1143000"/>
            <a:ext cx="4771800" cy="228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"/>
          <p:cNvSpPr/>
          <p:nvPr/>
        </p:nvSpPr>
        <p:spPr>
          <a:xfrm>
            <a:off x="939960" y="1801800"/>
            <a:ext cx="3792240" cy="79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“…[pipeline industry] enjoyed a net profit of 40 percent</a:t>
            </a:r>
            <a:br>
              <a:rPr sz="1000"/>
            </a:b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1999, while communities across the nation will continue to experience horrific failures of aging pipelines.”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457200" algn="r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— from editorial written by parents of 3 killed at Bellingham,</a:t>
            </a:r>
            <a:br>
              <a:rPr sz="900"/>
            </a:b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The Seattle Times, 10/6/00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4048200" y="4838760"/>
            <a:ext cx="352116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"Aging infrastructure, lax safety standards, and weak oversight and enforcement have turned New Mexico's pipelines into accidents waiting to happen”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— </a:t>
            </a: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NMPIRG, 6/6/01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56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0" y="152280"/>
            <a:ext cx="9144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66ff"/>
                </a:solidFill>
                <a:effectLst/>
                <a:uFillTx/>
                <a:latin typeface="Frutiger 55 Roman"/>
              </a:rPr>
              <a:t>Court of Public Opinion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4" name="3" descr=""/>
          <p:cNvPicPr/>
          <p:nvPr/>
        </p:nvPicPr>
        <p:blipFill>
          <a:blip r:embed="rId4">
            <a:lum bright="6000"/>
          </a:blip>
          <a:stretch/>
        </p:blipFill>
        <p:spPr>
          <a:xfrm>
            <a:off x="5105520" y="2286000"/>
            <a:ext cx="4038480" cy="2057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"/>
          <p:cNvSpPr/>
          <p:nvPr/>
        </p:nvSpPr>
        <p:spPr>
          <a:xfrm>
            <a:off x="5791320" y="2949480"/>
            <a:ext cx="2743200" cy="6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9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“..Pipeline industry has resisted …mandatory periodic inspections…pipelines continue to age…now more than 50 years old…”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9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— </a:t>
            </a: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WSJ, 8/1/01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DCBDAF-CA40-42F1-A867-1ABD05D4E18A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0" y="15192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66ff"/>
                </a:solidFill>
                <a:effectLst/>
                <a:uFillTx/>
                <a:latin typeface="Frutiger 55 Roman"/>
              </a:rPr>
              <a:t>Legislative and Regulatory Drivers</a:t>
            </a:r>
            <a:endParaRPr b="1" lang="en-US" sz="2600" strike="noStrike" u="none">
              <a:solidFill>
                <a:srgbClr val="0066ff"/>
              </a:solidFill>
              <a:effectLst/>
              <a:uFillTx/>
              <a:latin typeface="Frutiger 55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85800" y="10666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marL="228600" indent="-2286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   Regulations Becoming More Stringent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90000"/>
              </a:lnSpc>
              <a:spcBef>
                <a:spcPts val="451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Office of Pipeline Safety anticipated to issue Pipeline Integrity Ruling for natural gas pipelines by end of 2001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64% of 25,000 total miles of natural gas pipeline operated by Enron potentially will require inspection to ensure coverage of high consequence areas (HCA)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0">
              <a:lnSpc>
                <a:spcPct val="9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90000"/>
              </a:lnSpc>
              <a:spcBef>
                <a:spcPts val="451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February, 2001 U.S. Senate passed and the House appears to support a bill directing DOT to require: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Inspections of pipelines every five years for high consequence areas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Increased maximum civil penalties from $25k to $500k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0">
              <a:lnSpc>
                <a:spcPct val="9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90000"/>
              </a:lnSpc>
              <a:spcBef>
                <a:spcPts val="451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U.S. House of Representatives considering: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Enhanced qualification requirements for pipeline operators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Could potentially be passed as an amendment to a separate bill intended to speed review of new pipelines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0">
              <a:lnSpc>
                <a:spcPct val="9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0">
              <a:lnSpc>
                <a:spcPct val="9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F32AC2-3C72-4D90-B20A-3F97B3A70760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0" y="15192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66ff"/>
                </a:solidFill>
                <a:effectLst/>
                <a:uFillTx/>
                <a:latin typeface="Frutiger 55 Roman"/>
              </a:rPr>
              <a:t>Response of Peer Companies</a:t>
            </a:r>
            <a:endParaRPr b="1" lang="en-US" sz="2600" strike="noStrike" u="none">
              <a:solidFill>
                <a:srgbClr val="0066ff"/>
              </a:solidFill>
              <a:effectLst/>
              <a:uFillTx/>
              <a:latin typeface="Frutiger 55 Roman"/>
            </a:endParaRPr>
          </a:p>
        </p:txBody>
      </p:sp>
      <p:graphicFrame>
        <p:nvGraphicFramePr>
          <p:cNvPr id="99" name=""/>
          <p:cNvGraphicFramePr/>
          <p:nvPr/>
        </p:nvGraphicFramePr>
        <p:xfrm>
          <a:off x="533520" y="936720"/>
          <a:ext cx="7772400" cy="53658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520" y="936720"/>
                    <a:ext cx="7772400" cy="5365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98F3C1-E73F-44C8-9479-620D0036FE68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0" y="15192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66ff"/>
                </a:solidFill>
                <a:effectLst/>
                <a:uFillTx/>
                <a:latin typeface="Frutiger 55 Roman"/>
              </a:rPr>
              <a:t>Project Summary</a:t>
            </a:r>
            <a:endParaRPr b="1" lang="en-US" sz="2600" strike="noStrike" u="none">
              <a:solidFill>
                <a:srgbClr val="0066ff"/>
              </a:solidFill>
              <a:effectLst/>
              <a:uFillTx/>
              <a:latin typeface="Frutiger 55 Roman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761760" y="1025640"/>
            <a:ext cx="7848360" cy="415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ETS Pipeline Integrity Analysis Project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400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Internally inspect 15,000 miles of pipeline within 10 years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263600" indent="-228600">
              <a:lnSpc>
                <a:spcPct val="100000"/>
              </a:lnSpc>
              <a:spcBef>
                <a:spcPts val="349"/>
              </a:spcBef>
              <a:buClr>
                <a:srgbClr val="0066ff"/>
              </a:buClr>
              <a:buFont typeface="Verdan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4,500 miles can be intelligent pigged without modifications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263600" indent="-228600">
              <a:lnSpc>
                <a:spcPct val="100000"/>
              </a:lnSpc>
              <a:spcBef>
                <a:spcPts val="349"/>
              </a:spcBef>
              <a:buClr>
                <a:srgbClr val="0066ff"/>
              </a:buClr>
              <a:buFont typeface="Verdan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3,000 miles require launchers and receivers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263600" indent="-228600">
              <a:lnSpc>
                <a:spcPct val="100000"/>
              </a:lnSpc>
              <a:spcBef>
                <a:spcPts val="349"/>
              </a:spcBef>
              <a:buClr>
                <a:srgbClr val="0066ff"/>
              </a:buClr>
              <a:buFont typeface="Verdan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7,500 miles require pipeline modifications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Project Cost (in 2001 dollars)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400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Intelligent Pigging Project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263600" indent="-228600">
              <a:lnSpc>
                <a:spcPct val="100000"/>
              </a:lnSpc>
              <a:spcBef>
                <a:spcPts val="349"/>
              </a:spcBef>
              <a:buClr>
                <a:srgbClr val="0066ff"/>
              </a:buClr>
              <a:buFont typeface="Verdan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12,000 miles in high consequence areas (HCA)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$327 MM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263600" indent="-228600">
              <a:lnSpc>
                <a:spcPct val="100000"/>
              </a:lnSpc>
              <a:spcBef>
                <a:spcPts val="349"/>
              </a:spcBef>
              <a:buClr>
                <a:srgbClr val="0066ff"/>
              </a:buClr>
              <a:buFont typeface="Verdan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3,000 miles in non-HCA areas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$  83 MM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349"/>
              </a:spcBef>
              <a:buClr>
                <a:srgbClr val="0066ff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Project Cost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                        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$410 MM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0">
              <a:lnSpc>
                <a:spcPct val="10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82AB50-39D7-4F8B-9F10-268CD6A97C74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0" y="15192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66ff"/>
                </a:solidFill>
                <a:effectLst/>
                <a:uFillTx/>
                <a:latin typeface="Frutiger 55 Roman"/>
              </a:rPr>
              <a:t>Project Cost and Time Frame by Asset</a:t>
            </a:r>
            <a:endParaRPr b="1" lang="en-US" sz="2600" strike="noStrike" u="none">
              <a:solidFill>
                <a:srgbClr val="0066ff"/>
              </a:solidFill>
              <a:effectLst/>
              <a:uFillTx/>
              <a:latin typeface="Frutiger 55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219320"/>
            <a:ext cx="7772400" cy="38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520560" indent="-342720" algn="ctr">
              <a:lnSpc>
                <a:spcPct val="100000"/>
              </a:lnSpc>
              <a:spcBef>
                <a:spcPts val="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Project Cost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(in Millions, in 2001 dollars)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05" name=""/>
          <p:cNvGraphicFramePr/>
          <p:nvPr/>
        </p:nvGraphicFramePr>
        <p:xfrm>
          <a:off x="457200" y="1905120"/>
          <a:ext cx="8305920" cy="34290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1905120"/>
                    <a:ext cx="8305920" cy="3429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7" name=""/>
          <p:cNvSpPr/>
          <p:nvPr/>
        </p:nvSpPr>
        <p:spPr>
          <a:xfrm>
            <a:off x="228600" y="5105520"/>
            <a:ext cx="8763120" cy="73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TOTALS REFLECTED ABOVE ARE GROSS NUMBERS AND EXCLUDES REMEDIATION/REPAIRS FOR ANOMOLIES FOUND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2002 COSTS ASSUME LEGISLATION WILL BE PASSED LATE IN THE YEAR REQUIRING MINIMUM EXPENDITURES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758E924-ACF6-41CC-9728-E0B39B61B2D6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"/>
          <p:cNvGrpSpPr/>
          <p:nvPr/>
        </p:nvGrpSpPr>
        <p:grpSpPr>
          <a:xfrm>
            <a:off x="3505320" y="2362320"/>
            <a:ext cx="2208960" cy="2072520"/>
            <a:chOff x="3505320" y="2362320"/>
            <a:chExt cx="2208960" cy="2072520"/>
          </a:xfrm>
        </p:grpSpPr>
        <p:pic>
          <p:nvPicPr>
            <p:cNvPr id="109" name="WC-Elogo-N" descr=""/>
            <p:cNvPicPr/>
            <p:nvPr/>
          </p:nvPicPr>
          <p:blipFill>
            <a:blip r:embed="rId1"/>
            <a:stretch/>
          </p:blipFill>
          <p:spPr>
            <a:xfrm>
              <a:off x="3505320" y="2362320"/>
              <a:ext cx="2072880" cy="20725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10" name=""/>
            <p:cNvSpPr/>
            <p:nvPr/>
          </p:nvSpPr>
          <p:spPr>
            <a:xfrm>
              <a:off x="5297400" y="3434400"/>
              <a:ext cx="41688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56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66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90B754A-0A39-45CC-83BD-4C09109FEA29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2001-08-27T16:18:17Z</dcterms:created>
  <dc:creator>CMiller</dc:creator>
  <dc:description/>
  <dc:language>en-US</dc:language>
  <cp:lastModifiedBy>kpattis</cp:lastModifiedBy>
  <dcterms:modified xsi:type="dcterms:W3CDTF">2001-09-06T15:55:31Z</dcterms:modified>
  <cp:revision>52</cp:revision>
  <dc:subject/>
  <dc:title>No Slide Title</dc:title>
</cp:coreProperties>
</file>