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9.jpeg" ContentType="image/jpeg"/>
  <Override PartName="/ppt/media/image4.png" ContentType="image/png"/>
  <Override PartName="/ppt/media/image5.jpeg" ContentType="image/jpeg"/>
  <Override PartName="/ppt/media/image6.wmf" ContentType="image/x-wmf"/>
  <Override PartName="/ppt/media/image7.wmf" ContentType="image/x-wmf"/>
  <Override PartName="/ppt/media/image8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3C2492-AA09-46CA-A456-782178C7CF4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5C2A9E-E93B-413C-A7EC-3400729230D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://www.friedwire.com/trafficreport/ciso/powersurge.jsp?type=systeminfo&amp;hubid=1908537&amp;graphtitle=&amp;graphtype=day&amp;freqgraphtype=hour" TargetMode="External"/><Relationship Id="rId2" Type="http://schemas.openxmlformats.org/officeDocument/2006/relationships/hyperlink" Target="http://www.friedwire.com/trafficreport/ciso/powersurge.jsp?type=systeminfo&amp;hubid=1908537&amp;graphtitle=&amp;graphtype=week&amp;freqgraphtype=hour" TargetMode="External"/><Relationship Id="rId3" Type="http://schemas.openxmlformats.org/officeDocument/2006/relationships/hyperlink" Target="http://www.friedwire.com/trafficreport/ciso/powersurge.jsp?type=systeminfo&amp;hubid=1908537&amp;graphtype=month&amp;graphtitle=&amp;freqgraphtype=hour" TargetMode="External"/><Relationship Id="rId4" Type="http://schemas.openxmlformats.org/officeDocument/2006/relationships/hyperlink" Target="http://www.friedwire.com/trafficreport/ciso/powersurge.jsp?type=systeminfo&amp;hubid=1908537&amp;graphtitle=&amp;graphtype=year&amp;freqgraphtype=hour" TargetMode="External"/><Relationship Id="rId5" Type="http://schemas.openxmlformats.org/officeDocument/2006/relationships/image" Target="../media/image1.png"/><Relationship Id="rId6" Type="http://schemas.openxmlformats.org/officeDocument/2006/relationships/hyperlink" Target="http://www.friedwire.com/trafficreport/ciso/powersurge.jsp?type=systeminfo&amp;hubid=1908537&amp;graphtitle=&amp;graphtype=day&amp;freqgraphtype=hour" TargetMode="External"/><Relationship Id="rId7" Type="http://schemas.openxmlformats.org/officeDocument/2006/relationships/hyperlink" Target="http://www.friedwire.com/trafficreport/ciso/powersurge.jsp?type=systeminfo&amp;hubid=1908537&amp;graphtitle=&amp;graphtype=day&amp;freqgraphtype=hour" TargetMode="External"/><Relationship Id="rId8" Type="http://schemas.openxmlformats.org/officeDocument/2006/relationships/hyperlink" Target="http://www.friedwire.com/trafficreport/ciso/powersurge.jsp?type=systeminfo&amp;hubid=1908537&amp;graphtitle=&amp;graphtype=day&amp;freqgraphtype=day" TargetMode="External"/><Relationship Id="rId9" Type="http://schemas.openxmlformats.org/officeDocument/2006/relationships/hyperlink" Target="http://www.friedwire.com/trafficreport/ciso/powersurge.jsp?type=freqhelp" TargetMode="External"/><Relationship Id="rId10" Type="http://schemas.openxmlformats.org/officeDocument/2006/relationships/image" Target="../media/image2.png"/><Relationship Id="rId1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3.png"/><Relationship Id="rId3" Type="http://schemas.openxmlformats.org/officeDocument/2006/relationships/image" Target="../media/image3.png"/><Relationship Id="rId4" Type="http://schemas.openxmlformats.org/officeDocument/2006/relationships/image" Target="../media/image3.png"/><Relationship Id="rId5" Type="http://schemas.openxmlformats.org/officeDocument/2006/relationships/image" Target="../media/image3.png"/><Relationship Id="rId6" Type="http://schemas.openxmlformats.org/officeDocument/2006/relationships/image" Target="../media/image3.png"/><Relationship Id="rId7" Type="http://schemas.openxmlformats.org/officeDocument/2006/relationships/image" Target="../media/image3.png"/><Relationship Id="rId8" Type="http://schemas.openxmlformats.org/officeDocument/2006/relationships/image" Target="../media/image3.png"/><Relationship Id="rId9" Type="http://schemas.openxmlformats.org/officeDocument/2006/relationships/image" Target="../media/image3.png"/><Relationship Id="rId10" Type="http://schemas.openxmlformats.org/officeDocument/2006/relationships/image" Target="../media/image3.png"/><Relationship Id="rId11" Type="http://schemas.openxmlformats.org/officeDocument/2006/relationships/image" Target="../media/image3.png"/><Relationship Id="rId12" Type="http://schemas.openxmlformats.org/officeDocument/2006/relationships/image" Target="../media/image3.png"/><Relationship Id="rId13" Type="http://schemas.openxmlformats.org/officeDocument/2006/relationships/image" Target="../media/image3.png"/><Relationship Id="rId1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://www.friedwire.com/trafficreport/ciso/powersurge.jsp?type=systeminfo&amp;hubid=1908537&amp;graphtitle=&amp;graphtype=day&amp;freqgraphtype=hour" TargetMode="Externa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hyperlink" Target="http://www.friedwire.com/trafficreport/ciso/powersurge.jsp?type=systeminfo&amp;hubid=1908537&amp;graphtitle=&amp;graphtype=day&amp;freqgraphtype=hour" TargetMode="External"/><Relationship Id="rId2" Type="http://schemas.openxmlformats.org/officeDocument/2006/relationships/hyperlink" Target="http://www.friedwire.com/trafficreport/ciso/powersurge.jsp?type=systeminfo&amp;hubid=1908537&amp;graphtitle=&amp;graphtype=week&amp;freqgraphtype=hour" TargetMode="External"/><Relationship Id="rId3" Type="http://schemas.openxmlformats.org/officeDocument/2006/relationships/hyperlink" Target="http://www.friedwire.com/trafficreport/ciso/powersurge.jsp?type=systeminfo&amp;hubid=1908537&amp;graphtype=month&amp;graphtitle=&amp;freqgraphtype=hour" TargetMode="External"/><Relationship Id="rId4" Type="http://schemas.openxmlformats.org/officeDocument/2006/relationships/hyperlink" Target="http://www.friedwire.com/trafficreport/ciso/powersurge.jsp?type=systeminfo&amp;hubid=1908537&amp;graphtitle=&amp;graphtype=year&amp;freqgraphtype=hour" TargetMode="External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7" Type="http://schemas.openxmlformats.org/officeDocument/2006/relationships/image" Target="../media/image5.jpeg"/><Relationship Id="rId8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762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905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048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191120" y="76320"/>
            <a:ext cx="114300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410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28600" y="609480"/>
            <a:ext cx="8763120" cy="6098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733400" y="762120"/>
            <a:ext cx="123840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060720" y="766800"/>
            <a:ext cx="12398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565520" y="768240"/>
            <a:ext cx="14162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159600" y="766800"/>
            <a:ext cx="141588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28600" y="685800"/>
            <a:ext cx="1415880" cy="52092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Regional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419720" y="1268280"/>
            <a:ext cx="38862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ISO Load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a time range: </a:t>
            </a:r>
            <a:r>
              <a:rPr b="0" lang="en-US" sz="1000" strike="noStrike" u="sng">
                <a:solidFill>
                  <a:srgbClr val="ccccff"/>
                </a:solidFill>
                <a:effectLst/>
                <a:uFillTx/>
                <a:latin typeface="Arial"/>
                <a:hlinkClick r:id="rId1"/>
              </a:rPr>
              <a:t>Day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  </a:t>
            </a:r>
            <a:r>
              <a:rPr b="0" lang="en-US" sz="1000" strike="noStrike" u="sng">
                <a:solidFill>
                  <a:srgbClr val="ccccff"/>
                </a:solidFill>
                <a:effectLst/>
                <a:uFillTx/>
                <a:latin typeface="Arial"/>
                <a:hlinkClick r:id="rId2"/>
              </a:rPr>
              <a:t>Two Weeks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  </a:t>
            </a:r>
            <a:r>
              <a:rPr b="0" lang="en-US" sz="1000" strike="noStrike" u="sng">
                <a:solidFill>
                  <a:srgbClr val="ccccff"/>
                </a:solidFill>
                <a:effectLst/>
                <a:uFillTx/>
                <a:latin typeface="Arial"/>
                <a:hlinkClick r:id="rId3"/>
              </a:rPr>
              <a:t>Month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  </a:t>
            </a:r>
            <a:r>
              <a:rPr b="0" lang="en-US" sz="1000" strike="noStrike" u="sng">
                <a:solidFill>
                  <a:srgbClr val="ccccff"/>
                </a:solidFill>
                <a:effectLst/>
                <a:uFillTx/>
                <a:latin typeface="Arial"/>
                <a:hlinkClick r:id="rId4"/>
              </a:rPr>
              <a:t>Year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452600" y="4235400"/>
            <a:ext cx="1595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ISO System Summary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838080" y="4603680"/>
          <a:ext cx="2666880" cy="1416240"/>
        </p:xfrm>
        <a:graphic>
          <a:graphicData uri="http://schemas.openxmlformats.org/drawingml/2006/table">
            <a:tbl>
              <a:tblPr/>
              <a:tblGrid>
                <a:gridCol w="1219320"/>
                <a:gridCol w="685800"/>
                <a:gridCol w="761760"/>
              </a:tblGrid>
              <a:tr h="303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Description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Day/Time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Total MWs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275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Current Load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Forecasted Load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275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Today’s Expected Peak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275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Today’s Actual Peak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Net Interchange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9" name=""/>
          <p:cNvSpPr/>
          <p:nvPr/>
        </p:nvSpPr>
        <p:spPr>
          <a:xfrm>
            <a:off x="6553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696080" y="76320"/>
            <a:ext cx="1067040" cy="53316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PJM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load_chart" descr=""/>
          <p:cNvPicPr/>
          <p:nvPr/>
        </p:nvPicPr>
        <p:blipFill>
          <a:blip r:embed="rId5"/>
          <a:stretch/>
        </p:blipFill>
        <p:spPr>
          <a:xfrm>
            <a:off x="4595760" y="1800360"/>
            <a:ext cx="3809880" cy="2238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sp>
        <p:nvSpPr>
          <p:cNvPr id="22" name=""/>
          <p:cNvSpPr/>
          <p:nvPr/>
        </p:nvSpPr>
        <p:spPr>
          <a:xfrm>
            <a:off x="152280" y="1247760"/>
            <a:ext cx="41148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 Frequency in PJM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 a time range: </a:t>
            </a:r>
            <a:r>
              <a:rPr b="0" lang="en-US" sz="1000" strike="noStrike" u="sng">
                <a:solidFill>
                  <a:srgbClr val="ccccff"/>
                </a:solidFill>
                <a:effectLst/>
                <a:uFillTx/>
                <a:latin typeface="Times New Roman"/>
                <a:hlinkClick r:id="rId6"/>
              </a:rPr>
              <a:t>Hour</a:t>
            </a:r>
            <a:r>
              <a:rPr b="0" lang="en-US" sz="1000" strike="noStrike" u="sng">
                <a:solidFill>
                  <a:srgbClr val="ccccff"/>
                </a:solidFill>
                <a:effectLst/>
                <a:uFillTx/>
                <a:latin typeface="Times New Roman"/>
                <a:hlinkClick r:id="rId7"/>
              </a:rPr>
              <a:t>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  </a:t>
            </a:r>
            <a:r>
              <a:rPr b="0" lang="en-US" sz="1000" strike="noStrike" u="sng">
                <a:solidFill>
                  <a:srgbClr val="ccccff"/>
                </a:solidFill>
                <a:effectLst/>
                <a:uFillTx/>
                <a:latin typeface="Times New Roman"/>
                <a:hlinkClick r:id="rId8"/>
              </a:rPr>
              <a:t>Day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      </a:t>
            </a:r>
            <a:r>
              <a:rPr b="0" lang="en-US" sz="1000" strike="noStrike" u="sng">
                <a:solidFill>
                  <a:srgbClr val="ccccff"/>
                </a:solidFill>
                <a:effectLst/>
                <a:uFillTx/>
                <a:latin typeface="Times New Roman"/>
                <a:hlinkClick r:id="rId9"/>
              </a:rPr>
              <a:t>What does this chart mean?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Frequency" descr=""/>
          <p:cNvPicPr/>
          <p:nvPr/>
        </p:nvPicPr>
        <p:blipFill>
          <a:blip r:embed="rId10"/>
          <a:stretch/>
        </p:blipFill>
        <p:spPr>
          <a:xfrm>
            <a:off x="457200" y="1809720"/>
            <a:ext cx="3581280" cy="2228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sp>
        <p:nvSpPr>
          <p:cNvPr id="24" name=""/>
          <p:cNvSpPr/>
          <p:nvPr/>
        </p:nvSpPr>
        <p:spPr>
          <a:xfrm>
            <a:off x="5486400" y="423864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PJM Emergencies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4572000" y="4606920"/>
          <a:ext cx="3809880" cy="1446120"/>
        </p:xfrm>
        <a:graphic>
          <a:graphicData uri="http://schemas.openxmlformats.org/drawingml/2006/table">
            <a:tbl>
              <a:tblPr/>
              <a:tblGrid>
                <a:gridCol w="538200"/>
                <a:gridCol w="761760"/>
                <a:gridCol w="2509920"/>
              </a:tblGrid>
              <a:tr h="3373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Time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Emergency Type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Description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260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260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260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762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1905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048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191120" y="76320"/>
            <a:ext cx="114300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410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228600" y="609480"/>
            <a:ext cx="8763120" cy="6098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1733400" y="762120"/>
            <a:ext cx="123840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060720" y="766800"/>
            <a:ext cx="12398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565520" y="768240"/>
            <a:ext cx="14162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6159600" y="766800"/>
            <a:ext cx="141588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228600" y="685800"/>
            <a:ext cx="1415880" cy="52092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Regional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6553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696080" y="76320"/>
            <a:ext cx="1067040" cy="53316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PJM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6629400" y="129528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 FTR Nodal Clearing Prices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495680" y="129528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9900ff"/>
                </a:solidFill>
                <a:effectLst/>
                <a:uFillTx/>
                <a:latin typeface="Times New Roman"/>
              </a:rPr>
              <a:t>FTR Auction Results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7" name=""/>
          <p:cNvGraphicFramePr/>
          <p:nvPr/>
        </p:nvGraphicFramePr>
        <p:xfrm>
          <a:off x="2362320" y="2209680"/>
          <a:ext cx="4114800" cy="4380120"/>
        </p:xfrm>
        <a:graphic>
          <a:graphicData uri="http://schemas.openxmlformats.org/drawingml/2006/table">
            <a:tbl>
              <a:tblPr/>
              <a:tblGrid>
                <a:gridCol w="761760"/>
                <a:gridCol w="609840"/>
                <a:gridCol w="655560"/>
                <a:gridCol w="792000"/>
                <a:gridCol w="381240"/>
                <a:gridCol w="914400"/>
              </a:tblGrid>
              <a:tr h="2358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Source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Sink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Owner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Month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MW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Price ($/MW)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AECO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10.0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43.47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10</a:t>
                      </a:r>
                      <a:r>
                        <a:rPr b="1" lang="en-US" sz="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th</a:t>
                      </a: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 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69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PECO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89.6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-1.00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12</a:t>
                      </a:r>
                      <a:r>
                        <a:rPr b="1" lang="en-US" sz="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th</a:t>
                      </a: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 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13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DPL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88.2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60.00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Adams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230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AECO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2.8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150.00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Bayview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230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BGE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25.0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-100.00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Bayonne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26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10.0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41.97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AECO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89.6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43.47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10</a:t>
                      </a:r>
                      <a:r>
                        <a:rPr b="1" lang="en-US" sz="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th</a:t>
                      </a: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 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34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PECO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88.2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-1.00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12</a:t>
                      </a:r>
                      <a:r>
                        <a:rPr b="1" lang="en-US" sz="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th</a:t>
                      </a: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 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13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DPL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2.8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60.00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Adams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138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AECO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25.0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150.00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Bayview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69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BGE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10.0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-100.00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Bayonne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13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PECO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89.6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41.97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AECO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88.2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43.47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10</a:t>
                      </a:r>
                      <a:r>
                        <a:rPr b="1" lang="en-US" sz="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th</a:t>
                      </a: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 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230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AECO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2.8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43.47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12</a:t>
                      </a:r>
                      <a:r>
                        <a:rPr b="1" lang="en-US" sz="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th</a:t>
                      </a: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 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26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BGE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25.0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-1.00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Adams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69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89.6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60.00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Bayview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88.2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150.00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8" name=""/>
          <p:cNvSpPr/>
          <p:nvPr/>
        </p:nvSpPr>
        <p:spPr>
          <a:xfrm>
            <a:off x="2209680" y="188928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9900ff"/>
                </a:solidFill>
                <a:effectLst/>
                <a:uFillTx/>
                <a:latin typeface="Times New Roman"/>
              </a:rPr>
              <a:t>On Peak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124080" y="187956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Off Peak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581280" y="188928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24 hr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657600" y="3809880"/>
            <a:ext cx="1447920" cy="914400"/>
          </a:xfrm>
          <a:prstGeom prst="wedgeRectCallout">
            <a:avLst>
              <a:gd name="adj1" fmla="val -1643"/>
              <a:gd name="adj2" fmla="val -197569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can provide a roll-up feature for owners like a pivot table in Excel with sum MW and average price.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324480" y="3352680"/>
            <a:ext cx="1447920" cy="685800"/>
          </a:xfrm>
          <a:prstGeom prst="wedgeRectCallout">
            <a:avLst>
              <a:gd name="adj1" fmla="val -29935"/>
              <a:gd name="adj2" fmla="val -183796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column data showing the various measures of the value of the FTR.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28600" y="129852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PJM Planned Transmission Outages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2514600" y="129528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Current Constraints/Emergencies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"/>
          <p:cNvSpPr/>
          <p:nvPr/>
        </p:nvSpPr>
        <p:spPr>
          <a:xfrm>
            <a:off x="762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905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3048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4191120" y="76320"/>
            <a:ext cx="114300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5410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228600" y="609480"/>
            <a:ext cx="8763120" cy="6098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733400" y="762120"/>
            <a:ext cx="123840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3060720" y="766800"/>
            <a:ext cx="12398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4565520" y="768240"/>
            <a:ext cx="14162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6159600" y="766800"/>
            <a:ext cx="141588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228600" y="685800"/>
            <a:ext cx="1415880" cy="52092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Regional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553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696080" y="76320"/>
            <a:ext cx="1067040" cy="53316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PJM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8" name=""/>
          <p:cNvGraphicFramePr/>
          <p:nvPr/>
        </p:nvGraphicFramePr>
        <p:xfrm>
          <a:off x="1905120" y="2209680"/>
          <a:ext cx="4694040" cy="4167360"/>
        </p:xfrm>
        <a:graphic>
          <a:graphicData uri="http://schemas.openxmlformats.org/drawingml/2006/table">
            <a:tbl>
              <a:tblPr/>
              <a:tblGrid>
                <a:gridCol w="761760"/>
                <a:gridCol w="609840"/>
                <a:gridCol w="655560"/>
                <a:gridCol w="1219320"/>
                <a:gridCol w="1447560"/>
              </a:tblGrid>
              <a:tr h="2412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Price Node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Voltage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LMP Zone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Month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Price ($/MW)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AECO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2.49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10</a:t>
                      </a:r>
                      <a:r>
                        <a:rPr b="1" lang="en-US" sz="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th</a:t>
                      </a: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 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69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PECO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3.01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12</a:t>
                      </a:r>
                      <a:r>
                        <a:rPr b="1" lang="en-US" sz="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th</a:t>
                      </a: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 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13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DPL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2.42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Adams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230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AECO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2.90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Bayview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230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BGE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9.22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Bayonne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26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4.79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AECO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2.49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10</a:t>
                      </a:r>
                      <a:r>
                        <a:rPr b="1" lang="en-US" sz="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th</a:t>
                      </a: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 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34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PECO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3.01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12</a:t>
                      </a:r>
                      <a:r>
                        <a:rPr b="1" lang="en-US" sz="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th</a:t>
                      </a: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 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13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DPL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2.42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Adams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138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AECO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2.90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Bayview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69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BGE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9.22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Bayonne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13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PECO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4.79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AECO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2.49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10</a:t>
                      </a:r>
                      <a:r>
                        <a:rPr b="1" lang="en-US" sz="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th</a:t>
                      </a: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 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230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AECO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3.01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12</a:t>
                      </a:r>
                      <a:r>
                        <a:rPr b="1" lang="en-US" sz="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th</a:t>
                      </a: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 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26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BGE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2.42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Adams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69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2.90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Bayview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July 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9.22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9" name=""/>
          <p:cNvSpPr/>
          <p:nvPr/>
        </p:nvSpPr>
        <p:spPr>
          <a:xfrm>
            <a:off x="2666880" y="188928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9900ff"/>
                </a:solidFill>
                <a:effectLst/>
                <a:uFillTx/>
                <a:latin typeface="Times New Roman"/>
              </a:rPr>
              <a:t>On Peak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720960" y="187956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Off Peak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4038480" y="188928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24 hr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600200" y="3809880"/>
            <a:ext cx="1447920" cy="914400"/>
          </a:xfrm>
          <a:prstGeom prst="wedgeRectCallout">
            <a:avLst>
              <a:gd name="adj1" fmla="val -1643"/>
              <a:gd name="adj2" fmla="val -197569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can map the price nodes to zones and then provide a roll-up feature (not shown) similar to plant outages in Cal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6629400" y="129528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9900ff"/>
                </a:solidFill>
                <a:effectLst/>
                <a:uFillTx/>
                <a:latin typeface="Times New Roman"/>
              </a:rPr>
              <a:t> FTR Nodal Clearing Prices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4495680" y="129528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FTR Auction Results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28600" y="129852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PJM Planned Transmission Outages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2514600" y="129528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Current Constraints/Emergencies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"/>
          <p:cNvSpPr/>
          <p:nvPr/>
        </p:nvSpPr>
        <p:spPr>
          <a:xfrm>
            <a:off x="762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905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3048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4191120" y="76320"/>
            <a:ext cx="114300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5410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28600" y="609480"/>
            <a:ext cx="8763120" cy="6098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733400" y="762120"/>
            <a:ext cx="123840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3060720" y="766800"/>
            <a:ext cx="12398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4565520" y="768240"/>
            <a:ext cx="14162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6159600" y="766800"/>
            <a:ext cx="141588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Maps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28600" y="685800"/>
            <a:ext cx="1415880" cy="52092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Regional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6553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696080" y="76320"/>
            <a:ext cx="1067040" cy="53316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PJM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228600" y="1508040"/>
            <a:ext cx="2362320" cy="326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LMP Maps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3366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Zone LMPs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3366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Aggregate LMPs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3366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Interface LMPs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3366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500 KV LMPs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3366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Hub LMPs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Emergency Maps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Transmission Outage Maps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1" name="PJM_Grid_Type" descr=""/>
          <p:cNvPicPr/>
          <p:nvPr/>
        </p:nvPicPr>
        <p:blipFill>
          <a:blip r:embed="rId1"/>
          <a:srcRect l="2941" t="3787" r="4905" b="47731"/>
          <a:stretch/>
        </p:blipFill>
        <p:spPr>
          <a:xfrm>
            <a:off x="2209680" y="1536840"/>
            <a:ext cx="6248520" cy="4254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762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905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048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191120" y="76320"/>
            <a:ext cx="114300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410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28600" y="609480"/>
            <a:ext cx="8763120" cy="6098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733400" y="762120"/>
            <a:ext cx="123840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060720" y="766800"/>
            <a:ext cx="12398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565520" y="768240"/>
            <a:ext cx="14162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159600" y="766800"/>
            <a:ext cx="141588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28600" y="685800"/>
            <a:ext cx="1415880" cy="52092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Regional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553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696080" y="76320"/>
            <a:ext cx="1067040" cy="53316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PJM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28600" y="1600200"/>
            <a:ext cx="1600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 a LMP Type: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057400" y="1600200"/>
            <a:ext cx="11430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500 KV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2971800" y="1675800"/>
            <a:ext cx="152280" cy="15228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429000" y="609480"/>
            <a:ext cx="1295280" cy="1219320"/>
          </a:xfrm>
          <a:prstGeom prst="wedgeRectCallout">
            <a:avLst>
              <a:gd name="adj1" fmla="val -69115"/>
              <a:gd name="adj2" fmla="val 34115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Choices in pull down menu are: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*All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*500 KV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*Aggregate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*Interface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*Hub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" name=""/>
          <p:cNvGraphicFramePr/>
          <p:nvPr/>
        </p:nvGraphicFramePr>
        <p:xfrm>
          <a:off x="304920" y="2209680"/>
          <a:ext cx="8056440" cy="4365720"/>
        </p:xfrm>
        <a:graphic>
          <a:graphicData uri="http://schemas.openxmlformats.org/drawingml/2006/table">
            <a:tbl>
              <a:tblPr/>
              <a:tblGrid>
                <a:gridCol w="1218960"/>
                <a:gridCol w="914400"/>
                <a:gridCol w="838440"/>
                <a:gridCol w="761760"/>
                <a:gridCol w="1067040"/>
                <a:gridCol w="536400"/>
                <a:gridCol w="906480"/>
                <a:gridCol w="906480"/>
                <a:gridCol w="906480"/>
              </a:tblGrid>
              <a:tr h="70236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Date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LMP Type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Name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Current LMP ($/MWh)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LMP Direction Indicator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Day Ahead LMP ($/MWhr)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Difference between Day Ahead and Realtime LMP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LMP Direction Indicator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BRANCHBU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-10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BRIGHTON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-9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BURCHESH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53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-7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CALVERTC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CHALKPT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-10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CONASTON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59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WHITPAIN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63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65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-2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4" name=""/>
          <p:cNvSpPr/>
          <p:nvPr/>
        </p:nvSpPr>
        <p:spPr>
          <a:xfrm>
            <a:off x="152280" y="121932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9900ff"/>
                </a:solidFill>
                <a:effectLst/>
                <a:uFillTx/>
                <a:latin typeface="Times New Roman"/>
              </a:rPr>
              <a:t>Current LMPs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219320" y="1219320"/>
            <a:ext cx="106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LMP Chart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286000" y="12193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LMP Profile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" name=""/>
          <p:cNvGrpSpPr/>
          <p:nvPr/>
        </p:nvGrpSpPr>
        <p:grpSpPr>
          <a:xfrm>
            <a:off x="4495680" y="2971800"/>
            <a:ext cx="114480" cy="3581280"/>
            <a:chOff x="4495680" y="2971800"/>
            <a:chExt cx="114480" cy="3581280"/>
          </a:xfrm>
        </p:grpSpPr>
        <p:pic>
          <p:nvPicPr>
            <p:cNvPr id="48" name="bluedown" descr=""/>
            <p:cNvPicPr/>
            <p:nvPr/>
          </p:nvPicPr>
          <p:blipFill>
            <a:blip r:embed="rId1"/>
            <a:stretch/>
          </p:blipFill>
          <p:spPr>
            <a:xfrm>
              <a:off x="4495680" y="2971800"/>
              <a:ext cx="114480" cy="114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9" name="bluedown" descr=""/>
            <p:cNvPicPr/>
            <p:nvPr/>
          </p:nvPicPr>
          <p:blipFill>
            <a:blip r:embed="rId2"/>
            <a:stretch/>
          </p:blipFill>
          <p:spPr>
            <a:xfrm>
              <a:off x="4495680" y="3162240"/>
              <a:ext cx="114480" cy="114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0" name="bluedown" descr=""/>
            <p:cNvPicPr/>
            <p:nvPr/>
          </p:nvPicPr>
          <p:blipFill>
            <a:blip r:embed="rId3"/>
            <a:stretch/>
          </p:blipFill>
          <p:spPr>
            <a:xfrm>
              <a:off x="4495680" y="3390840"/>
              <a:ext cx="114480" cy="114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1" name="bluedown" descr=""/>
            <p:cNvPicPr/>
            <p:nvPr/>
          </p:nvPicPr>
          <p:blipFill>
            <a:blip r:embed="rId4"/>
            <a:stretch/>
          </p:blipFill>
          <p:spPr>
            <a:xfrm>
              <a:off x="4495680" y="3619440"/>
              <a:ext cx="114480" cy="114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2" name="bluedown" descr=""/>
            <p:cNvPicPr/>
            <p:nvPr/>
          </p:nvPicPr>
          <p:blipFill>
            <a:blip r:embed="rId5"/>
            <a:stretch/>
          </p:blipFill>
          <p:spPr>
            <a:xfrm>
              <a:off x="4495680" y="3848040"/>
              <a:ext cx="114480" cy="114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3" name="bluedown" descr=""/>
            <p:cNvPicPr/>
            <p:nvPr/>
          </p:nvPicPr>
          <p:blipFill>
            <a:blip r:embed="rId6"/>
            <a:stretch/>
          </p:blipFill>
          <p:spPr>
            <a:xfrm>
              <a:off x="4495680" y="4038480"/>
              <a:ext cx="114480" cy="114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4" name="bluedown" descr=""/>
            <p:cNvPicPr/>
            <p:nvPr/>
          </p:nvPicPr>
          <p:blipFill>
            <a:blip r:embed="rId7"/>
            <a:stretch/>
          </p:blipFill>
          <p:spPr>
            <a:xfrm>
              <a:off x="4495680" y="6438960"/>
              <a:ext cx="114480" cy="114120"/>
            </a:xfrm>
            <a:prstGeom prst="rect">
              <a:avLst/>
            </a:prstGeom>
            <a:noFill/>
            <a:ln w="0">
              <a:noFill/>
            </a:ln>
          </p:spPr>
        </p:pic>
      </p:grpSp>
      <p:pic>
        <p:nvPicPr>
          <p:cNvPr id="55" name="bluedown" descr=""/>
          <p:cNvPicPr/>
          <p:nvPr/>
        </p:nvPicPr>
        <p:blipFill>
          <a:blip r:embed="rId8"/>
          <a:stretch/>
        </p:blipFill>
        <p:spPr>
          <a:xfrm>
            <a:off x="6972480" y="2971800"/>
            <a:ext cx="114120" cy="114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" name="bluedown" descr=""/>
          <p:cNvPicPr/>
          <p:nvPr/>
        </p:nvPicPr>
        <p:blipFill>
          <a:blip r:embed="rId9"/>
          <a:stretch/>
        </p:blipFill>
        <p:spPr>
          <a:xfrm>
            <a:off x="6972480" y="3162240"/>
            <a:ext cx="114120" cy="114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" name="bluedown" descr=""/>
          <p:cNvPicPr/>
          <p:nvPr/>
        </p:nvPicPr>
        <p:blipFill>
          <a:blip r:embed="rId10"/>
          <a:stretch/>
        </p:blipFill>
        <p:spPr>
          <a:xfrm>
            <a:off x="6972480" y="3390840"/>
            <a:ext cx="114120" cy="114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" name="bluedown" descr=""/>
          <p:cNvPicPr/>
          <p:nvPr/>
        </p:nvPicPr>
        <p:blipFill>
          <a:blip r:embed="rId11"/>
          <a:stretch/>
        </p:blipFill>
        <p:spPr>
          <a:xfrm>
            <a:off x="6972480" y="3848040"/>
            <a:ext cx="114120" cy="114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bluedown" descr=""/>
          <p:cNvPicPr/>
          <p:nvPr/>
        </p:nvPicPr>
        <p:blipFill>
          <a:blip r:embed="rId12"/>
          <a:stretch/>
        </p:blipFill>
        <p:spPr>
          <a:xfrm>
            <a:off x="6972480" y="4038480"/>
            <a:ext cx="114120" cy="114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" name="bluedown" descr=""/>
          <p:cNvPicPr/>
          <p:nvPr/>
        </p:nvPicPr>
        <p:blipFill>
          <a:blip r:embed="rId13"/>
          <a:stretch/>
        </p:blipFill>
        <p:spPr>
          <a:xfrm>
            <a:off x="6972480" y="6438960"/>
            <a:ext cx="114120" cy="114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762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905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048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191120" y="76320"/>
            <a:ext cx="114300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410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28600" y="609480"/>
            <a:ext cx="8763120" cy="6098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733400" y="762120"/>
            <a:ext cx="123840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060720" y="766800"/>
            <a:ext cx="12398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565520" y="768240"/>
            <a:ext cx="14162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159600" y="766800"/>
            <a:ext cx="141588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28600" y="685800"/>
            <a:ext cx="1415880" cy="52092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Regional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876920" y="1600200"/>
            <a:ext cx="38862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a time range: </a:t>
            </a:r>
            <a:r>
              <a:rPr b="0" lang="en-US" sz="1000" strike="noStrike" u="sng">
                <a:solidFill>
                  <a:srgbClr val="ccccff"/>
                </a:solidFill>
                <a:effectLst/>
                <a:uFillTx/>
                <a:latin typeface="Arial"/>
                <a:hlinkClick r:id="rId1"/>
              </a:rPr>
              <a:t>Day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  Two Weeks   Month   Year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553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696080" y="76320"/>
            <a:ext cx="1067040" cy="53316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PJM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28600" y="1600200"/>
            <a:ext cx="1600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 a LMP Type: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6" name="fake_lmp_prices" descr=""/>
          <p:cNvPicPr/>
          <p:nvPr/>
        </p:nvPicPr>
        <p:blipFill>
          <a:blip r:embed="rId2"/>
          <a:srcRect l="0" t="14282" r="25600" b="-13"/>
          <a:stretch/>
        </p:blipFill>
        <p:spPr>
          <a:xfrm>
            <a:off x="4495680" y="2084400"/>
            <a:ext cx="4496040" cy="4849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sp>
        <p:nvSpPr>
          <p:cNvPr id="77" name=""/>
          <p:cNvSpPr/>
          <p:nvPr/>
        </p:nvSpPr>
        <p:spPr>
          <a:xfrm>
            <a:off x="2057400" y="1600200"/>
            <a:ext cx="11430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500 KV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2971800" y="1675800"/>
            <a:ext cx="152280" cy="15228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505320" y="1523880"/>
            <a:ext cx="1295280" cy="1219320"/>
          </a:xfrm>
          <a:prstGeom prst="wedgeRectCallout">
            <a:avLst>
              <a:gd name="adj1" fmla="val -75000"/>
              <a:gd name="adj2" fmla="val -40884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Choices in pull down menu are: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*All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*500 KV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*Aggregate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*Interface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*Hub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011240" y="1913040"/>
            <a:ext cx="2108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 LMPs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1" name=""/>
          <p:cNvGraphicFramePr/>
          <p:nvPr/>
        </p:nvGraphicFramePr>
        <p:xfrm>
          <a:off x="533520" y="2220840"/>
          <a:ext cx="2819160" cy="4606920"/>
        </p:xfrm>
        <a:graphic>
          <a:graphicData uri="http://schemas.openxmlformats.org/drawingml/2006/table">
            <a:tbl>
              <a:tblPr/>
              <a:tblGrid>
                <a:gridCol w="704880"/>
                <a:gridCol w="1207800"/>
                <a:gridCol w="906480"/>
              </a:tblGrid>
              <a:tr h="2898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LMP Type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Name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 to Chart?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174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BRANCHBU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Delete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BRIGHTON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74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BURCHESH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74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CALVERTC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CHALKPT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CONASTON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WHITPAIN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2" name=""/>
          <p:cNvSpPr/>
          <p:nvPr/>
        </p:nvSpPr>
        <p:spPr>
          <a:xfrm>
            <a:off x="152280" y="121932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Current LMPs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219320" y="1219320"/>
            <a:ext cx="106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9900ff"/>
                </a:solidFill>
                <a:effectLst/>
                <a:uFillTx/>
                <a:latin typeface="Times New Roman"/>
              </a:rPr>
              <a:t>LMP Chart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286000" y="12193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LMP Profile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762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905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048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191120" y="76320"/>
            <a:ext cx="114300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410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28600" y="609480"/>
            <a:ext cx="8763120" cy="6098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733400" y="762120"/>
            <a:ext cx="123840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060720" y="766800"/>
            <a:ext cx="12398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565520" y="768240"/>
            <a:ext cx="14162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159600" y="766800"/>
            <a:ext cx="141588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28600" y="685800"/>
            <a:ext cx="1415880" cy="52092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Regional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495680" y="2571840"/>
            <a:ext cx="38862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a time range: </a:t>
            </a:r>
            <a:r>
              <a:rPr b="0" lang="en-US" sz="1000" strike="noStrike" u="sng">
                <a:solidFill>
                  <a:srgbClr val="ccccff"/>
                </a:solidFill>
                <a:effectLst/>
                <a:uFillTx/>
                <a:latin typeface="Arial"/>
                <a:hlinkClick r:id="rId1"/>
              </a:rPr>
              <a:t>Day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  </a:t>
            </a:r>
            <a:r>
              <a:rPr b="0" lang="en-US" sz="1000" strike="noStrike" u="sng">
                <a:solidFill>
                  <a:srgbClr val="ccccff"/>
                </a:solidFill>
                <a:effectLst/>
                <a:uFillTx/>
                <a:latin typeface="Arial"/>
                <a:hlinkClick r:id="rId2"/>
              </a:rPr>
              <a:t>Two Weeks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  </a:t>
            </a:r>
            <a:r>
              <a:rPr b="0" lang="en-US" sz="1000" strike="noStrike" u="sng">
                <a:solidFill>
                  <a:srgbClr val="ccccff"/>
                </a:solidFill>
                <a:effectLst/>
                <a:uFillTx/>
                <a:latin typeface="Arial"/>
                <a:hlinkClick r:id="rId3"/>
              </a:rPr>
              <a:t>Month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  </a:t>
            </a:r>
            <a:r>
              <a:rPr b="0" lang="en-US" sz="1000" strike="noStrike" u="sng">
                <a:solidFill>
                  <a:srgbClr val="ccccff"/>
                </a:solidFill>
                <a:effectLst/>
                <a:uFillTx/>
                <a:latin typeface="Arial"/>
                <a:hlinkClick r:id="rId4"/>
              </a:rPr>
              <a:t>Year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553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696080" y="76320"/>
            <a:ext cx="1067040" cy="53316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PJM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9" name="fake_lmp_prices" descr=""/>
          <p:cNvPicPr/>
          <p:nvPr/>
        </p:nvPicPr>
        <p:blipFill>
          <a:blip r:embed="rId5"/>
          <a:srcRect l="0" t="14282" r="25600" b="-13"/>
          <a:stretch/>
        </p:blipFill>
        <p:spPr>
          <a:xfrm>
            <a:off x="4800600" y="3105000"/>
            <a:ext cx="3200400" cy="259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sp>
        <p:nvSpPr>
          <p:cNvPr id="100" name=""/>
          <p:cNvSpPr/>
          <p:nvPr/>
        </p:nvSpPr>
        <p:spPr>
          <a:xfrm>
            <a:off x="914400" y="160020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LMP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1" name=""/>
          <p:cNvGraphicFramePr/>
          <p:nvPr/>
        </p:nvGraphicFramePr>
        <p:xfrm>
          <a:off x="457200" y="1839960"/>
          <a:ext cx="7530840" cy="685800"/>
        </p:xfrm>
        <a:graphic>
          <a:graphicData uri="http://schemas.openxmlformats.org/drawingml/2006/table">
            <a:tbl>
              <a:tblPr/>
              <a:tblGrid>
                <a:gridCol w="882720"/>
                <a:gridCol w="601920"/>
                <a:gridCol w="1272240"/>
                <a:gridCol w="954720"/>
                <a:gridCol w="955080"/>
                <a:gridCol w="954720"/>
                <a:gridCol w="954720"/>
                <a:gridCol w="954720"/>
              </a:tblGrid>
              <a:tr h="4590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Name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LMP Type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Current LMP ($/MWh)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LMP Direction Indicator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Full Name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Min LMP Last 24 Hours ($/MWh)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Max LMP Last 24 Hours ($/MWh)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Min LMP Last 24 Hours ($/MWh)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268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BRANCHBU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35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Brancha Bu Bu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25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42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2" name=""/>
          <p:cNvSpPr/>
          <p:nvPr/>
        </p:nvSpPr>
        <p:spPr>
          <a:xfrm>
            <a:off x="152280" y="121932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Current LMPs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219320" y="1219320"/>
            <a:ext cx="106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LMP Chart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286000" y="12193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9900ff"/>
                </a:solidFill>
                <a:effectLst/>
                <a:uFillTx/>
                <a:latin typeface="Times New Roman"/>
              </a:rPr>
              <a:t>LMP Profile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5" name="bluedown" descr=""/>
          <p:cNvPicPr/>
          <p:nvPr/>
        </p:nvPicPr>
        <p:blipFill>
          <a:blip r:embed="rId6"/>
          <a:stretch/>
        </p:blipFill>
        <p:spPr>
          <a:xfrm>
            <a:off x="4089240" y="2362320"/>
            <a:ext cx="114480" cy="114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6" name="PJM_Bubbles_Zones" descr=""/>
          <p:cNvPicPr/>
          <p:nvPr/>
        </p:nvPicPr>
        <p:blipFill>
          <a:blip r:embed="rId7"/>
          <a:srcRect l="0" t="0" r="0" b="44581"/>
          <a:stretch/>
        </p:blipFill>
        <p:spPr>
          <a:xfrm>
            <a:off x="228600" y="2643120"/>
            <a:ext cx="4495680" cy="3224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"/>
          <p:cNvSpPr/>
          <p:nvPr/>
        </p:nvSpPr>
        <p:spPr>
          <a:xfrm>
            <a:off x="762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905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048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191120" y="76320"/>
            <a:ext cx="114300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410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28600" y="609480"/>
            <a:ext cx="8763120" cy="6098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733400" y="762120"/>
            <a:ext cx="123840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060720" y="766800"/>
            <a:ext cx="12398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565520" y="768240"/>
            <a:ext cx="14162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159600" y="766800"/>
            <a:ext cx="141588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28600" y="685800"/>
            <a:ext cx="1415880" cy="52092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Regional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553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696080" y="76320"/>
            <a:ext cx="1067040" cy="53316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PJM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286000" y="1523880"/>
            <a:ext cx="48006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ISO Load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 a time range: </a:t>
            </a:r>
            <a:r>
              <a:rPr b="1" lang="en-US" sz="1000" strike="noStrike" u="sng">
                <a:solidFill>
                  <a:srgbClr val="9900ff"/>
                </a:solidFill>
                <a:effectLst/>
                <a:uFillTx/>
                <a:latin typeface="Times New Roman"/>
              </a:rPr>
              <a:t>Day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Two Weeks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Month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28600" y="127944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9900ff"/>
                </a:solidFill>
                <a:effectLst/>
                <a:uFillTx/>
                <a:latin typeface="Times New Roman"/>
              </a:rPr>
              <a:t>PJM Load Charts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819520" y="1279440"/>
            <a:ext cx="1447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PJM Area Weather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114800" y="127620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Load vs. Temp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4" name="" descr=""/>
          <p:cNvPicPr/>
          <p:nvPr/>
        </p:nvPicPr>
        <p:blipFill>
          <a:blip r:embed="rId1"/>
          <a:stretch/>
        </p:blipFill>
        <p:spPr>
          <a:xfrm>
            <a:off x="800280" y="1857240"/>
            <a:ext cx="8267400" cy="5000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" name=""/>
          <p:cNvSpPr/>
          <p:nvPr/>
        </p:nvSpPr>
        <p:spPr>
          <a:xfrm>
            <a:off x="1371600" y="127620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PJM Load Distribution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162920" y="1676520"/>
            <a:ext cx="1371600" cy="1295280"/>
          </a:xfrm>
          <a:prstGeom prst="wedgeRectCallout">
            <a:avLst>
              <a:gd name="adj1" fmla="val -137847"/>
              <a:gd name="adj2" fmla="val 38481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These charts are like the current load charts only with all of the previous updated forecasts posted for a more probablistic focus.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"/>
          <p:cNvSpPr/>
          <p:nvPr/>
        </p:nvSpPr>
        <p:spPr>
          <a:xfrm>
            <a:off x="762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905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048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191120" y="76320"/>
            <a:ext cx="114300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410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28600" y="609480"/>
            <a:ext cx="8763120" cy="6098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733400" y="762120"/>
            <a:ext cx="123840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060720" y="766800"/>
            <a:ext cx="12398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565520" y="768240"/>
            <a:ext cx="14162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159600" y="766800"/>
            <a:ext cx="141588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28600" y="685800"/>
            <a:ext cx="1415880" cy="52092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Regional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553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696080" y="76320"/>
            <a:ext cx="1067040" cy="53316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PJM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286000" y="1523880"/>
            <a:ext cx="48006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ISO Load Distribution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 a time range: </a:t>
            </a:r>
            <a:r>
              <a:rPr b="1" lang="en-US" sz="1000" strike="noStrike" u="sng">
                <a:solidFill>
                  <a:srgbClr val="9900ff"/>
                </a:solidFill>
                <a:effectLst/>
                <a:uFillTx/>
                <a:latin typeface="Times New Roman"/>
              </a:rPr>
              <a:t>Annual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Seasonal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Current Hour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On-Peak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Off-Peak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28600" y="127944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PJM Load Charts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200400" y="1279440"/>
            <a:ext cx="144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PJM Area Weather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495680" y="127620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Load vs. Temp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4" name="" descr=""/>
          <p:cNvPicPr/>
          <p:nvPr/>
        </p:nvPicPr>
        <p:blipFill>
          <a:blip r:embed="rId1"/>
          <a:stretch/>
        </p:blipFill>
        <p:spPr>
          <a:xfrm>
            <a:off x="920880" y="1836720"/>
            <a:ext cx="7232400" cy="4944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5" name=""/>
          <p:cNvSpPr/>
          <p:nvPr/>
        </p:nvSpPr>
        <p:spPr>
          <a:xfrm>
            <a:off x="5410080" y="2209680"/>
            <a:ext cx="2362320" cy="10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Load: 31,336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5/25/2001 1:30 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63rd percentile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523880" y="127620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9900ff"/>
                </a:solidFill>
                <a:effectLst/>
                <a:uFillTx/>
                <a:latin typeface="Times New Roman"/>
              </a:rPr>
              <a:t>PJM Load Distribution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419720" y="3276720"/>
            <a:ext cx="1218960" cy="914400"/>
          </a:xfrm>
          <a:prstGeom prst="wedgeRectCallout">
            <a:avLst>
              <a:gd name="adj1" fmla="val -79296"/>
              <a:gd name="adj2" fmla="val -91842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current real-time load is highlighted.  These distributions are calculated real-time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" descr=""/>
          <p:cNvPicPr/>
          <p:nvPr/>
        </p:nvPicPr>
        <p:blipFill>
          <a:blip r:embed="rId1"/>
          <a:stretch/>
        </p:blipFill>
        <p:spPr>
          <a:xfrm>
            <a:off x="1066680" y="1889280"/>
            <a:ext cx="7156440" cy="4892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9" name=""/>
          <p:cNvSpPr/>
          <p:nvPr/>
        </p:nvSpPr>
        <p:spPr>
          <a:xfrm>
            <a:off x="762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1905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048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191120" y="76320"/>
            <a:ext cx="114300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410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28600" y="609480"/>
            <a:ext cx="8763120" cy="6098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733400" y="762120"/>
            <a:ext cx="123840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060720" y="766800"/>
            <a:ext cx="12398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4565520" y="768240"/>
            <a:ext cx="14162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159600" y="766800"/>
            <a:ext cx="141588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28600" y="685800"/>
            <a:ext cx="1415880" cy="52092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Regional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553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696080" y="76320"/>
            <a:ext cx="1067040" cy="53316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PJM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286000" y="1523880"/>
            <a:ext cx="48006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ISO Load Distribution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 a time range: </a:t>
            </a: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Annual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1" lang="en-US" sz="1000" strike="noStrike" u="sng">
                <a:solidFill>
                  <a:srgbClr val="9900ff"/>
                </a:solidFill>
                <a:effectLst/>
                <a:uFillTx/>
                <a:latin typeface="Times New Roman"/>
              </a:rPr>
              <a:t>Seasonal</a:t>
            </a: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Current Hour (Season)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On-Peak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Off-Peak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28600" y="127944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PJM Load Charts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200400" y="1279440"/>
            <a:ext cx="144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PJM Area Weather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495680" y="127620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Load vs. Temp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410080" y="2209680"/>
            <a:ext cx="2362320" cy="10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Load: 31,336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5/25/2001 1:30 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78th percentile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523880" y="127620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9900ff"/>
                </a:solidFill>
                <a:effectLst/>
                <a:uFillTx/>
                <a:latin typeface="Times New Roman"/>
              </a:rPr>
              <a:t>PJM Load Distribution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"/>
          <p:cNvSpPr/>
          <p:nvPr/>
        </p:nvSpPr>
        <p:spPr>
          <a:xfrm>
            <a:off x="762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905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048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4191120" y="76320"/>
            <a:ext cx="114300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410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228600" y="609480"/>
            <a:ext cx="8763120" cy="6098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733400" y="762120"/>
            <a:ext cx="123840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3060720" y="766800"/>
            <a:ext cx="12398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565520" y="768240"/>
            <a:ext cx="14162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159600" y="766800"/>
            <a:ext cx="141588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28600" y="685800"/>
            <a:ext cx="1415880" cy="52092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Regional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553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696080" y="76320"/>
            <a:ext cx="1067040" cy="53316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PJM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1" name=""/>
          <p:cNvGraphicFramePr/>
          <p:nvPr/>
        </p:nvGraphicFramePr>
        <p:xfrm>
          <a:off x="304920" y="2209680"/>
          <a:ext cx="4876560" cy="3998880"/>
        </p:xfrm>
        <a:graphic>
          <a:graphicData uri="http://schemas.openxmlformats.org/drawingml/2006/table">
            <a:tbl>
              <a:tblPr/>
              <a:tblGrid>
                <a:gridCol w="761760"/>
                <a:gridCol w="609480"/>
                <a:gridCol w="838440"/>
                <a:gridCol w="1218960"/>
                <a:gridCol w="1447920"/>
              </a:tblGrid>
              <a:tr h="3373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Line Description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Voltage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LMP Zone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Start Date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End Date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GPU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B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AP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C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DPL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F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G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H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I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J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K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L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P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Q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500 KV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sng">
                          <a:solidFill>
                            <a:srgbClr val="3366ff"/>
                          </a:solidFill>
                          <a:effectLst/>
                          <a:uFillTx/>
                          <a:latin typeface="Times New Roman"/>
                        </a:rPr>
                        <a:t>…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24,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May 25, 12:00 pm EDT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"/>
          <p:cNvSpPr/>
          <p:nvPr/>
        </p:nvSpPr>
        <p:spPr>
          <a:xfrm>
            <a:off x="152280" y="188928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9900ff"/>
                </a:solidFill>
                <a:effectLst/>
                <a:uFillTx/>
                <a:latin typeface="Times New Roman"/>
              </a:rPr>
              <a:t>Today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762120" y="1889280"/>
            <a:ext cx="1676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This Week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1523880" y="188928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This Month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334120" y="2209680"/>
            <a:ext cx="3352680" cy="3796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Map of outages here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990720" y="3429000"/>
            <a:ext cx="1447560" cy="990720"/>
          </a:xfrm>
          <a:prstGeom prst="wedgeRectCallout">
            <a:avLst>
              <a:gd name="adj1" fmla="val -1643"/>
              <a:gd name="adj2" fmla="val -186217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Similar to the transmission outages except with a toggle for time periods instead of the Gantt chart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5334120" y="1523880"/>
            <a:ext cx="1676160" cy="1143000"/>
          </a:xfrm>
          <a:prstGeom prst="wedgeRectCallout">
            <a:avLst>
              <a:gd name="adj1" fmla="val 28407"/>
              <a:gd name="adj2" fmla="val 87361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230 KV lines and up have been mapped so we should be able to visualize planned outages.  This map will change along with the time period of the outages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6629400" y="129528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 FTR Nodal Clearing Prices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4495680" y="129528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FTR Auction Results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228600" y="129852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9900ff"/>
                </a:solidFill>
                <a:effectLst/>
                <a:uFillTx/>
                <a:latin typeface="Times New Roman"/>
              </a:rPr>
              <a:t>PJM Planned Transmission Outages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2514600" y="129528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Current Constraints/Emergencies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"/>
          <p:cNvSpPr/>
          <p:nvPr/>
        </p:nvSpPr>
        <p:spPr>
          <a:xfrm>
            <a:off x="762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905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3048120" y="76320"/>
            <a:ext cx="106668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191120" y="76320"/>
            <a:ext cx="114300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410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28600" y="609480"/>
            <a:ext cx="8763120" cy="6098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733400" y="762120"/>
            <a:ext cx="123840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060720" y="766800"/>
            <a:ext cx="12398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4565520" y="768240"/>
            <a:ext cx="141624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159600" y="766800"/>
            <a:ext cx="1415880" cy="30744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28600" y="685800"/>
            <a:ext cx="1415880" cy="52092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Regional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553080" y="76320"/>
            <a:ext cx="1067040" cy="53316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696080" y="76320"/>
            <a:ext cx="1067040" cy="533160"/>
          </a:xfrm>
          <a:prstGeom prst="rect">
            <a:avLst/>
          </a:prstGeom>
          <a:solidFill>
            <a:srgbClr val="99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PJM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200240" y="1600200"/>
            <a:ext cx="6400800" cy="3796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Map of PJM constraints and emergencies here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6" name=""/>
          <p:cNvGraphicFramePr/>
          <p:nvPr/>
        </p:nvGraphicFramePr>
        <p:xfrm>
          <a:off x="2438280" y="5624640"/>
          <a:ext cx="3810240" cy="1004760"/>
        </p:xfrm>
        <a:graphic>
          <a:graphicData uri="http://schemas.openxmlformats.org/drawingml/2006/table">
            <a:tbl>
              <a:tblPr/>
              <a:tblGrid>
                <a:gridCol w="538200"/>
                <a:gridCol w="762120"/>
                <a:gridCol w="2509920"/>
              </a:tblGrid>
              <a:tr h="3373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Time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Emergency Type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Description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260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156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257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7" name=""/>
          <p:cNvSpPr/>
          <p:nvPr/>
        </p:nvSpPr>
        <p:spPr>
          <a:xfrm>
            <a:off x="5334120" y="1523880"/>
            <a:ext cx="1676160" cy="685800"/>
          </a:xfrm>
          <a:prstGeom prst="wedgeRectCallout">
            <a:avLst>
              <a:gd name="adj1" fmla="val -73009"/>
              <a:gd name="adj2" fmla="val 210185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page will be like the TLR map under market notices, only just for PJM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629400" y="129528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 FTR Nodal Clearing Prices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495680" y="129528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FTR Auction Results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28600" y="129852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3366ff"/>
                </a:solidFill>
                <a:effectLst/>
                <a:uFillTx/>
                <a:latin typeface="Times New Roman"/>
              </a:rPr>
              <a:t>PJM Planned Transmission Outages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2514600" y="129528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9900ff"/>
                </a:solidFill>
                <a:effectLst/>
                <a:uFillTx/>
                <a:latin typeface="Times New Roman"/>
              </a:rPr>
              <a:t>Current Constraints/Emergencies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2000-11-24T19:04:33Z</dcterms:created>
  <dc:creator>Michael McNair</dc:creator>
  <dc:description/>
  <dc:language>en-US</dc:language>
  <cp:lastModifiedBy>mmcnair</cp:lastModifiedBy>
  <dcterms:modified xsi:type="dcterms:W3CDTF">2001-07-24T19:21:20Z</dcterms:modified>
  <cp:revision>36</cp:revision>
  <dc:subject/>
  <dc:title>PowerPoint Presentation</dc:title>
</cp:coreProperties>
</file>