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media/image1.wmf" ContentType="image/x-wmf"/>
  <Override PartName="/ppt/media/image2.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p:notesSz cx="6670675" cy="992505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4DC8D79F-6662-45DA-850C-F1E6DFCFEDF8}"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2"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3228A65-12A1-4643-BB2B-84518B5A2BDB}"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4"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9B89601-C476-45C7-99B4-A6EE32F15D49}"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sldNum" idx="1"/>
          </p:nvPr>
        </p:nvSpPr>
        <p:spPr>
          <a:xfrm>
            <a:off x="3886200" y="6248520"/>
            <a:ext cx="9144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0E532C6-EEB7-4EC9-9F4A-5034601FC05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aphicFrame>
        <p:nvGraphicFramePr>
          <p:cNvPr id="1" name=""/>
          <p:cNvGraphicFramePr/>
          <p:nvPr/>
        </p:nvGraphicFramePr>
        <p:xfrm>
          <a:off x="333360" y="6095880"/>
          <a:ext cx="736560" cy="736560"/>
        </p:xfrm>
        <a:graphic>
          <a:graphicData uri="http://schemas.openxmlformats.org/presentationml/2006/ole">
            <p:oleObj r:id="rId2" spid="">
              <p:embed/>
              <p:pic>
                <p:nvPicPr>
                  <p:cNvPr id="2" name="" descr=""/>
                  <p:cNvPicPr/>
                  <p:nvPr/>
                </p:nvPicPr>
                <p:blipFill>
                  <a:blip r:embed="rId3"/>
                  <a:stretch/>
                </p:blipFill>
                <p:spPr>
                  <a:xfrm>
                    <a:off x="333360" y="6095880"/>
                    <a:ext cx="736560" cy="736560"/>
                  </a:xfrm>
                  <a:prstGeom prst="rect">
                    <a:avLst/>
                  </a:prstGeom>
                  <a:noFill/>
                  <a:ln w="0">
                    <a:noFill/>
                  </a:ln>
                </p:spPr>
              </p:pic>
            </p:oleObj>
          </a:graphicData>
        </a:graphic>
      </p:graphicFrame>
      <p:sp>
        <p:nvSpPr>
          <p:cNvPr id="3" name=""/>
          <p:cNvSpPr/>
          <p:nvPr/>
        </p:nvSpPr>
        <p:spPr>
          <a:xfrm>
            <a:off x="990720" y="6172200"/>
            <a:ext cx="7543800" cy="632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r" pos="7264440"/>
                <a:tab algn="l" pos="7315200"/>
                <a:tab algn="l" pos="8229600"/>
                <a:tab algn="l" pos="9144000"/>
                <a:tab algn="l" pos="10058400"/>
              </a:tabLst>
            </a:pPr>
            <a:r>
              <a:rPr b="1" i="1" lang="en-US" sz="1400" strike="noStrike" u="none">
                <a:solidFill>
                  <a:srgbClr val="000000"/>
                </a:solidFill>
                <a:effectLst/>
                <a:uFillTx/>
                <a:latin typeface="Palatino"/>
              </a:rPr>
              <a:t>Enron North America                             </a:t>
            </a:r>
            <a:r>
              <a:rPr b="1" i="1" lang="en-US" sz="1400" strike="noStrike" u="none">
                <a:solidFill>
                  <a:srgbClr val="000000"/>
                </a:solidFill>
                <a:effectLst/>
                <a:uFillTx/>
                <a:latin typeface="Palatino"/>
              </a:rPr>
              <a:t>	</a:t>
            </a:r>
            <a:r>
              <a:rPr b="1" i="1" lang="en-US" sz="1400" strike="noStrike" u="none">
                <a:solidFill>
                  <a:srgbClr val="000000"/>
                </a:solidFill>
                <a:effectLst/>
                <a:uFillTx/>
                <a:latin typeface="Palatino"/>
              </a:rPr>
              <a:t>Weather Risk Management</a:t>
            </a:r>
            <a:endParaRPr b="0" lang="en-US" sz="1400" strike="noStrike" u="none">
              <a:solidFill>
                <a:srgbClr val="000000"/>
              </a:solidFill>
              <a:effectLst/>
              <a:uFillTx/>
              <a:latin typeface="Times New Roman"/>
            </a:endParaRPr>
          </a:p>
          <a:p>
            <a:pPr algn="ctr">
              <a:lnSpc>
                <a:spcPct val="100000"/>
              </a:lnSpc>
              <a:spcBef>
                <a:spcPts val="876"/>
              </a:spcBef>
              <a:tabLst>
                <a:tab algn="l" pos="0"/>
                <a:tab algn="r" pos="7264440"/>
                <a:tab algn="l" pos="7315200"/>
                <a:tab algn="l" pos="8229600"/>
                <a:tab algn="l" pos="9144000"/>
                <a:tab algn="l" pos="10058400"/>
              </a:tabLst>
            </a:pPr>
            <a:r>
              <a:rPr b="1" i="1" lang="en-US" sz="1400" strike="noStrike" u="none" baseline="30000">
                <a:solidFill>
                  <a:srgbClr val="000000"/>
                </a:solidFill>
                <a:effectLst/>
                <a:uFillTx/>
                <a:latin typeface="Palatino"/>
              </a:rPr>
              <a:t>  </a:t>
            </a:r>
            <a:endParaRPr b="0" lang="en-US" sz="1400" strike="noStrike" u="none">
              <a:solidFill>
                <a:srgbClr val="000000"/>
              </a:solidFill>
              <a:effectLst/>
              <a:uFillTx/>
              <a:latin typeface="Times New Roman"/>
            </a:endParaRPr>
          </a:p>
        </p:txBody>
      </p:sp>
      <p:sp>
        <p:nvSpPr>
          <p:cNvPr id="4" name=""/>
          <p:cNvSpPr/>
          <p:nvPr/>
        </p:nvSpPr>
        <p:spPr>
          <a:xfrm>
            <a:off x="990720" y="6172200"/>
            <a:ext cx="7467480" cy="0"/>
          </a:xfrm>
          <a:prstGeom prst="line">
            <a:avLst/>
          </a:prstGeom>
          <a:ln w="32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5867280" y="152280"/>
            <a:ext cx="2819520" cy="3074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Palatino"/>
              </a:rPr>
              <a:t>Confidential</a:t>
            </a:r>
            <a:endParaRPr b="0" lang="en-US" sz="1400" strike="noStrike" u="none">
              <a:solidFill>
                <a:srgbClr val="000000"/>
              </a:solidFill>
              <a:effectLst/>
              <a:uFillTx/>
              <a:latin typeface="Times New Roman"/>
            </a:endParaRPr>
          </a:p>
        </p:txBody>
      </p:sp>
      <p:sp>
        <p:nvSpPr>
          <p:cNvPr id="6" name=""/>
          <p:cNvSpPr/>
          <p:nvPr/>
        </p:nvSpPr>
        <p:spPr>
          <a:xfrm>
            <a:off x="1219320" y="1295280"/>
            <a:ext cx="2438280" cy="33660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 name=""/>
          <p:cNvSpPr/>
          <p:nvPr/>
        </p:nvSpPr>
        <p:spPr>
          <a:xfrm>
            <a:off x="0" y="533520"/>
            <a:ext cx="91440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 name="PlaceHolder 2"/>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9" name="PlaceHolder 3"/>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0" y="2285640"/>
            <a:ext cx="9144000" cy="1143000"/>
          </a:xfrm>
          <a:prstGeom prst="rect">
            <a:avLst/>
          </a:prstGeom>
          <a:noFill/>
          <a:ln w="0">
            <a:noFill/>
          </a:ln>
        </p:spPr>
        <p:txBody>
          <a:bodyPr lIns="90000" rIns="90000" tIns="46800" bIns="46800" anchor="t">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PJM Load Product</a:t>
            </a:r>
            <a:br>
              <a:rPr sz="4000"/>
            </a:br>
            <a:r>
              <a:rPr b="0" lang="en-US" sz="2800" strike="noStrike" u="none">
                <a:solidFill>
                  <a:srgbClr val="000000"/>
                </a:solidFill>
                <a:effectLst/>
                <a:uFillTx/>
                <a:latin typeface="Times New Roman"/>
              </a:rPr>
              <a:t>(Consumption Product)</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457200" y="609480"/>
            <a:ext cx="8686800" cy="106704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Power Demand and Weather</a:t>
            </a:r>
            <a:endParaRPr b="0" lang="en-US" sz="2400" strike="noStrike" u="none">
              <a:solidFill>
                <a:srgbClr val="000000"/>
              </a:solidFill>
              <a:effectLst/>
              <a:uFillTx/>
              <a:latin typeface="Times New Roman"/>
            </a:endParaRPr>
          </a:p>
        </p:txBody>
      </p:sp>
      <p:sp>
        <p:nvSpPr>
          <p:cNvPr id="67" name="PlaceHolder 2"/>
          <p:cNvSpPr>
            <a:spLocks noGrp="1"/>
          </p:cNvSpPr>
          <p:nvPr>
            <p:ph/>
          </p:nvPr>
        </p:nvSpPr>
        <p:spPr>
          <a:xfrm>
            <a:off x="914040" y="2057040"/>
            <a:ext cx="7162920" cy="3809880"/>
          </a:xfrm>
          <a:prstGeom prst="rect">
            <a:avLst/>
          </a:prstGeom>
          <a:solidFill>
            <a:srgbClr val="ffffff"/>
          </a:solidFill>
          <a:ln w="0">
            <a:noFill/>
          </a:ln>
        </p:spPr>
        <p:txBody>
          <a:bodyPr lIns="90000" rIns="90000" tIns="46800" bIns="46800" anchor="t">
            <a:normAutofit/>
          </a:bodyPr>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Power demand for a region is highly correlated to the weather (temperatures). </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For specific users the correlation is already significant. When all these consumers are aggregated together, the demand variations (in the short term) become completely dependent on the weather, because the weather and the economic growth are the only systematic factors that explain demand. </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23A65DB-343E-48C1-861D-EBECDDB67B1F}"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456840" y="609480"/>
            <a:ext cx="8458200" cy="106704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Power Demand and Weather (II)</a:t>
            </a:r>
            <a:endParaRPr b="0" lang="en-US" sz="2400" strike="noStrike" u="none">
              <a:solidFill>
                <a:srgbClr val="000000"/>
              </a:solidFill>
              <a:effectLst/>
              <a:uFillTx/>
              <a:latin typeface="Times New Roman"/>
            </a:endParaRPr>
          </a:p>
        </p:txBody>
      </p:sp>
      <p:sp>
        <p:nvSpPr>
          <p:cNvPr id="69" name="PlaceHolder 2"/>
          <p:cNvSpPr>
            <a:spLocks noGrp="1"/>
          </p:cNvSpPr>
          <p:nvPr>
            <p:ph/>
          </p:nvPr>
        </p:nvSpPr>
        <p:spPr>
          <a:xfrm>
            <a:off x="914040" y="2057040"/>
            <a:ext cx="7162920" cy="3809880"/>
          </a:xfrm>
          <a:prstGeom prst="rect">
            <a:avLst/>
          </a:prstGeom>
          <a:solidFill>
            <a:srgbClr val="ffffff"/>
          </a:solidFill>
          <a:ln w="0">
            <a:noFill/>
          </a:ln>
        </p:spPr>
        <p:txBody>
          <a:bodyPr lIns="90000" rIns="90000" tIns="46800" bIns="46800" anchor="t">
            <a:normAutofit/>
          </a:bodyPr>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non-systematic factors influencing demand vanish due to diversification.</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Using the PJM pool as a trial region, we found significant regressions, where the load is explained by temperatures and GDP growth. </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We got 98% R-squared for weekly loads, 94% R-Squared for daily loads.</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DF8918B-9A18-4796-BDEA-EE7586A798B9}"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609480"/>
            <a:ext cx="8686800" cy="106704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Power Demand and Weather (III)</a:t>
            </a:r>
            <a:endParaRPr b="0" lang="en-US" sz="2400" strike="noStrike" u="none">
              <a:solidFill>
                <a:srgbClr val="000000"/>
              </a:solidFill>
              <a:effectLst/>
              <a:uFillTx/>
              <a:latin typeface="Times New Roman"/>
            </a:endParaRPr>
          </a:p>
        </p:txBody>
      </p:sp>
      <p:graphicFrame>
        <p:nvGraphicFramePr>
          <p:cNvPr id="71" name=""/>
          <p:cNvGraphicFramePr/>
          <p:nvPr/>
        </p:nvGraphicFramePr>
        <p:xfrm>
          <a:off x="1622520" y="1585800"/>
          <a:ext cx="5897520" cy="3686400"/>
        </p:xfrm>
        <a:graphic>
          <a:graphicData uri="http://schemas.openxmlformats.org/presentationml/2006/ole">
            <p:oleObj progId="Excel.Sheet.12" r:id="rId1" spid="">
              <p:embed/>
              <p:pic>
                <p:nvPicPr>
                  <p:cNvPr id="72" name="" descr=""/>
                  <p:cNvPicPr/>
                  <p:nvPr/>
                </p:nvPicPr>
                <p:blipFill>
                  <a:blip r:embed="rId2"/>
                  <a:stretch/>
                </p:blipFill>
                <p:spPr>
                  <a:xfrm>
                    <a:off x="1622520" y="1585800"/>
                    <a:ext cx="5897520" cy="3686400"/>
                  </a:xfrm>
                  <a:prstGeom prst="rect">
                    <a:avLst/>
                  </a:prstGeom>
                  <a:noFill/>
                  <a:ln w="0">
                    <a:noFill/>
                  </a:ln>
                </p:spPr>
              </p:pic>
            </p:oleObj>
          </a:graphicData>
        </a:graphic>
      </p:graphicFrame>
      <p:sp>
        <p:nvSpPr>
          <p:cNvPr id="3" name="PlaceHolder 2"/>
          <p:cNvSpPr>
            <a:spLocks noGrp="1"/>
          </p:cNvSpPr>
          <p:nvPr>
            <p:ph type="sldNum" idx="1"/>
          </p:nvPr>
        </p:nvSpPr>
        <p:spPr/>
        <p:txBody>
          <a:bodyPr/>
          <a:p>
            <a:fld id="{95D1B266-E2B7-40AD-9019-8106A7C88578}"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609480"/>
            <a:ext cx="8686800" cy="106704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Power Demand and Weather (IV)</a:t>
            </a:r>
            <a:endParaRPr b="0" lang="en-US" sz="2400" strike="noStrike" u="none">
              <a:solidFill>
                <a:srgbClr val="000000"/>
              </a:solidFill>
              <a:effectLst/>
              <a:uFillTx/>
              <a:latin typeface="Times New Roman"/>
            </a:endParaRPr>
          </a:p>
        </p:txBody>
      </p:sp>
      <p:sp>
        <p:nvSpPr>
          <p:cNvPr id="74" name="PlaceHolder 2"/>
          <p:cNvSpPr>
            <a:spLocks noGrp="1"/>
          </p:cNvSpPr>
          <p:nvPr>
            <p:ph/>
          </p:nvPr>
        </p:nvSpPr>
        <p:spPr>
          <a:xfrm>
            <a:off x="838080" y="2057400"/>
            <a:ext cx="7315200" cy="3276720"/>
          </a:xfrm>
          <a:prstGeom prst="rect">
            <a:avLst/>
          </a:prstGeom>
          <a:solidFill>
            <a:srgbClr val="ffffff"/>
          </a:solidFill>
          <a:ln w="0">
            <a:noFill/>
          </a:ln>
        </p:spPr>
        <p:txBody>
          <a:bodyPr lIns="90000" rIns="90000" tIns="46800" bIns="46800" anchor="t">
            <a:normAutofit/>
          </a:bodyPr>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longer the aggregation period (where the load is found), the higher the R-Squared is. Daily idiosyncrasy vanishes during the aggregation period.</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It is important to include regional growth in the analysis. Economic growth systematically causes the growth of demand.</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A48A4AC-768E-4BCD-AE78-231E5103E709}"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609480"/>
            <a:ext cx="8686800" cy="106704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Product Design</a:t>
            </a:r>
            <a:endParaRPr b="0" lang="en-US" sz="2400" strike="noStrike" u="none">
              <a:solidFill>
                <a:srgbClr val="000000"/>
              </a:solidFill>
              <a:effectLst/>
              <a:uFillTx/>
              <a:latin typeface="Times New Roman"/>
            </a:endParaRPr>
          </a:p>
        </p:txBody>
      </p:sp>
      <p:sp>
        <p:nvSpPr>
          <p:cNvPr id="76" name="PlaceHolder 2"/>
          <p:cNvSpPr>
            <a:spLocks noGrp="1"/>
          </p:cNvSpPr>
          <p:nvPr>
            <p:ph/>
          </p:nvPr>
        </p:nvSpPr>
        <p:spPr>
          <a:xfrm>
            <a:off x="838080" y="2057040"/>
            <a:ext cx="7315200" cy="3809880"/>
          </a:xfrm>
          <a:prstGeom prst="rect">
            <a:avLst/>
          </a:prstGeom>
          <a:solidFill>
            <a:srgbClr val="ffffff"/>
          </a:solidFill>
          <a:ln w="0">
            <a:noFill/>
          </a:ln>
        </p:spPr>
        <p:txBody>
          <a:bodyPr lIns="90000" rIns="90000" tIns="46800" bIns="46800" anchor="t">
            <a:normAutofit/>
          </a:bodyPr>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Palatino"/>
              </a:rPr>
              <a:t>The Product</a:t>
            </a:r>
            <a:r>
              <a:rPr b="0" lang="en-US" sz="1800" strike="noStrike" u="none">
                <a:solidFill>
                  <a:srgbClr val="000000"/>
                </a:solidFill>
                <a:effectLst/>
                <a:uFillTx/>
                <a:latin typeface="Palatino"/>
              </a:rPr>
              <a:t> is a swap around a notional load. If the actual load is greater (lower) than the notional, the buyer (seller) of the swap will be paid a fixed amount of dollars per Mw.</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Palatino"/>
              </a:rPr>
              <a:t>The Underlying Period</a:t>
            </a:r>
            <a:r>
              <a:rPr b="0" lang="en-US" sz="1800" strike="noStrike" u="none">
                <a:solidFill>
                  <a:srgbClr val="000000"/>
                </a:solidFill>
                <a:effectLst/>
                <a:uFillTx/>
                <a:latin typeface="Palatino"/>
              </a:rPr>
              <a:t> will be one week (week days only, excluding holidays</a:t>
            </a:r>
            <a:r>
              <a:rPr b="0" lang="en-US" sz="1800" strike="noStrike" u="none" baseline="30000">
                <a:solidFill>
                  <a:srgbClr val="000000"/>
                </a:solidFill>
                <a:effectLst/>
                <a:uFillTx/>
                <a:latin typeface="Palatino"/>
              </a:rPr>
              <a:t>*</a:t>
            </a:r>
            <a:r>
              <a:rPr b="0" lang="en-US" sz="1800" strike="noStrike" u="none">
                <a:solidFill>
                  <a:srgbClr val="000000"/>
                </a:solidFill>
                <a:effectLst/>
                <a:uFillTx/>
                <a:latin typeface="Palatino"/>
              </a:rPr>
              <a:t>).</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Palatino"/>
              </a:rPr>
              <a:t>The Trading Period </a:t>
            </a:r>
            <a:r>
              <a:rPr b="0" lang="en-US" sz="1800" strike="noStrike" u="none">
                <a:solidFill>
                  <a:srgbClr val="000000"/>
                </a:solidFill>
                <a:effectLst/>
                <a:uFillTx/>
                <a:latin typeface="Palatino"/>
              </a:rPr>
              <a:t>will be the previous week’s (to the underlying period) business days, from 9am to 2pm.</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 Includes:  New Year’s Day, President’s Day, Memorial Day, Independence Day, Labor Day, Thanks Giving, Christmas. If a business day is between one of these holidays and the weekend, this day will be treated as a holiday.</a:t>
            </a:r>
            <a:endParaRPr b="0" lang="en-US" sz="12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A8AEF54-0C50-4D85-98E5-6E2E6283AAB1}"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Product Design (II)</a:t>
            </a:r>
            <a:endParaRPr b="0" lang="en-US" sz="2400" strike="noStrike" u="none">
              <a:solidFill>
                <a:srgbClr val="000000"/>
              </a:solidFill>
              <a:effectLst/>
              <a:uFillTx/>
              <a:latin typeface="Times New Roman"/>
            </a:endParaRPr>
          </a:p>
        </p:txBody>
      </p:sp>
      <p:sp>
        <p:nvSpPr>
          <p:cNvPr id="78" name="PlaceHolder 2"/>
          <p:cNvSpPr>
            <a:spLocks noGrp="1"/>
          </p:cNvSpPr>
          <p:nvPr>
            <p:ph/>
          </p:nvPr>
        </p:nvSpPr>
        <p:spPr>
          <a:xfrm>
            <a:off x="685800" y="1294920"/>
            <a:ext cx="7772400" cy="4800600"/>
          </a:xfrm>
          <a:prstGeom prst="rect">
            <a:avLst/>
          </a:prstGeom>
          <a:noFill/>
          <a:ln w="0">
            <a:noFill/>
          </a:ln>
        </p:spPr>
        <p:txBody>
          <a:bodyPr lIns="90000" rIns="90000" tIns="46800" bIns="46800" anchor="t">
            <a:normAutofit/>
          </a:bodyPr>
          <a:p>
            <a:pPr marL="343080" indent="-343080">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Palatino"/>
              </a:rPr>
              <a:t>The Platform</a:t>
            </a:r>
            <a:r>
              <a:rPr b="0" lang="en-US" sz="1800" strike="noStrike" u="none">
                <a:solidFill>
                  <a:srgbClr val="000000"/>
                </a:solidFill>
                <a:effectLst/>
                <a:uFillTx/>
                <a:latin typeface="Palatino"/>
              </a:rPr>
              <a:t> is Enron On-Line. </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Palatino"/>
              </a:rPr>
              <a:t>The Market Maker</a:t>
            </a:r>
            <a:r>
              <a:rPr b="0" lang="en-US" sz="1800" strike="noStrike" u="none">
                <a:solidFill>
                  <a:srgbClr val="000000"/>
                </a:solidFill>
                <a:effectLst/>
                <a:uFillTx/>
                <a:latin typeface="Palatino"/>
              </a:rPr>
              <a:t> is the Weather Desk.</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Palatino"/>
              </a:rPr>
              <a:t>The Index</a:t>
            </a:r>
            <a:r>
              <a:rPr b="0" lang="en-US" sz="1800" strike="noStrike" u="none">
                <a:solidFill>
                  <a:srgbClr val="000000"/>
                </a:solidFill>
                <a:effectLst/>
                <a:uFillTx/>
                <a:latin typeface="Palatino"/>
              </a:rPr>
              <a:t> is the average of loads that are reported hourly by PJM for the underlying week.These amounts are disclosed in PJM web site (pjm.com), in its historical data. It is typically disclosed up to 2 weeks after the fact.</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Palatino"/>
              </a:rPr>
              <a:t>Counterparties</a:t>
            </a:r>
            <a:r>
              <a:rPr b="0" lang="en-US" sz="1800" strike="noStrike" u="none">
                <a:solidFill>
                  <a:srgbClr val="000000"/>
                </a:solidFill>
                <a:effectLst/>
                <a:uFillTx/>
                <a:latin typeface="Palatino"/>
              </a:rPr>
              <a:t> are current participants in the weather market and initially only the power desk for the consumption product.</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Palatino"/>
              </a:rPr>
              <a:t>The Settlement </a:t>
            </a:r>
            <a:r>
              <a:rPr b="0" lang="en-US" sz="1800" strike="noStrike" u="none">
                <a:solidFill>
                  <a:srgbClr val="000000"/>
                </a:solidFill>
                <a:effectLst/>
                <a:uFillTx/>
                <a:latin typeface="Palatino"/>
              </a:rPr>
              <a:t>will happen 5 business days after PJM has disclosed the hourly loads for the underlying period.</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sng">
                <a:solidFill>
                  <a:srgbClr val="000000"/>
                </a:solidFill>
                <a:effectLst/>
                <a:uFillTx/>
                <a:latin typeface="Palatino"/>
              </a:rPr>
              <a:t>The Tick-Size</a:t>
            </a:r>
            <a:r>
              <a:rPr b="0" lang="en-US" sz="1800" strike="noStrike" u="none">
                <a:solidFill>
                  <a:srgbClr val="000000"/>
                </a:solidFill>
                <a:effectLst/>
                <a:uFillTx/>
                <a:latin typeface="Palatino"/>
              </a:rPr>
              <a:t> is $10/Mw per contract.</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C9A8E9E-7F49-4390-8BA2-4FDA6322B157}"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Product Design (III)</a:t>
            </a:r>
            <a:endParaRPr b="0" lang="en-US" sz="2400" strike="noStrike" u="none">
              <a:solidFill>
                <a:srgbClr val="000000"/>
              </a:solidFill>
              <a:effectLst/>
              <a:uFillTx/>
              <a:latin typeface="Times New Roman"/>
            </a:endParaRPr>
          </a:p>
        </p:txBody>
      </p:sp>
      <p:sp>
        <p:nvSpPr>
          <p:cNvPr id="80" name="PlaceHolder 2"/>
          <p:cNvSpPr>
            <a:spLocks noGrp="1"/>
          </p:cNvSpPr>
          <p:nvPr>
            <p:ph/>
          </p:nvPr>
        </p:nvSpPr>
        <p:spPr>
          <a:xfrm>
            <a:off x="609480" y="1523880"/>
            <a:ext cx="7772400" cy="4114800"/>
          </a:xfrm>
          <a:prstGeom prst="rect">
            <a:avLst/>
          </a:prstGeom>
          <a:noFill/>
          <a:ln w="0">
            <a:noFill/>
          </a:ln>
        </p:spPr>
        <p:txBody>
          <a:bodyPr lIns="90000" rIns="90000" tIns="46800" bIns="46800" anchor="t">
            <a:normAutofit/>
          </a:bodyPr>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contracts are capped at $20,000 to either side in line with the Board mandate to cap all weather transaction exposure.</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B6BBBEF-33AA-4081-B8AE-BC071D704DC4}"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456840" y="609480"/>
            <a:ext cx="8458200" cy="106704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Product Management</a:t>
            </a:r>
            <a:endParaRPr b="0" lang="en-US" sz="2400" strike="noStrike" u="none">
              <a:solidFill>
                <a:srgbClr val="000000"/>
              </a:solidFill>
              <a:effectLst/>
              <a:uFillTx/>
              <a:latin typeface="Times New Roman"/>
            </a:endParaRPr>
          </a:p>
        </p:txBody>
      </p:sp>
      <p:sp>
        <p:nvSpPr>
          <p:cNvPr id="82" name="PlaceHolder 2"/>
          <p:cNvSpPr>
            <a:spLocks noGrp="1"/>
          </p:cNvSpPr>
          <p:nvPr>
            <p:ph/>
          </p:nvPr>
        </p:nvSpPr>
        <p:spPr>
          <a:xfrm>
            <a:off x="914400" y="2057040"/>
            <a:ext cx="7315200" cy="3429000"/>
          </a:xfrm>
          <a:prstGeom prst="rect">
            <a:avLst/>
          </a:prstGeom>
          <a:solidFill>
            <a:srgbClr val="ffffff"/>
          </a:solidFill>
          <a:ln w="0">
            <a:noFill/>
          </a:ln>
        </p:spPr>
        <p:txBody>
          <a:bodyPr lIns="90000" rIns="90000" tIns="46800" bIns="46800" anchor="t">
            <a:normAutofit/>
          </a:bodyPr>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weather desk can combine positions in the weather and positions in consumption.</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basis risk between consumption and weather is held by the weather desk in a global well diversified portfolio.</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global weather portfolio is the most efficient capital pool for the risk.</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C8A02BF-4231-4955-A2C2-F1C1238CB547}"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Product Management (II)</a:t>
            </a:r>
            <a:endParaRPr b="0" lang="en-US" sz="2400" strike="noStrike" u="none">
              <a:solidFill>
                <a:srgbClr val="000000"/>
              </a:solidFill>
              <a:effectLst/>
              <a:uFillTx/>
              <a:latin typeface="Times New Roman"/>
            </a:endParaRPr>
          </a:p>
        </p:txBody>
      </p:sp>
      <p:sp>
        <p:nvSpPr>
          <p:cNvPr id="8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Weather Desk has found a relationship that establishes the load, given the weather. This relationship establishes the uncertainty of the load as well. Given that the Weather Desk can hedge the weather in the market, the risk is limited to basis (the cited “uncertainty”).</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above relationship can be established by more than one method, which gives confidence in the results for different market conditions.</a:t>
            </a:r>
            <a:endParaRPr b="0" lang="en-US" sz="1800" strike="noStrike" u="none">
              <a:solidFill>
                <a:srgbClr val="000000"/>
              </a:solidFill>
              <a:effectLst/>
              <a:uFillTx/>
              <a:latin typeface="Times New Roman"/>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The Weather Desk has found the inverse relationship between load and weather. It allows the Desk to clear possible arbitrages between the two markets.</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AC17272-AC40-4A3A-A033-437168DD7DEF}"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609480"/>
            <a:ext cx="8686800" cy="60984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Future Products</a:t>
            </a:r>
            <a:endParaRPr b="0" lang="en-US" sz="2400" strike="noStrike" u="none">
              <a:solidFill>
                <a:srgbClr val="000000"/>
              </a:solidFill>
              <a:effectLst/>
              <a:uFillTx/>
              <a:latin typeface="Times New Roman"/>
            </a:endParaRPr>
          </a:p>
        </p:txBody>
      </p:sp>
      <p:sp>
        <p:nvSpPr>
          <p:cNvPr id="86" name="PlaceHolder 2"/>
          <p:cNvSpPr>
            <a:spLocks noGrp="1"/>
          </p:cNvSpPr>
          <p:nvPr>
            <p:ph/>
          </p:nvPr>
        </p:nvSpPr>
        <p:spPr>
          <a:xfrm>
            <a:off x="838080" y="1599840"/>
            <a:ext cx="7391520" cy="3809880"/>
          </a:xfrm>
          <a:prstGeom prst="rect">
            <a:avLst/>
          </a:prstGeom>
          <a:solidFill>
            <a:srgbClr val="ffffff"/>
          </a:solidFill>
          <a:ln w="0">
            <a:noFill/>
          </a:ln>
        </p:spPr>
        <p:txBody>
          <a:bodyPr lIns="90000" rIns="90000" tIns="46800" bIns="46800" anchor="t">
            <a:normAutofit/>
          </a:bodyPr>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consumption idea can be extended to other commodity markets that have exposure to the weather.</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For instance: Natural gas, heating oil and propane.</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consumption idea is also extendable to other geographic locations, e.g. Europe.</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With respect to power, this product is well suited to any market governed by a pool and/or for which consumption is highly correlated with weather.</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E77C717-47C0-4DA7-9B83-6FD3B1356221}"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609480"/>
            <a:ext cx="8686800" cy="60984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Discussion Topics</a:t>
            </a:r>
            <a:endParaRPr b="0" lang="en-US" sz="2400" strike="noStrike" u="none">
              <a:solidFill>
                <a:srgbClr val="000000"/>
              </a:solidFill>
              <a:effectLst/>
              <a:uFillTx/>
              <a:latin typeface="Times New Roman"/>
            </a:endParaRPr>
          </a:p>
        </p:txBody>
      </p:sp>
      <p:sp>
        <p:nvSpPr>
          <p:cNvPr id="17" name="PlaceHolder 2"/>
          <p:cNvSpPr>
            <a:spLocks noGrp="1"/>
          </p:cNvSpPr>
          <p:nvPr>
            <p:ph/>
          </p:nvPr>
        </p:nvSpPr>
        <p:spPr>
          <a:xfrm>
            <a:off x="914400" y="2057400"/>
            <a:ext cx="7238880" cy="4114800"/>
          </a:xfrm>
          <a:prstGeom prst="rect">
            <a:avLst/>
          </a:prstGeom>
          <a:noFill/>
          <a:ln w="0">
            <a:noFill/>
          </a:ln>
        </p:spPr>
        <p:txBody>
          <a:bodyPr lIns="90000" rIns="90000" tIns="46800" bIns="46800" anchor="t">
            <a:normAutofit/>
          </a:bodyPr>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Executive Summary</a:t>
            </a: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PJM Load Product</a:t>
            </a: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Rationale</a:t>
            </a: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Compliment to the Reliable Power Product</a:t>
            </a: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Price Risk Management</a:t>
            </a: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Power Demand and Weather</a:t>
            </a: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Product Design</a:t>
            </a: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Product Management</a:t>
            </a: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Future Products</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BDA0924-8F43-4677-B9E2-F14937A6AE1E}"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609120"/>
            <a:ext cx="8686800" cy="114300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Executive Summary</a:t>
            </a:r>
            <a:endParaRPr b="0" lang="en-US" sz="2400" strike="noStrike" u="none">
              <a:solidFill>
                <a:srgbClr val="000000"/>
              </a:solidFill>
              <a:effectLst/>
              <a:uFillTx/>
              <a:latin typeface="Times New Roman"/>
            </a:endParaRPr>
          </a:p>
        </p:txBody>
      </p:sp>
      <p:sp>
        <p:nvSpPr>
          <p:cNvPr id="19" name="PlaceHolder 2"/>
          <p:cNvSpPr>
            <a:spLocks noGrp="1"/>
          </p:cNvSpPr>
          <p:nvPr>
            <p:ph/>
          </p:nvPr>
        </p:nvSpPr>
        <p:spPr>
          <a:xfrm>
            <a:off x="914400" y="1676520"/>
            <a:ext cx="7238880" cy="4114800"/>
          </a:xfrm>
          <a:prstGeom prst="rect">
            <a:avLst/>
          </a:prstGeom>
          <a:solidFill>
            <a:srgbClr val="ffffff"/>
          </a:solidFill>
          <a:ln w="0">
            <a:noFill/>
          </a:ln>
        </p:spPr>
        <p:txBody>
          <a:bodyPr lIns="90000" rIns="90000" tIns="46800" bIns="46800" anchor="t">
            <a:normAutofit/>
          </a:bodyPr>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Weather is the primary driver of short-term demand fluctuations for power in the PJM region. However, the power industry has been slow to adopt weather derivatives as a hedging tool for demand/consumption.</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To address one reason for the slow adoption - basis, we are proposing the creation of a tradable product around independently verifiable PJM  Actual Load. This product is  highly correlated to the weather and can  eliminate the basis risk for the counter-parties.</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Internally, the product will transfer weather-related risks to the Weather Desk, which can lay it off with maximum efficiency.</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3965F97-6811-4839-86BB-00B2C219D144}"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609120"/>
            <a:ext cx="8686800" cy="114300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The PJM Load Product</a:t>
            </a:r>
            <a:endParaRPr b="0" lang="en-US" sz="2400" strike="noStrike" u="none">
              <a:solidFill>
                <a:srgbClr val="000000"/>
              </a:solidFill>
              <a:effectLst/>
              <a:uFillTx/>
              <a:latin typeface="Times New Roman"/>
            </a:endParaRPr>
          </a:p>
        </p:txBody>
      </p:sp>
      <p:sp>
        <p:nvSpPr>
          <p:cNvPr id="21" name="PlaceHolder 2"/>
          <p:cNvSpPr>
            <a:spLocks noGrp="1"/>
          </p:cNvSpPr>
          <p:nvPr>
            <p:ph/>
          </p:nvPr>
        </p:nvSpPr>
        <p:spPr>
          <a:xfrm>
            <a:off x="914400" y="2057040"/>
            <a:ext cx="7238880" cy="3429000"/>
          </a:xfrm>
          <a:prstGeom prst="rect">
            <a:avLst/>
          </a:prstGeom>
          <a:solidFill>
            <a:srgbClr val="ffffff"/>
          </a:solidFill>
          <a:ln w="0">
            <a:noFill/>
          </a:ln>
        </p:spPr>
        <p:txBody>
          <a:bodyPr lIns="90000" rIns="90000" tIns="46800" bIns="46800" anchor="t">
            <a:normAutofit/>
          </a:bodyPr>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product is a swap on future demand for power in the PJM region.</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For the proposed initial product, the average weekly (week day only, eliminating holidays) load of PJM was chosen as our underlying index.</a:t>
            </a:r>
            <a:endParaRPr b="0" lang="en-US" sz="1800" strike="noStrike" u="none">
              <a:solidFill>
                <a:srgbClr val="000000"/>
              </a:solidFill>
              <a:effectLst/>
              <a:uFillTx/>
              <a:latin typeface="Times New Roman"/>
            </a:endParaRPr>
          </a:p>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seller of the swap pays out a fixed amount of dollars (tick size) per Mw that actual consumption exceeds the agreed load. If the actual consumption is lower than the agreed load, the seller receives that fixed amount of dollars per Mw.</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6CFDFA6-631E-4350-81D6-5E0F6BD46089}"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609480"/>
            <a:ext cx="8686800" cy="106704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Rationale</a:t>
            </a:r>
            <a:endParaRPr b="0" lang="en-US" sz="2400" strike="noStrike" u="none">
              <a:solidFill>
                <a:srgbClr val="000000"/>
              </a:solidFill>
              <a:effectLst/>
              <a:uFillTx/>
              <a:latin typeface="Times New Roman"/>
            </a:endParaRPr>
          </a:p>
        </p:txBody>
      </p:sp>
      <p:sp>
        <p:nvSpPr>
          <p:cNvPr id="23" name="PlaceHolder 2"/>
          <p:cNvSpPr>
            <a:spLocks noGrp="1"/>
          </p:cNvSpPr>
          <p:nvPr>
            <p:ph/>
          </p:nvPr>
        </p:nvSpPr>
        <p:spPr>
          <a:xfrm>
            <a:off x="914400" y="1523520"/>
            <a:ext cx="7315200" cy="4343400"/>
          </a:xfrm>
          <a:prstGeom prst="rect">
            <a:avLst/>
          </a:prstGeom>
          <a:solidFill>
            <a:srgbClr val="ffffff"/>
          </a:solidFill>
          <a:ln w="0">
            <a:noFill/>
          </a:ln>
        </p:spPr>
        <p:txBody>
          <a:bodyPr lIns="90000" rIns="90000" tIns="46800" bIns="46800" anchor="t">
            <a:normAutofit/>
          </a:bodyPr>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objective of this product is to provide the market with a volume risk-management tool.  Weather derivatives currently offer similar functionality but with basis risk.</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product provides a price-discovery mechanism for the demand side of volumes (consumption). </a:t>
            </a:r>
            <a:endParaRPr b="0" lang="en-US" sz="1800" strike="noStrike" u="none">
              <a:solidFill>
                <a:srgbClr val="000000"/>
              </a:solidFill>
              <a:effectLst/>
              <a:uFillTx/>
              <a:latin typeface="Times New Roman"/>
            </a:endParaRPr>
          </a:p>
          <a:p>
            <a:pPr marL="343080" indent="0" algn="just">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product isolates demand risk from supply risk in the determination of prices. For many commodities supply in the short-term is fixed with the exception of shocks, i.e. insurable events.  Therefore in the short-run demand becomes the principal price setting mechanism.</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Internally, the weather-related risk is transferred to the desk that can lay it off in the market.</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FB78892-D10C-4825-BCC9-3BD8CF07C977}"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609480"/>
            <a:ext cx="8686800" cy="106704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Compliment to Reliable Power Product</a:t>
            </a:r>
            <a:endParaRPr b="0" lang="en-US" sz="2400" strike="noStrike" u="none">
              <a:solidFill>
                <a:srgbClr val="000000"/>
              </a:solidFill>
              <a:effectLst/>
              <a:uFillTx/>
              <a:latin typeface="Times New Roman"/>
            </a:endParaRPr>
          </a:p>
        </p:txBody>
      </p:sp>
      <p:sp>
        <p:nvSpPr>
          <p:cNvPr id="25" name="PlaceHolder 2"/>
          <p:cNvSpPr>
            <a:spLocks noGrp="1"/>
          </p:cNvSpPr>
          <p:nvPr>
            <p:ph/>
          </p:nvPr>
        </p:nvSpPr>
        <p:spPr>
          <a:xfrm>
            <a:off x="914400" y="2057400"/>
            <a:ext cx="7238880" cy="3733920"/>
          </a:xfrm>
          <a:prstGeom prst="rect">
            <a:avLst/>
          </a:prstGeom>
          <a:solidFill>
            <a:srgbClr val="ffffff"/>
          </a:solidFill>
          <a:ln w="0">
            <a:noFill/>
          </a:ln>
        </p:spPr>
        <p:txBody>
          <a:bodyPr lIns="90000" rIns="90000" tIns="46800" bIns="46800" anchor="t">
            <a:normAutofit/>
          </a:bodyPr>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Power supply volume is established by the capacity of  power plants in the pool and with access to the pool minus the planned and forced outages of those plants.</a:t>
            </a:r>
            <a:endParaRPr b="0" lang="en-US" sz="1800" strike="noStrike" u="none">
              <a:solidFill>
                <a:srgbClr val="000000"/>
              </a:solidFill>
              <a:effectLst/>
              <a:uFillTx/>
              <a:latin typeface="Times New Roman"/>
            </a:endParaRPr>
          </a:p>
          <a:p>
            <a:pPr marL="343080" indent="0" algn="just">
              <a:lnSpc>
                <a:spcPct val="8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capacity of the power plants is known by the market.</a:t>
            </a:r>
            <a:endParaRPr b="0" lang="en-US" sz="1800" strike="noStrike" u="none">
              <a:solidFill>
                <a:srgbClr val="000000"/>
              </a:solidFill>
              <a:effectLst/>
              <a:uFillTx/>
              <a:latin typeface="Times New Roman"/>
            </a:endParaRPr>
          </a:p>
          <a:p>
            <a:pPr marL="343080" indent="0" algn="just">
              <a:lnSpc>
                <a:spcPct val="8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planned outage schedule of the plants is known by the market.</a:t>
            </a:r>
            <a:endParaRPr b="0" lang="en-US" sz="1800" strike="noStrike" u="none">
              <a:solidFill>
                <a:srgbClr val="000000"/>
              </a:solidFill>
              <a:effectLst/>
              <a:uFillTx/>
              <a:latin typeface="Times New Roman"/>
            </a:endParaRPr>
          </a:p>
          <a:p>
            <a:pPr marL="343080" indent="0" algn="just">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10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Surprise fluctuations result from forced outages. The Reliable Power product is a risk management tool for the supply side, isolating from prices and demand.</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18C54C5-5FFC-49D8-9670-E5FD96638611}"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609480"/>
            <a:ext cx="8686800" cy="106704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Price Risk Management</a:t>
            </a:r>
            <a:endParaRPr b="0" lang="en-US" sz="2400" strike="noStrike" u="none">
              <a:solidFill>
                <a:srgbClr val="000000"/>
              </a:solidFill>
              <a:effectLst/>
              <a:uFillTx/>
              <a:latin typeface="Times New Roman"/>
            </a:endParaRPr>
          </a:p>
        </p:txBody>
      </p:sp>
      <p:sp>
        <p:nvSpPr>
          <p:cNvPr id="27" name="PlaceHolder 2"/>
          <p:cNvSpPr>
            <a:spLocks noGrp="1"/>
          </p:cNvSpPr>
          <p:nvPr>
            <p:ph/>
          </p:nvPr>
        </p:nvSpPr>
        <p:spPr>
          <a:xfrm>
            <a:off x="914400" y="2057040"/>
            <a:ext cx="7238880" cy="3886200"/>
          </a:xfrm>
          <a:prstGeom prst="rect">
            <a:avLst/>
          </a:prstGeom>
          <a:solidFill>
            <a:srgbClr val="ffffff"/>
          </a:solidFill>
          <a:ln w="0">
            <a:noFill/>
          </a:ln>
        </p:spPr>
        <p:txBody>
          <a:bodyPr lIns="90000" rIns="90000" tIns="46800" bIns="46800" anchor="t">
            <a:normAutofit/>
          </a:bodyPr>
          <a:p>
            <a:pPr marL="343080" indent="-343080" algn="just">
              <a:lnSpc>
                <a:spcPct val="9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The combination of the Consumption and Reliable Power products has the potential to provide the market with more efficient price risk management tools. If firms are able to mitigate both supply and demand, the risk of prices is also mitigated.</a:t>
            </a:r>
            <a:endParaRPr b="0" lang="en-US" sz="1800" strike="noStrike" u="none">
              <a:solidFill>
                <a:srgbClr val="000000"/>
              </a:solidFill>
              <a:effectLst/>
              <a:uFillTx/>
              <a:latin typeface="Times New Roman"/>
            </a:endParaRPr>
          </a:p>
          <a:p>
            <a:pPr marL="343080" indent="0" algn="just">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gn="just">
              <a:lnSpc>
                <a:spcPct val="90000"/>
              </a:lnSpc>
              <a:spcBef>
                <a:spcPts val="451"/>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Palatino"/>
              </a:rPr>
              <a:t>Price risk does not vanish completely, since hedgers may suffer highly non-linear movements when there are extreme movements in both supply and demand. However, it becomes a second order problem.</a:t>
            </a:r>
            <a:endParaRPr b="0" lang="en-US" sz="18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7163BD0-2A64-42B2-A46C-949E9AB66538}"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609480"/>
            <a:ext cx="8686800" cy="1067040"/>
          </a:xfrm>
          <a:prstGeom prst="rect">
            <a:avLst/>
          </a:prstGeom>
          <a:solidFill>
            <a:srgbClr val="ffffff"/>
          </a:solid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Price Risk Management (II)</a:t>
            </a:r>
            <a:endParaRPr b="0" lang="en-US" sz="2400" strike="noStrike" u="none">
              <a:solidFill>
                <a:srgbClr val="000000"/>
              </a:solidFill>
              <a:effectLst/>
              <a:uFillTx/>
              <a:latin typeface="Times New Roman"/>
            </a:endParaRPr>
          </a:p>
        </p:txBody>
      </p:sp>
      <p:grpSp>
        <p:nvGrpSpPr>
          <p:cNvPr id="29" name=""/>
          <p:cNvGrpSpPr/>
          <p:nvPr/>
        </p:nvGrpSpPr>
        <p:grpSpPr>
          <a:xfrm>
            <a:off x="1219320" y="2133720"/>
            <a:ext cx="6248160" cy="3400200"/>
            <a:chOff x="1219320" y="2133720"/>
            <a:chExt cx="6248160" cy="3400200"/>
          </a:xfrm>
        </p:grpSpPr>
        <p:sp>
          <p:nvSpPr>
            <p:cNvPr id="30" name=""/>
            <p:cNvSpPr/>
            <p:nvPr/>
          </p:nvSpPr>
          <p:spPr>
            <a:xfrm flipV="1">
              <a:off x="2209680" y="2209320"/>
              <a:ext cx="0" cy="3047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1905120" y="5028840"/>
              <a:ext cx="53337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rot="21494400">
              <a:off x="2971800" y="2361600"/>
              <a:ext cx="3048120" cy="1904760"/>
            </a:xfrm>
            <a:custGeom>
              <a:avLst/>
              <a:gdLst/>
              <a:ahLst/>
              <a:rect l="l" t="t" r="r" b="b"/>
              <a:pathLst>
                <a:path w="1920" h="1200">
                  <a:moveTo>
                    <a:pt x="0" y="1200"/>
                  </a:moveTo>
                  <a:cubicBezTo>
                    <a:pt x="512" y="1180"/>
                    <a:pt x="1024" y="1160"/>
                    <a:pt x="1344" y="960"/>
                  </a:cubicBezTo>
                  <a:cubicBezTo>
                    <a:pt x="1664" y="760"/>
                    <a:pt x="1792" y="380"/>
                    <a:pt x="1920" y="0"/>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4887000" y="2507760"/>
              <a:ext cx="817560" cy="2146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1600200" y="2133720"/>
              <a:ext cx="6858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Price</a:t>
              </a:r>
              <a:endParaRPr b="0" lang="en-US" sz="1600" strike="noStrike" u="none">
                <a:solidFill>
                  <a:srgbClr val="000000"/>
                </a:solidFill>
                <a:effectLst/>
                <a:uFillTx/>
                <a:latin typeface="Times New Roman"/>
              </a:endParaRPr>
            </a:p>
          </p:txBody>
        </p:sp>
        <p:sp>
          <p:nvSpPr>
            <p:cNvPr id="35" name=""/>
            <p:cNvSpPr/>
            <p:nvPr/>
          </p:nvSpPr>
          <p:spPr>
            <a:xfrm>
              <a:off x="6553080" y="5028840"/>
              <a:ext cx="9144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Volume</a:t>
              </a:r>
              <a:endParaRPr b="0" lang="en-US" sz="1600" strike="noStrike" u="none">
                <a:solidFill>
                  <a:srgbClr val="000000"/>
                </a:solidFill>
                <a:effectLst/>
                <a:uFillTx/>
                <a:latin typeface="Times New Roman"/>
              </a:endParaRPr>
            </a:p>
          </p:txBody>
        </p:sp>
        <p:sp>
          <p:nvSpPr>
            <p:cNvPr id="36" name=""/>
            <p:cNvSpPr/>
            <p:nvPr/>
          </p:nvSpPr>
          <p:spPr>
            <a:xfrm>
              <a:off x="4267080" y="2971440"/>
              <a:ext cx="9144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Demand</a:t>
              </a:r>
              <a:endParaRPr b="0" lang="en-US" sz="1600" strike="noStrike" u="none">
                <a:solidFill>
                  <a:srgbClr val="000000"/>
                </a:solidFill>
                <a:effectLst/>
                <a:uFillTx/>
                <a:latin typeface="Times New Roman"/>
              </a:endParaRPr>
            </a:p>
          </p:txBody>
        </p:sp>
        <p:sp>
          <p:nvSpPr>
            <p:cNvPr id="37" name=""/>
            <p:cNvSpPr/>
            <p:nvPr/>
          </p:nvSpPr>
          <p:spPr>
            <a:xfrm>
              <a:off x="3200400" y="4343040"/>
              <a:ext cx="7621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Supply</a:t>
              </a:r>
              <a:endParaRPr b="0" lang="en-US" sz="1600" strike="noStrike" u="none">
                <a:solidFill>
                  <a:srgbClr val="000000"/>
                </a:solidFill>
                <a:effectLst/>
                <a:uFillTx/>
                <a:latin typeface="Times New Roman"/>
              </a:endParaRPr>
            </a:p>
          </p:txBody>
        </p:sp>
        <p:sp>
          <p:nvSpPr>
            <p:cNvPr id="38" name=""/>
            <p:cNvSpPr/>
            <p:nvPr/>
          </p:nvSpPr>
          <p:spPr>
            <a:xfrm flipH="1">
              <a:off x="2209320" y="3657240"/>
              <a:ext cx="3124440" cy="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5334120" y="3657240"/>
              <a:ext cx="0" cy="137124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4800600" y="5181480"/>
              <a:ext cx="1143000" cy="3524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 </a:t>
              </a:r>
              <a:r>
                <a:rPr b="0" lang="en-US" sz="1200" strike="noStrike" u="none" baseline="-25000">
                  <a:solidFill>
                    <a:srgbClr val="000000"/>
                  </a:solidFill>
                  <a:effectLst/>
                  <a:uFillTx/>
                  <a:latin typeface="Times New Roman"/>
                </a:rPr>
                <a:t>Equilibrium</a:t>
              </a:r>
              <a:endParaRPr b="0" lang="en-US" sz="1200" strike="noStrike" u="none">
                <a:solidFill>
                  <a:srgbClr val="000000"/>
                </a:solidFill>
                <a:effectLst/>
                <a:uFillTx/>
                <a:latin typeface="Times New Roman"/>
              </a:endParaRPr>
            </a:p>
          </p:txBody>
        </p:sp>
        <p:sp>
          <p:nvSpPr>
            <p:cNvPr id="41" name=""/>
            <p:cNvSpPr/>
            <p:nvPr/>
          </p:nvSpPr>
          <p:spPr>
            <a:xfrm>
              <a:off x="1219320" y="3428640"/>
              <a:ext cx="1066680" cy="3524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 </a:t>
              </a:r>
              <a:r>
                <a:rPr b="0" lang="en-US" sz="1200" strike="noStrike" u="none" baseline="-25000">
                  <a:solidFill>
                    <a:srgbClr val="000000"/>
                  </a:solidFill>
                  <a:effectLst/>
                  <a:uFillTx/>
                  <a:latin typeface="Times New Roman"/>
                </a:rPr>
                <a:t>Equilibrium</a:t>
              </a:r>
              <a:endParaRPr b="0" lang="en-US" sz="1200" strike="noStrike" u="none">
                <a:solidFill>
                  <a:srgbClr val="000000"/>
                </a:solidFill>
                <a:effectLst/>
                <a:uFillTx/>
                <a:latin typeface="Times New Roman"/>
              </a:endParaRPr>
            </a:p>
          </p:txBody>
        </p:sp>
      </p:grpSp>
      <p:sp>
        <p:nvSpPr>
          <p:cNvPr id="3" name="PlaceHolder 2"/>
          <p:cNvSpPr>
            <a:spLocks noGrp="1"/>
          </p:cNvSpPr>
          <p:nvPr>
            <p:ph type="sldNum" idx="1"/>
          </p:nvPr>
        </p:nvSpPr>
        <p:spPr/>
        <p:txBody>
          <a:bodyPr/>
          <a:p>
            <a:fld id="{1E3B26CE-5C7B-442C-AF47-EEB7886A95C9}"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t">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Palatino"/>
              </a:rPr>
              <a:t>Price Risk Management (III)</a:t>
            </a:r>
            <a:endParaRPr b="0" lang="en-US" sz="2400" strike="noStrike" u="none">
              <a:solidFill>
                <a:srgbClr val="000000"/>
              </a:solidFill>
              <a:effectLst/>
              <a:uFillTx/>
              <a:latin typeface="Times New Roman"/>
            </a:endParaRPr>
          </a:p>
        </p:txBody>
      </p:sp>
      <p:grpSp>
        <p:nvGrpSpPr>
          <p:cNvPr id="43" name=""/>
          <p:cNvGrpSpPr/>
          <p:nvPr/>
        </p:nvGrpSpPr>
        <p:grpSpPr>
          <a:xfrm>
            <a:off x="1600200" y="2133720"/>
            <a:ext cx="5867280" cy="3400200"/>
            <a:chOff x="1600200" y="2133720"/>
            <a:chExt cx="5867280" cy="3400200"/>
          </a:xfrm>
        </p:grpSpPr>
        <p:sp>
          <p:nvSpPr>
            <p:cNvPr id="44" name=""/>
            <p:cNvSpPr/>
            <p:nvPr/>
          </p:nvSpPr>
          <p:spPr>
            <a:xfrm flipV="1">
              <a:off x="2209680" y="2209320"/>
              <a:ext cx="0" cy="3048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1905120" y="5029200"/>
              <a:ext cx="53337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rot="21494400">
              <a:off x="2971800" y="2361960"/>
              <a:ext cx="3048120" cy="1904760"/>
            </a:xfrm>
            <a:custGeom>
              <a:avLst/>
              <a:gdLst/>
              <a:ahLst/>
              <a:rect l="l" t="t" r="r" b="b"/>
              <a:pathLst>
                <a:path w="1920" h="1200">
                  <a:moveTo>
                    <a:pt x="0" y="1200"/>
                  </a:moveTo>
                  <a:cubicBezTo>
                    <a:pt x="512" y="1180"/>
                    <a:pt x="1024" y="1160"/>
                    <a:pt x="1344" y="960"/>
                  </a:cubicBezTo>
                  <a:cubicBezTo>
                    <a:pt x="1664" y="760"/>
                    <a:pt x="1792" y="380"/>
                    <a:pt x="1920" y="0"/>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4887000" y="2507760"/>
              <a:ext cx="817560" cy="2147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1600200" y="2133720"/>
              <a:ext cx="6858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Price</a:t>
              </a:r>
              <a:endParaRPr b="0" lang="en-US" sz="1600" strike="noStrike" u="none">
                <a:solidFill>
                  <a:srgbClr val="000000"/>
                </a:solidFill>
                <a:effectLst/>
                <a:uFillTx/>
                <a:latin typeface="Times New Roman"/>
              </a:endParaRPr>
            </a:p>
          </p:txBody>
        </p:sp>
        <p:sp>
          <p:nvSpPr>
            <p:cNvPr id="49" name=""/>
            <p:cNvSpPr/>
            <p:nvPr/>
          </p:nvSpPr>
          <p:spPr>
            <a:xfrm>
              <a:off x="6553080" y="5029200"/>
              <a:ext cx="9144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Volume</a:t>
              </a:r>
              <a:endParaRPr b="0" lang="en-US" sz="1600" strike="noStrike" u="none">
                <a:solidFill>
                  <a:srgbClr val="000000"/>
                </a:solidFill>
                <a:effectLst/>
                <a:uFillTx/>
                <a:latin typeface="Times New Roman"/>
              </a:endParaRPr>
            </a:p>
          </p:txBody>
        </p:sp>
        <p:sp>
          <p:nvSpPr>
            <p:cNvPr id="50" name=""/>
            <p:cNvSpPr/>
            <p:nvPr/>
          </p:nvSpPr>
          <p:spPr>
            <a:xfrm>
              <a:off x="4114800" y="2743200"/>
              <a:ext cx="99072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Expected Demand</a:t>
              </a:r>
              <a:endParaRPr b="0" lang="en-US" sz="1600" strike="noStrike" u="none">
                <a:solidFill>
                  <a:srgbClr val="000000"/>
                </a:solidFill>
                <a:effectLst/>
                <a:uFillTx/>
                <a:latin typeface="Times New Roman"/>
              </a:endParaRPr>
            </a:p>
          </p:txBody>
        </p:sp>
        <p:sp>
          <p:nvSpPr>
            <p:cNvPr id="51" name=""/>
            <p:cNvSpPr/>
            <p:nvPr/>
          </p:nvSpPr>
          <p:spPr>
            <a:xfrm>
              <a:off x="3200400" y="4343400"/>
              <a:ext cx="7621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Supply</a:t>
              </a:r>
              <a:endParaRPr b="0" lang="en-US" sz="1600" strike="noStrike" u="none">
                <a:solidFill>
                  <a:srgbClr val="000000"/>
                </a:solidFill>
                <a:effectLst/>
                <a:uFillTx/>
                <a:latin typeface="Times New Roman"/>
              </a:endParaRPr>
            </a:p>
          </p:txBody>
        </p:sp>
        <p:sp>
          <p:nvSpPr>
            <p:cNvPr id="52" name=""/>
            <p:cNvSpPr/>
            <p:nvPr/>
          </p:nvSpPr>
          <p:spPr>
            <a:xfrm flipH="1">
              <a:off x="2209320" y="3657600"/>
              <a:ext cx="3124440" cy="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5334120" y="3657600"/>
              <a:ext cx="0" cy="137160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5105520" y="5181480"/>
              <a:ext cx="457200" cy="3524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a:t>
              </a:r>
              <a:r>
                <a:rPr b="0" lang="en-US" sz="1200" strike="noStrike" u="none" baseline="-25000">
                  <a:solidFill>
                    <a:srgbClr val="000000"/>
                  </a:solidFill>
                  <a:effectLst/>
                  <a:uFillTx/>
                  <a:latin typeface="Times New Roman"/>
                </a:rPr>
                <a:t>0</a:t>
              </a:r>
              <a:endParaRPr b="0" lang="en-US" sz="1200" strike="noStrike" u="none">
                <a:solidFill>
                  <a:srgbClr val="000000"/>
                </a:solidFill>
                <a:effectLst/>
                <a:uFillTx/>
                <a:latin typeface="Times New Roman"/>
              </a:endParaRPr>
            </a:p>
          </p:txBody>
        </p:sp>
        <p:sp>
          <p:nvSpPr>
            <p:cNvPr id="55" name=""/>
            <p:cNvSpPr/>
            <p:nvPr/>
          </p:nvSpPr>
          <p:spPr>
            <a:xfrm>
              <a:off x="1752480" y="3473280"/>
              <a:ext cx="457200" cy="3524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t>
              </a:r>
              <a:r>
                <a:rPr b="0" lang="en-US" sz="1200" strike="noStrike" u="none" baseline="-25000">
                  <a:solidFill>
                    <a:srgbClr val="000000"/>
                  </a:solidFill>
                  <a:effectLst/>
                  <a:uFillTx/>
                  <a:latin typeface="Times New Roman"/>
                </a:rPr>
                <a:t>0</a:t>
              </a:r>
              <a:endParaRPr b="0" lang="en-US" sz="1200" strike="noStrike" u="none">
                <a:solidFill>
                  <a:srgbClr val="000000"/>
                </a:solidFill>
                <a:effectLst/>
                <a:uFillTx/>
                <a:latin typeface="Times New Roman"/>
              </a:endParaRPr>
            </a:p>
          </p:txBody>
        </p:sp>
      </p:grpSp>
      <p:sp>
        <p:nvSpPr>
          <p:cNvPr id="56" name=""/>
          <p:cNvSpPr/>
          <p:nvPr/>
        </p:nvSpPr>
        <p:spPr>
          <a:xfrm>
            <a:off x="5181480" y="2438280"/>
            <a:ext cx="838440" cy="213372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5562720" y="3429000"/>
            <a:ext cx="0" cy="160020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flipH="1">
            <a:off x="2209680" y="3429000"/>
            <a:ext cx="3353040" cy="0"/>
          </a:xfrm>
          <a:prstGeom prst="line">
            <a:avLst/>
          </a:prstGeom>
          <a:ln w="9360">
            <a:solidFill>
              <a:srgbClr val="000000"/>
            </a:solidFill>
            <a:prstDash val="dash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1752480" y="3200400"/>
            <a:ext cx="457200" cy="3524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a:t>
            </a:r>
            <a:r>
              <a:rPr b="0" lang="en-US" sz="1200" strike="noStrike" u="none" baseline="-25000">
                <a:solidFill>
                  <a:srgbClr val="000000"/>
                </a:solidFill>
                <a:effectLst/>
                <a:uFillTx/>
                <a:latin typeface="Times New Roman"/>
              </a:rPr>
              <a:t>1</a:t>
            </a:r>
            <a:endParaRPr b="0" lang="en-US" sz="1200" strike="noStrike" u="none">
              <a:solidFill>
                <a:srgbClr val="000000"/>
              </a:solidFill>
              <a:effectLst/>
              <a:uFillTx/>
              <a:latin typeface="Times New Roman"/>
            </a:endParaRPr>
          </a:p>
        </p:txBody>
      </p:sp>
      <p:sp>
        <p:nvSpPr>
          <p:cNvPr id="60" name=""/>
          <p:cNvSpPr/>
          <p:nvPr/>
        </p:nvSpPr>
        <p:spPr>
          <a:xfrm>
            <a:off x="5410080" y="5181480"/>
            <a:ext cx="457200" cy="352440"/>
          </a:xfrm>
          <a:prstGeom prst="rect">
            <a:avLst/>
          </a:prstGeom>
          <a:noFill/>
          <a:ln w="0">
            <a:noFill/>
          </a:ln>
        </p:spPr>
        <p:style>
          <a:lnRef idx="0"/>
          <a:fillRef idx="0"/>
          <a:effectRef idx="0"/>
          <a:fontRef idx="minor"/>
        </p:style>
        <p:txBody>
          <a:bodyPr lIns="90000" rIns="90000" tIns="46800" bIns="4680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V</a:t>
            </a:r>
            <a:r>
              <a:rPr b="0" lang="en-US" sz="1200" strike="noStrike" u="none" baseline="-25000">
                <a:solidFill>
                  <a:srgbClr val="000000"/>
                </a:solidFill>
                <a:effectLst/>
                <a:uFillTx/>
                <a:latin typeface="Times New Roman"/>
              </a:rPr>
              <a:t>1</a:t>
            </a:r>
            <a:endParaRPr b="0" lang="en-US" sz="1200" strike="noStrike" u="none">
              <a:solidFill>
                <a:srgbClr val="000000"/>
              </a:solidFill>
              <a:effectLst/>
              <a:uFillTx/>
              <a:latin typeface="Times New Roman"/>
            </a:endParaRPr>
          </a:p>
        </p:txBody>
      </p:sp>
      <p:sp>
        <p:nvSpPr>
          <p:cNvPr id="61" name=""/>
          <p:cNvSpPr/>
          <p:nvPr/>
        </p:nvSpPr>
        <p:spPr>
          <a:xfrm>
            <a:off x="6019920" y="3762360"/>
            <a:ext cx="99036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Actual Demand</a:t>
            </a:r>
            <a:endParaRPr b="0" lang="en-US" sz="1600" strike="noStrike" u="none">
              <a:solidFill>
                <a:srgbClr val="000000"/>
              </a:solidFill>
              <a:effectLst/>
              <a:uFillTx/>
              <a:latin typeface="Times New Roman"/>
            </a:endParaRPr>
          </a:p>
        </p:txBody>
      </p:sp>
      <p:sp>
        <p:nvSpPr>
          <p:cNvPr id="62" name=""/>
          <p:cNvSpPr/>
          <p:nvPr/>
        </p:nvSpPr>
        <p:spPr>
          <a:xfrm>
            <a:off x="5638680" y="4648320"/>
            <a:ext cx="381240" cy="37116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a:t>
            </a:r>
            <a:r>
              <a:rPr b="0" lang="en-US" sz="1600" strike="noStrike" u="none" baseline="-25000">
                <a:solidFill>
                  <a:srgbClr val="000000"/>
                </a:solidFill>
                <a:effectLst/>
                <a:uFillTx/>
                <a:latin typeface="Times New Roman"/>
              </a:rPr>
              <a:t>0</a:t>
            </a:r>
            <a:endParaRPr b="0" lang="en-US" sz="1600" strike="noStrike" u="none">
              <a:solidFill>
                <a:srgbClr val="000000"/>
              </a:solidFill>
              <a:effectLst/>
              <a:uFillTx/>
              <a:latin typeface="Times New Roman"/>
            </a:endParaRPr>
          </a:p>
        </p:txBody>
      </p:sp>
      <p:sp>
        <p:nvSpPr>
          <p:cNvPr id="63" name=""/>
          <p:cNvSpPr/>
          <p:nvPr/>
        </p:nvSpPr>
        <p:spPr>
          <a:xfrm>
            <a:off x="5943600" y="4572000"/>
            <a:ext cx="380880" cy="37116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a:t>
            </a:r>
            <a:r>
              <a:rPr b="0" lang="en-US" sz="1600" strike="noStrike" u="none" baseline="-25000">
                <a:solidFill>
                  <a:srgbClr val="000000"/>
                </a:solidFill>
                <a:effectLst/>
                <a:uFillTx/>
                <a:latin typeface="Times New Roman"/>
              </a:rPr>
              <a:t>1</a:t>
            </a:r>
            <a:endParaRPr b="0" lang="en-US" sz="1600" strike="noStrike" u="none">
              <a:solidFill>
                <a:srgbClr val="000000"/>
              </a:solidFill>
              <a:effectLst/>
              <a:uFillTx/>
              <a:latin typeface="Times New Roman"/>
            </a:endParaRPr>
          </a:p>
        </p:txBody>
      </p:sp>
      <p:sp>
        <p:nvSpPr>
          <p:cNvPr id="64" name=""/>
          <p:cNvSpPr/>
          <p:nvPr/>
        </p:nvSpPr>
        <p:spPr>
          <a:xfrm flipV="1">
            <a:off x="4724280" y="3048120"/>
            <a:ext cx="1295640" cy="12189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5867280" y="2847960"/>
            <a:ext cx="144792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Hedge Approximation</a:t>
            </a:r>
            <a:endParaRPr b="0" lang="en-US" sz="1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9E218D8-76FF-4D0A-B068-CBC813D41075}"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1407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2000-05-23T15:52:57Z</dcterms:created>
  <dc:creator>cribeiro</dc:creator>
  <dc:description/>
  <dc:language>en-US</dc:language>
  <cp:lastModifiedBy>cribeiro</cp:lastModifiedBy>
  <cp:lastPrinted>2000-05-24T11:13:41Z</cp:lastPrinted>
  <dcterms:modified xsi:type="dcterms:W3CDTF">2000-06-26T13:27:35Z</dcterms:modified>
  <cp:revision>43</cp:revision>
  <dc:subject/>
  <dc:title>Consumption Desk</dc:title>
</cp:coreProperties>
</file>