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19.wmf" ContentType="image/x-wmf"/>
  <Override PartName="/ppt/media/image1.png" ContentType="image/png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2.wmf" ContentType="image/x-wmf"/>
  <Override PartName="/ppt/media/image11.wmf" ContentType="image/x-wmf"/>
  <Override PartName="/ppt/media/image17.wmf" ContentType="image/x-wmf"/>
  <Override PartName="/ppt/media/image8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docx" ContentType="application/vnd.openxmlformats-officedocument.wordprocessingml.document"/>
  <Override PartName="/ppt/embeddings/oleObject2.xlsx" ContentType="application/vnd.openxmlformats-officedocument.spreadsheetml.sheet"/>
  <Override PartName="/ppt/embeddings/oleObject1.xlsx" ContentType="application/vnd.openxmlformats-officedocument.spreadsheetml.sheet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20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14.xml.rels" ContentType="application/vnd.openxmlformats-package.relationship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dt" idx="2"/>
          </p:nvPr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lstStyle>
            <a:lvl1pPr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sldImg"/>
          </p:nvPr>
        </p:nvSpPr>
        <p:spPr>
          <a:xfrm>
            <a:off x="1138320" y="686880"/>
            <a:ext cx="4579920" cy="3435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914400" y="4352400"/>
            <a:ext cx="5029200" cy="41230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ftr" idx="3"/>
          </p:nvPr>
        </p:nvSpPr>
        <p:spPr>
          <a:xfrm>
            <a:off x="-360" y="870444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6"/>
          <p:cNvSpPr>
            <a:spLocks noGrp="1"/>
          </p:cNvSpPr>
          <p:nvPr>
            <p:ph type="sldNum" idx="4"/>
          </p:nvPr>
        </p:nvSpPr>
        <p:spPr>
          <a:xfrm>
            <a:off x="3885840" y="870444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fld id="{5416A953-E3C6-484F-9ED1-655F98ADD8C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sldImg"/>
          </p:nvPr>
        </p:nvSpPr>
        <p:spPr>
          <a:xfrm>
            <a:off x="1138320" y="68724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914400" y="4352400"/>
            <a:ext cx="5029200" cy="41230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sldImg"/>
          </p:nvPr>
        </p:nvSpPr>
        <p:spPr>
          <a:xfrm>
            <a:off x="1138320" y="68724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914400" y="4352400"/>
            <a:ext cx="5029200" cy="41230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sldImg"/>
          </p:nvPr>
        </p:nvSpPr>
        <p:spPr>
          <a:xfrm>
            <a:off x="1138320" y="68724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914400" y="4352400"/>
            <a:ext cx="5029200" cy="41230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75960"/>
            <a:ext cx="86868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143000"/>
            <a:ext cx="8686800" cy="494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11F0156-03F2-433F-A2DD-C95BD4A31AC1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75960"/>
            <a:ext cx="86868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143000"/>
            <a:ext cx="8686800" cy="494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8C01A9F-2690-401D-9709-85273B3C40FE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75960"/>
            <a:ext cx="86868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457200" y="1143000"/>
            <a:ext cx="4239000" cy="494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4908600" y="1143000"/>
            <a:ext cx="4239000" cy="494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EBEEC96-E375-4416-943C-892765174AFF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75960"/>
            <a:ext cx="86868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1143000"/>
            <a:ext cx="8686800" cy="494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57200" y="1143000"/>
            <a:ext cx="8686800" cy="494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31165DC-8340-4635-A53F-414FA536FBF9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75960"/>
            <a:ext cx="86868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863F5AD-342E-4E47-BEFC-FCEB23B2D7B6}" type="slidenum">
              <a:t>&lt;#&gt;</a:t>
            </a:fld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75960"/>
            <a:ext cx="86868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1143000"/>
            <a:ext cx="8686800" cy="494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FC164BF-3DBE-410E-BE01-87D75E599F5D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75960"/>
            <a:ext cx="86868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subTitle"/>
          </p:nvPr>
        </p:nvSpPr>
        <p:spPr>
          <a:xfrm>
            <a:off x="457200" y="1143000"/>
            <a:ext cx="8686800" cy="494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3ECA6FA-8179-451A-9291-F25048238B40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76280" y="0"/>
            <a:ext cx="8088120" cy="104940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body"/>
          </p:nvPr>
        </p:nvSpPr>
        <p:spPr>
          <a:xfrm>
            <a:off x="457200" y="1143000"/>
            <a:ext cx="8686800" cy="494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0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250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1250"/>
              </a:spcBef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125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125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125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125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17680" y="1065240"/>
            <a:ext cx="8057880" cy="0"/>
          </a:xfrm>
          <a:prstGeom prst="line">
            <a:avLst/>
          </a:prstGeom>
          <a:ln w="19080">
            <a:solidFill>
              <a:srgbClr val="b8144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512640" y="6091200"/>
            <a:ext cx="8085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542880" y="461880"/>
            <a:ext cx="8018640" cy="74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7931160" y="6118200"/>
            <a:ext cx="708120" cy="739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2"/>
          <p:cNvSpPr>
            <a:spLocks noGrp="1"/>
          </p:cNvSpPr>
          <p:nvPr>
            <p:ph type="title"/>
          </p:nvPr>
        </p:nvSpPr>
        <p:spPr>
          <a:xfrm>
            <a:off x="457200" y="75960"/>
            <a:ext cx="86868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7" name="CSFB Tagline" hidden="1"/>
          <p:cNvSpPr/>
          <p:nvPr/>
        </p:nvSpPr>
        <p:spPr>
          <a:xfrm>
            <a:off x="0" y="7632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880" rIns="92880" tIns="46440" bIns="46440" anchor="t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Num" idx="1"/>
          </p:nvPr>
        </p:nvSpPr>
        <p:spPr>
          <a:xfrm>
            <a:off x="2819160" y="6235200"/>
            <a:ext cx="1904760" cy="30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55CAD8E-C6FA-4219-9F39-92103C3A3C4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6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6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6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1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2.wmf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9.wmf"/><Relationship Id="rId3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47640" y="1269000"/>
            <a:ext cx="7772400" cy="76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Power Supply</a:t>
            </a:r>
            <a:endParaRPr b="1" lang="en-US" sz="4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subTitle"/>
          </p:nvPr>
        </p:nvSpPr>
        <p:spPr>
          <a:xfrm>
            <a:off x="2768760" y="2540160"/>
            <a:ext cx="396216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Mary Turina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VP Power Supply / Power Operations</a:t>
            </a:r>
            <a:endParaRPr b="0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74520"/>
            <a:ext cx="8686800" cy="1069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2001 Power Position at January 2000</a:t>
            </a:r>
            <a:br>
              <a:rPr sz="3200"/>
            </a:b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7" name=""/>
          <p:cNvGraphicFramePr/>
          <p:nvPr/>
        </p:nvGraphicFramePr>
        <p:xfrm>
          <a:off x="484200" y="1219320"/>
          <a:ext cx="8659800" cy="4944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4200" y="1219320"/>
                    <a:ext cx="8659800" cy="494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F9FBFDC-078A-42A4-B009-1F0D75376DB5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74520"/>
            <a:ext cx="8686800" cy="1069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2001 Power Position at June 2000</a:t>
            </a:r>
            <a:br>
              <a:rPr sz="3200"/>
            </a:b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0" name=""/>
          <p:cNvGraphicFramePr/>
          <p:nvPr/>
        </p:nvGraphicFramePr>
        <p:xfrm>
          <a:off x="469800" y="1143000"/>
          <a:ext cx="8659800" cy="4944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9800" y="1143000"/>
                    <a:ext cx="8659800" cy="494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7FADDD3-C3AA-4EE8-B7CB-F880144C8EE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74520"/>
            <a:ext cx="8686800" cy="1069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2001 Power Position at December 2000</a:t>
            </a:r>
            <a:br>
              <a:rPr sz="3200"/>
            </a:b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3" name=""/>
          <p:cNvGraphicFramePr/>
          <p:nvPr/>
        </p:nvGraphicFramePr>
        <p:xfrm>
          <a:off x="469800" y="1143000"/>
          <a:ext cx="8659800" cy="4944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9800" y="1143000"/>
                    <a:ext cx="8659800" cy="494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40E1A55-6E2B-42DF-9712-7364AAE97389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317880"/>
            <a:ext cx="86868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PGE Power Cash Month Activity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457200" y="1143000"/>
            <a:ext cx="8686800" cy="494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The next three slides show the progression of the January 2001 power position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from the term desk, to hand-off to the cash month (preschedule and real-time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desks).  Specifically</a:t>
            </a: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: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PGE took 200 average MW of length into the month.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0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During the month, sales increased 150% and purchases increased 24% reflecting changes in actual loads and plant operations, liquidation of length brought into the month, and incremental purchases and sales originated by the cash desk.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0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 table is also provided to show the volume of term power deals PGE entered into for the month of January 2001. 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9950A32-D80E-453A-B5BF-6C7EC0AB1F30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317880"/>
            <a:ext cx="86868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January 2001 Power Position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8" name=""/>
          <p:cNvGraphicFramePr/>
          <p:nvPr/>
        </p:nvGraphicFramePr>
        <p:xfrm>
          <a:off x="382680" y="1104840"/>
          <a:ext cx="8480160" cy="4944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2680" y="1104840"/>
                    <a:ext cx="8480160" cy="494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5480059-796F-4B8B-A999-455BF4719694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348480"/>
            <a:ext cx="8686800" cy="52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January 2001 Power Position Progression</a:t>
            </a:r>
            <a:endParaRPr b="1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1" name=""/>
          <p:cNvGraphicFramePr/>
          <p:nvPr/>
        </p:nvGraphicFramePr>
        <p:xfrm>
          <a:off x="1587600" y="1324080"/>
          <a:ext cx="5464080" cy="30574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87600" y="1324080"/>
                    <a:ext cx="5464080" cy="305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3" name=""/>
          <p:cNvGraphicFramePr/>
          <p:nvPr/>
        </p:nvGraphicFramePr>
        <p:xfrm>
          <a:off x="1449360" y="1373040"/>
          <a:ext cx="6188040" cy="38451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2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449360" y="1373040"/>
                    <a:ext cx="6188040" cy="384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5" name=""/>
          <p:cNvSpPr/>
          <p:nvPr/>
        </p:nvSpPr>
        <p:spPr>
          <a:xfrm>
            <a:off x="1104840" y="4673520"/>
            <a:ext cx="735336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280040" y="1359000"/>
            <a:ext cx="2209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(Average Megawatts)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A1E61B5-2822-44B4-BDED-0433153D0C2E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348480"/>
            <a:ext cx="8686800" cy="52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Transactions for the Month of January 2001</a:t>
            </a:r>
            <a:endParaRPr b="1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8" name=""/>
          <p:cNvGraphicFramePr/>
          <p:nvPr/>
        </p:nvGraphicFramePr>
        <p:xfrm>
          <a:off x="1909800" y="1206360"/>
          <a:ext cx="4929120" cy="3996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9800" y="1206360"/>
                    <a:ext cx="4929120" cy="399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0" name=""/>
          <p:cNvSpPr/>
          <p:nvPr/>
        </p:nvSpPr>
        <p:spPr>
          <a:xfrm>
            <a:off x="1054080" y="5257800"/>
            <a:ext cx="7442280" cy="73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Transactions were entered into with 23 different counterparties.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 There were 11 on-peak calendar year purchases for a total of 450 average megawatts at a weighted average price of $38.40.  Quarterly on-peak purchases  range from the high $20’s to the low $40’s.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2F27129-216A-46C5-A2A5-1D419A9A3909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317880"/>
            <a:ext cx="86868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PGE Gas Strategy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457200" y="1143000"/>
            <a:ext cx="8686800" cy="494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The following three slides illustrate PGE’s gas strategy using the calendar year 2001 position at three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6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different points in time.  As mentioned earlier, PGE employs a delta hedging strategy for plant resources, 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6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thereby monetizing plant optionality.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6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99"/>
                </a:solidFill>
                <a:effectLst/>
                <a:uFillTx/>
                <a:latin typeface="Arial"/>
              </a:rPr>
              <a:t>2001 Position at January 2000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Lower plant requirements at the beginning of the year reflect low forward power and gas prices at that time.  On-peak plant deltas ranged from 43% to 93% dispatch.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PGE begins filling this short position approximately 18-24 months in advance of the calendar year.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On a daily basis, positions are monitored against narrow limits.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There are no market gas sales at this time.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99"/>
                </a:solidFill>
                <a:effectLst/>
                <a:uFillTx/>
                <a:latin typeface="Arial"/>
              </a:rPr>
              <a:t>2001 Position at June 2000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Plant requirements are higher as power prices have increased.  Plants are now deeply in the money for all months.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Purchase and sales volumes have increased as a result of delta hedging the position during the period.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The position has flattened through October.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99"/>
                </a:solidFill>
                <a:effectLst/>
                <a:uFillTx/>
                <a:latin typeface="Arial"/>
              </a:rPr>
              <a:t>2001 Position at December 2000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The position is now slightly long reflecting purchases of standard gas strips (April-Oct, Nov-March) and our view of the market.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D70873C-781A-4970-982A-02643AB8F5A3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317880"/>
            <a:ext cx="86868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2001 Gas Position at January 2000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34" name=""/>
          <p:cNvGraphicFramePr/>
          <p:nvPr/>
        </p:nvGraphicFramePr>
        <p:xfrm>
          <a:off x="660240" y="1143000"/>
          <a:ext cx="8280720" cy="4944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60240" y="1143000"/>
                    <a:ext cx="8280720" cy="494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3DC5FB4-38E1-43AD-955C-5F79727BABFC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457200" y="317880"/>
            <a:ext cx="86868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2001 Gas Position at June 2000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37" name=""/>
          <p:cNvGraphicFramePr/>
          <p:nvPr/>
        </p:nvGraphicFramePr>
        <p:xfrm>
          <a:off x="457200" y="1220760"/>
          <a:ext cx="8686800" cy="478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220760"/>
                    <a:ext cx="8686800" cy="478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8324F44-A664-4F64-9798-4BACF9D10060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74520"/>
            <a:ext cx="8686800" cy="1069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200"/>
            </a:b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PGE’s Power Supply Strategy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57200" y="1143000"/>
            <a:ext cx="8686800" cy="494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500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Manage the power supply &amp; wholesale marketing operations as a combined  business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Capitalize on PGE’s assets and position in the marketplace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Meet load in most economical fashion and contribute to wholesale earnings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500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Capture the benefits of the unique optionality of PGE’s assets and their positioning in real-time markets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500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Manage all components (“books”) of power supply operations to optimize financial results and provide clear organizational accountability and feedback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500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Manage and monitor risks with appropriate systems &amp; processes to assure this strategy is prudently implemented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24488A0-A14C-4BF5-BF9C-9F6B599D7560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317880"/>
            <a:ext cx="86868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2001 Gas Position at December 2000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0" name=""/>
          <p:cNvGraphicFramePr/>
          <p:nvPr/>
        </p:nvGraphicFramePr>
        <p:xfrm>
          <a:off x="660240" y="1143000"/>
          <a:ext cx="8280720" cy="4944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60240" y="1143000"/>
                    <a:ext cx="8280720" cy="494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E8858D8-A357-43E7-82FD-1BECBE89775E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317880"/>
            <a:ext cx="86868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PGE Gas Activity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457200" y="1143000"/>
            <a:ext cx="8686800" cy="494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The following two slides show the progression of the January 2001 gas position from January through December 2000.  Specifically, they illustrate: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An increased plant requirement for January 2001, as power prices rose and plants became more deeply in the money.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Market sales that increased to 70,000 MMBtu per day by December 2000.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 steady increase in market purchases in order to supply gas to the plant and keep within limits.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Use of both physical and financial markets to hedge our position.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5B9D727-9C88-4CF8-B369-C213D7B5EA6E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317880"/>
            <a:ext cx="86868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January 2001 Gas Position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5" name=""/>
          <p:cNvGraphicFramePr/>
          <p:nvPr/>
        </p:nvGraphicFramePr>
        <p:xfrm>
          <a:off x="1370160" y="1143000"/>
          <a:ext cx="6860880" cy="4944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0160" y="1143000"/>
                    <a:ext cx="6860880" cy="494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15CBC01-D1D8-467B-B1AC-F4FF4055D63F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317880"/>
            <a:ext cx="86868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January 2001 Gas Position Detail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8" name=""/>
          <p:cNvGraphicFramePr/>
          <p:nvPr/>
        </p:nvGraphicFramePr>
        <p:xfrm>
          <a:off x="1066680" y="1336680"/>
          <a:ext cx="6747120" cy="3381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336680"/>
                    <a:ext cx="6747120" cy="3381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0" name=""/>
          <p:cNvSpPr/>
          <p:nvPr/>
        </p:nvSpPr>
        <p:spPr>
          <a:xfrm>
            <a:off x="1308240" y="5130720"/>
            <a:ext cx="6769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During the month of January 2001, gas prices strengthened.  The Beaver plant was switched to oil for a portion of the month allowing additional market sales of 20,000 MMBtu/day in the daily market.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F8DDB45-0B25-49AB-8B09-5E0B9DAF7606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317880"/>
            <a:ext cx="86868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2002 - 2003 Power and Gas Positions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457200" y="1143000"/>
            <a:ext cx="8686800" cy="494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The next two slides show PGE’s current power and gas positions for the years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2002-2003, and are based on: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Forecasts of normal weather, loads and hydro conditions (normal hydro after Q1 2002).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0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Plant deltas based on forward power and gas curves through 2003.  As the gas slide indicates, plants continue to be deeply in the money through 2002.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0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Gas purchases which extend to May 2002.  There are no market sales during the 2002-2003 period.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0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 flat power position through 2002.  Year 2003 is short reflecting lack of market liquidity at this time.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49670F3-AC34-4261-9940-0C9106788337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457200" y="317880"/>
            <a:ext cx="86868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Current 2002 - 2003 Gas Position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54" name=""/>
          <p:cNvGraphicFramePr/>
          <p:nvPr/>
        </p:nvGraphicFramePr>
        <p:xfrm>
          <a:off x="660240" y="1143000"/>
          <a:ext cx="8280720" cy="4944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60240" y="1143000"/>
                    <a:ext cx="8280720" cy="494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CDB01C1-890B-4427-93E6-ECDF5407487C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74520"/>
            <a:ext cx="8686800" cy="1069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Current 2002 - 2003 Power Position</a:t>
            </a:r>
            <a:br>
              <a:rPr sz="3200"/>
            </a:b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57" name=""/>
          <p:cNvGraphicFramePr/>
          <p:nvPr/>
        </p:nvGraphicFramePr>
        <p:xfrm>
          <a:off x="457200" y="1432080"/>
          <a:ext cx="8686800" cy="4365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432080"/>
                    <a:ext cx="8686800" cy="4365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2086808-8297-4FD7-BE2C-393FA3BCD205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317880"/>
            <a:ext cx="86868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PGE Position Reporting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/>
          </p:nvPr>
        </p:nvSpPr>
        <p:spPr>
          <a:xfrm>
            <a:off x="457200" y="1143000"/>
            <a:ext cx="8686800" cy="494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On a weekly basis, PGE reports to Enron Corp. rolling 24-month power and gas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positions compared to limits (see the attached position report as of May 14, 2001).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Currently, PGE is working on the following related to limits: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99"/>
                </a:solidFill>
                <a:effectLst/>
                <a:uFillTx/>
                <a:latin typeface="Arial"/>
              </a:rPr>
              <a:t>Value-at-Risk (VaR)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Developing an in-house VaR model that is able to incorporate present and future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0000"/>
              </a:lnSpc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regulatory mechanisms.  PGE believes it must develop these skills in-house and is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0000"/>
              </a:lnSpc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consulting with the Enron Risk Controls and Research groups on this project.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99"/>
                </a:solidFill>
                <a:effectLst/>
                <a:uFillTx/>
                <a:latin typeface="Arial"/>
              </a:rPr>
              <a:t>Limits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Assessing the adequacy of current position and VaR limits.  Any requested changes will be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made to the Risk Controls group.  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0F9EA79-7D7B-402F-B652-44BD5ED396E6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74520"/>
            <a:ext cx="8686800" cy="1069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200"/>
            </a:b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Power Supply Portfolio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6" name=""/>
          <p:cNvGraphicFramePr/>
          <p:nvPr/>
        </p:nvGraphicFramePr>
        <p:xfrm>
          <a:off x="507960" y="1549440"/>
          <a:ext cx="7886880" cy="37339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07960" y="1549440"/>
                    <a:ext cx="7886880" cy="373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8" name=""/>
          <p:cNvGraphicFramePr/>
          <p:nvPr/>
        </p:nvGraphicFramePr>
        <p:xfrm>
          <a:off x="5618160" y="1457280"/>
          <a:ext cx="3184560" cy="39434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618160" y="1457280"/>
                    <a:ext cx="3184560" cy="3943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" name=""/>
          <p:cNvSpPr/>
          <p:nvPr/>
        </p:nvSpPr>
        <p:spPr>
          <a:xfrm>
            <a:off x="6095880" y="1522080"/>
            <a:ext cx="274320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50760"/>
                <a:tab algn="l" pos="1901880"/>
                <a:tab algn="l" pos="2852640"/>
                <a:tab algn="l" pos="3803760"/>
                <a:tab algn="l" pos="4754520"/>
                <a:tab algn="l" pos="5705640"/>
                <a:tab algn="l" pos="6656400"/>
                <a:tab algn="l" pos="7607160"/>
                <a:tab algn="l" pos="8558280"/>
                <a:tab algn="l" pos="9509040"/>
                <a:tab algn="l" pos="1046016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Anticipated Power Sources as a Percent of Retail MWh Load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02840" y="6080040"/>
            <a:ext cx="28962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(1) Includes Sullivan (16MW) and Bull Run (22MW)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(2) Includes Portland Hydro contract (36MW)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ABD9C23-F786-49C7-A290-4566D7357C4E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74520"/>
            <a:ext cx="8686800" cy="1069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200"/>
            </a:b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Regional Electric Prices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129360" y="1369800"/>
            <a:ext cx="2889360" cy="442908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ffffff"/>
              </a:gs>
            </a:gsLst>
            <a:lin ang="13500000"/>
          </a:gradFill>
          <a:ln w="0">
            <a:noFill/>
          </a:ln>
        </p:spPr>
        <p:txBody>
          <a:bodyPr lIns="90000" rIns="90000" tIns="91440" bIns="46800" anchor="t">
            <a:normAutofit/>
          </a:bodyPr>
          <a:p>
            <a:pPr marL="343080" indent="-343080">
              <a:spcBef>
                <a:spcPts val="876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Unprecedented increases, especially since June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In 2001, the average 7-day on-peak price has been $279/MWh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Daily on-peak prices over $3300/MWh 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Market demanding substantial premiums over prior years’ prices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Futures prices elevated for two years or more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557280" y="291960"/>
            <a:ext cx="78883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064040" y="5603760"/>
            <a:ext cx="29336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Dow Jones Mid-C averages.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SLIDE_NUMBER4"/>
          <p:cNvSpPr/>
          <p:nvPr/>
        </p:nvSpPr>
        <p:spPr>
          <a:xfrm>
            <a:off x="533520" y="6172200"/>
            <a:ext cx="8076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-12600" y="1530360"/>
            <a:ext cx="6508800" cy="4449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FCDB3F8-9A8B-486F-A4B9-BF149F72BEB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/>
          </p:nvPr>
        </p:nvSpPr>
        <p:spPr>
          <a:xfrm>
            <a:off x="6294240" y="1437840"/>
            <a:ext cx="2724120" cy="457668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ffffff"/>
              </a:gs>
            </a:gsLst>
            <a:lin ang="13500000"/>
          </a:gradFill>
          <a:ln w="0">
            <a:noFill/>
          </a:ln>
        </p:spPr>
        <p:txBody>
          <a:bodyPr lIns="0" rIns="0" tIns="91440" bIns="0" anchor="t">
            <a:normAutofit/>
          </a:bodyPr>
          <a:p>
            <a:pPr marL="291960" indent="-291960">
              <a:spcBef>
                <a:spcPts val="814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Unmatched gas prices</a:t>
            </a:r>
            <a:endParaRPr b="0" lang="en-US" sz="13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291960" indent="-291960">
              <a:spcBef>
                <a:spcPts val="814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Over the last year:</a:t>
            </a:r>
            <a:endParaRPr b="0" lang="en-US" sz="13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520560" indent="-114120">
              <a:spcBef>
                <a:spcPts val="32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Operational flow orders requiring Sumas purchases</a:t>
            </a:r>
            <a:endParaRPr b="0" lang="en-US" sz="13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520560" indent="-114120">
              <a:spcBef>
                <a:spcPts val="32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Low storage levels in the East</a:t>
            </a:r>
            <a:endParaRPr b="0" lang="en-US" sz="13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520560" indent="-114120">
              <a:spcBef>
                <a:spcPts val="32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Increased east-west transportation</a:t>
            </a:r>
            <a:endParaRPr b="0" lang="en-US" sz="13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520560" indent="-114120">
              <a:spcBef>
                <a:spcPts val="32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Higher petroleum prices</a:t>
            </a:r>
            <a:endParaRPr b="0" lang="en-US" sz="13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520560" indent="-114120">
              <a:spcBef>
                <a:spcPts val="32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Supplies lag demand</a:t>
            </a:r>
            <a:endParaRPr b="0" lang="en-US" sz="13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520560" indent="-114120">
              <a:spcBef>
                <a:spcPts val="32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Demand driven by generation</a:t>
            </a:r>
            <a:endParaRPr b="0" lang="en-US" sz="13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291960" indent="-291960">
              <a:spcBef>
                <a:spcPts val="814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Market anticipates shortages, difficulty refilling storage, delays before new supply available</a:t>
            </a:r>
            <a:endParaRPr b="0" lang="en-US" sz="13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291960" indent="-291960">
              <a:spcBef>
                <a:spcPts val="814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In 2001, the average 7-day price has been $6.54/MMBTU</a:t>
            </a:r>
            <a:endParaRPr b="0" lang="en-US" sz="13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title"/>
          </p:nvPr>
        </p:nvSpPr>
        <p:spPr>
          <a:xfrm>
            <a:off x="457200" y="74520"/>
            <a:ext cx="8686800" cy="1069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200"/>
            </a:b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Regional Gas Prices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50" name="SLIDE_NUMBER5"/>
          <p:cNvSpPr/>
          <p:nvPr/>
        </p:nvSpPr>
        <p:spPr>
          <a:xfrm>
            <a:off x="533520" y="6172200"/>
            <a:ext cx="8076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" name="" descr=""/>
          <p:cNvPicPr/>
          <p:nvPr/>
        </p:nvPicPr>
        <p:blipFill>
          <a:blip r:embed="rId1"/>
          <a:stretch/>
        </p:blipFill>
        <p:spPr>
          <a:xfrm>
            <a:off x="25560" y="1467000"/>
            <a:ext cx="6508440" cy="4449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0404789-885E-4764-AC80-512118A62151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/>
          </p:nvPr>
        </p:nvSpPr>
        <p:spPr>
          <a:xfrm>
            <a:off x="609120" y="1219320"/>
            <a:ext cx="8001000" cy="499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60000"/>
              </a:lnSpc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Demand-Side Activity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Demand Buy-Back Program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Currently provides 150 MW of peak capacity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Expanding the program to 205 MW of peak capacity this year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Energy Efficiency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Produced equivalent of 270 MW plant over last 10 years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Expanding programs from 6 MWa in 2000 to 11 MWa in 2001 </a:t>
            </a:r>
            <a:endParaRPr b="0" lang="en-US" sz="1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Supply-Side Activity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Gas turbine at Beaver</a:t>
            </a: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25MW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Windpower contract with BPA</a:t>
            </a: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14MW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Biogas project</a:t>
            </a: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 4MW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Standby generation under development</a:t>
            </a: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20MW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Evaluating PGE and customer sites for power project development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4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569880" y="76320"/>
            <a:ext cx="78883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200"/>
            </a:b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PGE Is Taking Aggressive Action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SLIDE_NUMBER6"/>
          <p:cNvSpPr/>
          <p:nvPr/>
        </p:nvSpPr>
        <p:spPr>
          <a:xfrm>
            <a:off x="533520" y="6172200"/>
            <a:ext cx="8076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B00339E-AA34-4937-AEDC-0FD29461FFC1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562320"/>
            <a:ext cx="86868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PGE’s Risk Management Philosophy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3809880" y="1443240"/>
            <a:ext cx="1828800" cy="736200"/>
          </a:xfrm>
          <a:prstGeom prst="ellipse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</a:t>
            </a:r>
            <a:br>
              <a:rPr sz="1400"/>
            </a:b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Fuel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102280" y="3071880"/>
            <a:ext cx="0" cy="38088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267080" y="2962440"/>
            <a:ext cx="0" cy="4572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076640" y="2557440"/>
            <a:ext cx="1241640" cy="52380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Book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267080" y="2124000"/>
            <a:ext cx="0" cy="40644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102280" y="2124000"/>
            <a:ext cx="0" cy="40644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102280" y="3957480"/>
            <a:ext cx="0" cy="38124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267080" y="3848040"/>
            <a:ext cx="0" cy="4572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102280" y="4834080"/>
            <a:ext cx="0" cy="38088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267080" y="4724280"/>
            <a:ext cx="0" cy="4572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H="1">
            <a:off x="5758920" y="4856040"/>
            <a:ext cx="2062440" cy="73188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5735520" y="4727520"/>
            <a:ext cx="2014560" cy="6746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036880" y="4822920"/>
            <a:ext cx="1849320" cy="65412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H="1" flipV="1">
            <a:off x="1359000" y="4775040"/>
            <a:ext cx="2254320" cy="80496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567240" y="5151600"/>
            <a:ext cx="2258640" cy="736200"/>
          </a:xfrm>
          <a:prstGeom prst="ellipse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Wholesale/Retail</a:t>
            </a:r>
            <a:br>
              <a:rPr sz="1400"/>
            </a:b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Electric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101920" y="218268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101920" y="310212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101920" y="397836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101920" y="488628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700680" y="523728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792160" y="484344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449520" y="2171880"/>
            <a:ext cx="725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449520" y="3090960"/>
            <a:ext cx="725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658320" y="3967200"/>
            <a:ext cx="596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658320" y="4854600"/>
            <a:ext cx="596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016720" y="5194440"/>
            <a:ext cx="596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044400" y="4800600"/>
            <a:ext cx="596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253120" y="3862440"/>
            <a:ext cx="1817640" cy="465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318280" y="3665520"/>
            <a:ext cx="2550960" cy="65232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076640" y="3429000"/>
            <a:ext cx="1241640" cy="52380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Book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V="1">
            <a:off x="2100240" y="3855960"/>
            <a:ext cx="1959120" cy="519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1693800" y="3637080"/>
            <a:ext cx="2378160" cy="63000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8" name=""/>
          <p:cNvGrpSpPr/>
          <p:nvPr/>
        </p:nvGrpSpPr>
        <p:grpSpPr>
          <a:xfrm>
            <a:off x="1066680" y="4300560"/>
            <a:ext cx="7261200" cy="523800"/>
            <a:chOff x="1066680" y="4300560"/>
            <a:chExt cx="7261200" cy="523800"/>
          </a:xfrm>
        </p:grpSpPr>
        <p:sp>
          <p:nvSpPr>
            <p:cNvPr id="89" name=""/>
            <p:cNvSpPr/>
            <p:nvPr/>
          </p:nvSpPr>
          <p:spPr>
            <a:xfrm>
              <a:off x="4076640" y="4300560"/>
              <a:ext cx="1241640" cy="523800"/>
            </a:xfrm>
            <a:prstGeom prst="rect">
              <a:avLst/>
            </a:prstGeom>
            <a:solidFill>
              <a:srgbClr val="cc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spcBef>
                  <a:spcPts val="814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Preschedule Book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7086600" y="4300560"/>
              <a:ext cx="1241280" cy="523800"/>
            </a:xfrm>
            <a:prstGeom prst="rect">
              <a:avLst/>
            </a:prstGeom>
            <a:solidFill>
              <a:srgbClr val="cc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spcBef>
                  <a:spcPts val="814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Real Time Book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1066680" y="4300560"/>
              <a:ext cx="1241640" cy="523800"/>
            </a:xfrm>
            <a:prstGeom prst="rect">
              <a:avLst/>
            </a:prstGeom>
            <a:solidFill>
              <a:srgbClr val="cc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spcBef>
                  <a:spcPts val="814"/>
                </a:spcBef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Term Book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2" name=""/>
          <p:cNvSpPr/>
          <p:nvPr/>
        </p:nvSpPr>
        <p:spPr>
          <a:xfrm>
            <a:off x="5815800" y="4089240"/>
            <a:ext cx="596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520000" y="3629160"/>
            <a:ext cx="596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416640" y="367200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968560" y="413244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305080" y="4572000"/>
            <a:ext cx="17571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334120" y="4572000"/>
            <a:ext cx="1752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SLIDE_NUMBER23"/>
          <p:cNvSpPr/>
          <p:nvPr/>
        </p:nvSpPr>
        <p:spPr>
          <a:xfrm>
            <a:off x="533520" y="6172200"/>
            <a:ext cx="8076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172B5C5-654D-42B9-9E7A-A4B26DB55B6C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562320"/>
            <a:ext cx="86868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State of the Art Risk Controls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0" name=""/>
          <p:cNvGraphicFramePr/>
          <p:nvPr/>
        </p:nvGraphicFramePr>
        <p:xfrm>
          <a:off x="609480" y="1600200"/>
          <a:ext cx="8250480" cy="45306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600200"/>
                    <a:ext cx="8250480" cy="4530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2" name=""/>
          <p:cNvSpPr/>
          <p:nvPr/>
        </p:nvSpPr>
        <p:spPr>
          <a:xfrm rot="5400000">
            <a:off x="4190400" y="3428640"/>
            <a:ext cx="3276720" cy="838440"/>
          </a:xfrm>
          <a:prstGeom prst="triangle">
            <a:avLst>
              <a:gd name="adj" fmla="val 50000"/>
            </a:avLst>
          </a:prstGeom>
          <a:solidFill>
            <a:srgbClr val="9999ff"/>
          </a:solidFill>
          <a:ln cap="sq" w="12600">
            <a:solidFill>
              <a:srgbClr val="99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ctr" anchorCtr="1" vert="eaVert" rot="10800000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SLIDE_NUMBER24"/>
          <p:cNvSpPr/>
          <p:nvPr/>
        </p:nvSpPr>
        <p:spPr>
          <a:xfrm>
            <a:off x="533520" y="6172200"/>
            <a:ext cx="8076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3F28F54-A137-427F-9DA6-41E4C051C95A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317880"/>
            <a:ext cx="86868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PGE’s Power Strategy, Illustrated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143000"/>
            <a:ext cx="8686800" cy="494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The following three slides illustrate PGE’s power strategy (described earlier), using calendar year 2001 positions, at three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different points in time, as an example.  Specifically, they show: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99"/>
                </a:solidFill>
                <a:effectLst/>
                <a:uFillTx/>
                <a:latin typeface="Arial"/>
              </a:rPr>
              <a:t>2001 Position at January 2000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Naturally short for all months in 2001 as load and wholesale sales contracts exceed resources and market purchases.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PGE begins filling this short position approximately 18-24 months in advance of the calendar year.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99"/>
                </a:solidFill>
                <a:effectLst/>
                <a:uFillTx/>
                <a:latin typeface="Arial"/>
              </a:rPr>
              <a:t>2001 Position at June 2000</a:t>
            </a:r>
            <a:r>
              <a:rPr b="0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Six months prior to 2001, the position has substantially flattened.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To this point, PGE has been an active participant in the market, taking advantage of opportunistic purchases and sales.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On a daily basis, PGE is reviewing positions relative to limits and is making a determination as to the position to take into specific months in 2001.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99"/>
                </a:solidFill>
                <a:effectLst/>
                <a:uFillTx/>
                <a:latin typeface="Arial"/>
              </a:rPr>
              <a:t>2001 Position at December 2000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PGE is now long most months based on our view of the market and inherent plant operations risk and obligation to serve customers.</a:t>
            </a: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46C6402-1268-4A39-9313-7BF71C68E514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7707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1999-09-03T17:31:29Z</dcterms:created>
  <dc:creator>Chris Stala</dc:creator>
  <dc:description/>
  <dc:language>en-US</dc:language>
  <cp:lastModifiedBy>E62960</cp:lastModifiedBy>
  <cp:lastPrinted>2001-05-29T20:45:41Z</cp:lastPrinted>
  <dcterms:modified xsi:type="dcterms:W3CDTF">2001-05-29T20:58:17Z</dcterms:modified>
  <cp:revision>854</cp:revision>
  <dc:subject/>
  <dc:title>No Slide Title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eStamp">
    <vt:bool>1</vt:bool>
  </property>
  <property fmtid="{D5CDD505-2E9C-101B-9397-08002B2CF9AE}" pid="3" name="FileNumberStamp">
    <vt:bool>1</vt:bool>
  </property>
  <property fmtid="{D5CDD505-2E9C-101B-9397-08002B2CF9AE}" pid="4" name="LibraryStamp">
    <vt:bool>1</vt:bool>
  </property>
  <property fmtid="{D5CDD505-2E9C-101B-9397-08002B2CF9AE}" pid="5" name="TimeStamp">
    <vt:bool>1</vt:bool>
  </property>
</Properties>
</file>