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png" ContentType="image/png"/>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517680" y="6497640"/>
            <a:ext cx="739116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1" name=""/>
          <p:cNvGraphicFramePr/>
          <p:nvPr/>
        </p:nvGraphicFramePr>
        <p:xfrm>
          <a:off x="8082000" y="6248520"/>
          <a:ext cx="533520" cy="533160"/>
        </p:xfrm>
        <a:graphic>
          <a:graphicData uri="http://schemas.openxmlformats.org/presentationml/2006/ole">
            <p:oleObj r:id="rId2" spid="">
              <p:embed/>
              <p:pic>
                <p:nvPicPr>
                  <p:cNvPr id="2" name="" descr=""/>
                  <p:cNvPicPr/>
                  <p:nvPr/>
                </p:nvPicPr>
                <p:blipFill>
                  <a:blip r:embed="rId3"/>
                  <a:stretch/>
                </p:blipFill>
                <p:spPr>
                  <a:xfrm>
                    <a:off x="8082000" y="6248520"/>
                    <a:ext cx="533520" cy="533160"/>
                  </a:xfrm>
                  <a:prstGeom prst="rect">
                    <a:avLst/>
                  </a:prstGeom>
                  <a:noFill/>
                  <a:ln w="0">
                    <a:noFill/>
                  </a:ln>
                </p:spPr>
              </p:pic>
            </p:oleObj>
          </a:graphicData>
        </a:graphic>
      </p:graphicFrame>
      <p:sp>
        <p:nvSpPr>
          <p:cNvPr id="3"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4"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08576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42884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177156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177156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177156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2001 PGG Results</a:t>
            </a:r>
            <a:endParaRPr b="0" lang="en-US" sz="3200" strike="noStrike" u="none">
              <a:solidFill>
                <a:srgbClr val="000000"/>
              </a:solidFill>
              <a:effectLst/>
              <a:uFillTx/>
              <a:latin typeface="Times New Roman"/>
            </a:endParaRPr>
          </a:p>
        </p:txBody>
      </p:sp>
      <p:sp>
        <p:nvSpPr>
          <p:cNvPr id="8" name="PlaceHolder 2"/>
          <p:cNvSpPr>
            <a:spLocks noGrp="1"/>
          </p:cNvSpPr>
          <p:nvPr>
            <p:ph/>
          </p:nvPr>
        </p:nvSpPr>
        <p:spPr>
          <a:xfrm>
            <a:off x="685800" y="1465200"/>
            <a:ext cx="7772400" cy="4859280"/>
          </a:xfrm>
          <a:prstGeom prst="rect">
            <a:avLst/>
          </a:prstGeom>
          <a:noFill/>
          <a:ln w="0">
            <a:noFill/>
          </a:ln>
        </p:spPr>
        <p:txBody>
          <a:bodyPr lIns="90000" rIns="90000" tIns="46800" bIns="46800" anchor="t">
            <a:normAutofit/>
          </a:bodyPr>
          <a:p>
            <a:pPr marL="343080" indent="-343080">
              <a:lnSpc>
                <a:spcPct val="100000"/>
              </a:lnSpc>
              <a:spcBef>
                <a:spcPts val="601"/>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Earnings Forecast</a:t>
            </a:r>
            <a:r>
              <a:rPr b="0" lang="en-US" sz="2400" strike="noStrike" u="none">
                <a:solidFill>
                  <a:srgbClr val="000000"/>
                </a:solidFill>
                <a:effectLst/>
                <a:uFillTx/>
                <a:latin typeface="Arial"/>
              </a:rPr>
              <a:t> </a:t>
            </a:r>
            <a:endParaRPr b="0" lang="en-US" sz="24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PGG IBIT $161 million,  Net Income $57 million</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PGE IBIT</a:t>
            </a:r>
            <a:r>
              <a:rPr b="0" lang="en-US" sz="2000" strike="noStrike" u="none">
                <a:solidFill>
                  <a:srgbClr val="000000"/>
                </a:solidFill>
                <a:effectLst/>
                <a:uFillTx/>
                <a:latin typeface="Arial"/>
              </a:rPr>
              <a:t> </a:t>
            </a:r>
            <a:r>
              <a:rPr b="0" lang="en-US" sz="1800" strike="noStrike" u="none">
                <a:solidFill>
                  <a:srgbClr val="000000"/>
                </a:solidFill>
                <a:effectLst/>
                <a:uFillTx/>
                <a:latin typeface="Arial"/>
              </a:rPr>
              <a:t>$183 million,  Net Income $81 million</a:t>
            </a:r>
            <a:r>
              <a:rPr b="0"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a:p>
            <a:pPr marL="343080" indent="0">
              <a:lnSpc>
                <a:spcPct val="100000"/>
              </a:lnSpc>
              <a:spcBef>
                <a:spcPts val="11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1125"/>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PGE Operations</a:t>
            </a:r>
            <a:endParaRPr b="0" lang="en-US" sz="20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Customer Satisfaction remains in top quartile </a:t>
            </a:r>
            <a:endParaRPr b="0" lang="en-US" sz="18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Distribution System Operations goals achieved</a:t>
            </a:r>
            <a:endParaRPr b="0" lang="en-US" sz="18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Hydro and thermal plant availability in 90th percentile</a:t>
            </a:r>
            <a:endParaRPr b="0" lang="en-US" sz="18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Boardman &amp; Beaver set generation output records</a:t>
            </a:r>
            <a:endParaRPr b="0" lang="en-US" sz="1800" strike="noStrike" u="none">
              <a:solidFill>
                <a:srgbClr val="000000"/>
              </a:solidFill>
              <a:effectLst/>
              <a:uFillTx/>
              <a:latin typeface="Times New Roman"/>
            </a:endParaRPr>
          </a:p>
          <a:p>
            <a:pPr lvl="1" marL="743040" indent="-285840">
              <a:lnSpc>
                <a:spcPct val="100000"/>
              </a:lnSpc>
              <a:spcBef>
                <a:spcPts val="901"/>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Exceeded Energy Efficiency goals</a:t>
            </a:r>
            <a:endParaRPr b="0" lang="en-US" sz="1800" strike="noStrike" u="none">
              <a:solidFill>
                <a:srgbClr val="000000"/>
              </a:solidFill>
              <a:effectLst/>
              <a:uFillTx/>
              <a:latin typeface="Times New Roman"/>
            </a:endParaRPr>
          </a:p>
          <a:p>
            <a:pPr lvl="1" marL="743040" indent="-285840">
              <a:lnSpc>
                <a:spcPct val="100000"/>
              </a:lnSpc>
              <a:spcBef>
                <a:spcPts val="901"/>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3 year Union Contract Completed</a:t>
            </a:r>
            <a:endParaRPr b="0" lang="en-US" sz="1800" strike="noStrike" u="none">
              <a:solidFill>
                <a:srgbClr val="000000"/>
              </a:solidFill>
              <a:effectLst/>
              <a:uFillTx/>
              <a:latin typeface="Times New Roman"/>
            </a:endParaRPr>
          </a:p>
          <a:p>
            <a:pPr lvl="1" marL="743040" indent="0">
              <a:lnSpc>
                <a:spcPct val="100000"/>
              </a:lnSpc>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9" name=""/>
          <p:cNvSpPr/>
          <p:nvPr/>
        </p:nvSpPr>
        <p:spPr>
          <a:xfrm>
            <a:off x="671400" y="11430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671400" y="11430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671400" y="11844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2001 PGG Results</a:t>
            </a:r>
            <a:endParaRPr b="0" lang="en-US" sz="3200" strike="noStrike" u="none">
              <a:solidFill>
                <a:srgbClr val="000000"/>
              </a:solidFill>
              <a:effectLst/>
              <a:uFillTx/>
              <a:latin typeface="Times New Roman"/>
            </a:endParaRPr>
          </a:p>
        </p:txBody>
      </p:sp>
      <p:sp>
        <p:nvSpPr>
          <p:cNvPr id="13" name="PlaceHolder 2"/>
          <p:cNvSpPr>
            <a:spLocks noGrp="1"/>
          </p:cNvSpPr>
          <p:nvPr>
            <p:ph/>
          </p:nvPr>
        </p:nvSpPr>
        <p:spPr>
          <a:xfrm>
            <a:off x="685800" y="1295280"/>
            <a:ext cx="7772400" cy="5105520"/>
          </a:xfrm>
          <a:prstGeom prst="rect">
            <a:avLst/>
          </a:prstGeom>
          <a:noFill/>
          <a:ln w="0">
            <a:noFill/>
          </a:ln>
        </p:spPr>
        <p:txBody>
          <a:bodyPr lIns="90000" rIns="90000" tIns="46800" bIns="46800" anchor="t">
            <a:normAutofit lnSpcReduction="9999"/>
          </a:bodyPr>
          <a:p>
            <a:pPr marL="343080" indent="-343080">
              <a:lnSpc>
                <a:spcPct val="100000"/>
              </a:lnSpc>
              <a:spcBef>
                <a:spcPts val="499"/>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PGE 2001 Initiatives</a:t>
            </a:r>
            <a:endParaRPr b="0" lang="en-US" sz="20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Installed on schedule and under budget the 25 MW Beaver 8 Unit</a:t>
            </a:r>
            <a:endParaRPr b="0" lang="en-US" sz="18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Completed a Rotating Outage Plan for power curtailments</a:t>
            </a:r>
            <a:endParaRPr b="0" lang="en-US" sz="18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Ready to go live with a new Customer Information System</a:t>
            </a:r>
            <a:endParaRPr b="0" lang="en-US" sz="18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Preparing to implement Customer Direct Access on March 1, 2002</a:t>
            </a:r>
            <a:endParaRPr b="0" lang="en-US" sz="1800" strike="noStrike" u="none">
              <a:solidFill>
                <a:srgbClr val="000000"/>
              </a:solidFill>
              <a:effectLst/>
              <a:uFillTx/>
              <a:latin typeface="Times New Roman"/>
            </a:endParaRPr>
          </a:p>
          <a:p>
            <a:pPr lvl="1" marL="743040" indent="-285840">
              <a:lnSpc>
                <a:spcPct val="100000"/>
              </a:lnSpc>
              <a:spcBef>
                <a:spcPts val="1012"/>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Actively involved in the development of RTO West &amp; TransConnect</a:t>
            </a:r>
            <a:endParaRPr b="0" lang="en-US" sz="1800" strike="noStrike" u="none">
              <a:solidFill>
                <a:srgbClr val="000000"/>
              </a:solidFill>
              <a:effectLst/>
              <a:uFillTx/>
              <a:latin typeface="Times New Roman"/>
            </a:endParaRPr>
          </a:p>
          <a:p>
            <a:pPr lvl="1" marL="743040" indent="0">
              <a:lnSpc>
                <a:spcPct val="100000"/>
              </a:lnSpc>
              <a:spcBef>
                <a:spcPts val="1012"/>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1001"/>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PGE General Rate Case (UE-115)</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Good ROE - 10.5%, new rates effective 10/1/01</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Request for Reconsideration of Order denied by the OPUC</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Rate Increase -  33% Residential,  53% Commercial</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Power Cost Adjustment Mechanism approved that includes adjustment for poor hydro conditions and variances in retail / wholesale revenues</a:t>
            </a:r>
            <a:endParaRPr b="0" lang="en-US" sz="18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4" name=""/>
          <p:cNvSpPr/>
          <p:nvPr/>
        </p:nvSpPr>
        <p:spPr>
          <a:xfrm>
            <a:off x="671400" y="11430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671400" y="11430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671400" y="11844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2001 PGG Results</a:t>
            </a:r>
            <a:endParaRPr b="0" lang="en-US" sz="3200" strike="noStrike" u="none">
              <a:solidFill>
                <a:srgbClr val="000000"/>
              </a:solidFill>
              <a:effectLst/>
              <a:uFillTx/>
              <a:latin typeface="Times New Roman"/>
            </a:endParaRPr>
          </a:p>
        </p:txBody>
      </p:sp>
      <p:sp>
        <p:nvSpPr>
          <p:cNvPr id="18" name="PlaceHolder 2"/>
          <p:cNvSpPr>
            <a:spLocks noGrp="1"/>
          </p:cNvSpPr>
          <p:nvPr>
            <p:ph/>
          </p:nvPr>
        </p:nvSpPr>
        <p:spPr>
          <a:xfrm>
            <a:off x="685800" y="1447920"/>
            <a:ext cx="7772400" cy="4859280"/>
          </a:xfrm>
          <a:prstGeom prst="rect">
            <a:avLst/>
          </a:prstGeom>
          <a:noFill/>
          <a:ln w="0">
            <a:noFill/>
          </a:ln>
        </p:spPr>
        <p:txBody>
          <a:bodyPr lIns="90000" rIns="90000" tIns="46800" bIns="46800" anchor="t">
            <a:normAutofit/>
          </a:bodyPr>
          <a:p>
            <a:pPr marL="343080" indent="-343080">
              <a:lnSpc>
                <a:spcPct val="100000"/>
              </a:lnSpc>
              <a:spcBef>
                <a:spcPts val="499"/>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Enron / Northwest Natural Transaction</a:t>
            </a:r>
            <a:endParaRPr b="0" lang="en-US" sz="2000" strike="noStrike" u="none">
              <a:solidFill>
                <a:srgbClr val="000000"/>
              </a:solidFill>
              <a:effectLst/>
              <a:uFillTx/>
              <a:latin typeface="Times New Roman"/>
            </a:endParaRPr>
          </a:p>
          <a:p>
            <a:pPr lvl="1" marL="743040" indent="-285840">
              <a:lnSpc>
                <a:spcPct val="100000"/>
              </a:lnSpc>
              <a:spcBef>
                <a:spcPts val="451"/>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Purchase price for PGE of $1.875 billion</a:t>
            </a:r>
            <a:endParaRPr b="0" lang="en-US" sz="1800" strike="noStrike" u="none">
              <a:solidFill>
                <a:srgbClr val="000000"/>
              </a:solidFill>
              <a:effectLst/>
              <a:uFillTx/>
              <a:latin typeface="Times New Roman"/>
            </a:endParaRPr>
          </a:p>
          <a:p>
            <a:pPr lvl="1" marL="743040" indent="-285840">
              <a:lnSpc>
                <a:spcPct val="100000"/>
              </a:lnSpc>
              <a:spcBef>
                <a:spcPts val="451"/>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Strong public support for the transaction</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Closure expected 3Q 2002 but could close as soon as the end of the second quarter</a:t>
            </a:r>
            <a:endParaRPr b="0" lang="en-US" sz="1800" strike="noStrike" u="none">
              <a:solidFill>
                <a:srgbClr val="000000"/>
              </a:solidFill>
              <a:effectLst/>
              <a:uFillTx/>
              <a:latin typeface="Times New Roman"/>
            </a:endParaRPr>
          </a:p>
          <a:p>
            <a:pPr lvl="1" marL="743040" indent="-285840">
              <a:lnSpc>
                <a:spcPct val="100000"/>
              </a:lnSpc>
              <a:spcBef>
                <a:spcPts val="1125"/>
              </a:spcBef>
              <a:buClr>
                <a:srgbClr val="ff9900"/>
              </a:buClr>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Key Regulatory filing dates and expected approvals</a:t>
            </a:r>
            <a:endParaRPr b="0" lang="en-US" sz="1800" strike="noStrike" u="none">
              <a:solidFill>
                <a:srgbClr val="000000"/>
              </a:solidFill>
              <a:effectLst/>
              <a:uFillTx/>
              <a:latin typeface="Times New Roman"/>
            </a:endParaRPr>
          </a:p>
          <a:p>
            <a:pPr lvl="2" marL="1085760" indent="-228600">
              <a:lnSpc>
                <a:spcPct val="100000"/>
              </a:lnSpc>
              <a:spcBef>
                <a:spcPts val="451"/>
              </a:spcBef>
              <a:buClr>
                <a:srgbClr val="ff99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4Q 2001 - OPUC, WUTC, FERC, Hart Scott, &amp; SEC filings</a:t>
            </a:r>
            <a:endParaRPr b="0" lang="en-US" sz="1800" strike="noStrike" u="none">
              <a:solidFill>
                <a:srgbClr val="000000"/>
              </a:solidFill>
              <a:effectLst/>
              <a:uFillTx/>
              <a:latin typeface="Times New Roman"/>
            </a:endParaRPr>
          </a:p>
          <a:p>
            <a:pPr lvl="2" marL="1085760" indent="-228600">
              <a:lnSpc>
                <a:spcPct val="100000"/>
              </a:lnSpc>
              <a:spcBef>
                <a:spcPts val="451"/>
              </a:spcBef>
              <a:buClr>
                <a:srgbClr val="ff99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2Q 2002 - OPUC, WUTC &amp; FERC approval</a:t>
            </a:r>
            <a:endParaRPr b="0" lang="en-US" sz="1800" strike="noStrike" u="none">
              <a:solidFill>
                <a:srgbClr val="000000"/>
              </a:solidFill>
              <a:effectLst/>
              <a:uFillTx/>
              <a:latin typeface="Times New Roman"/>
            </a:endParaRPr>
          </a:p>
          <a:p>
            <a:pPr lvl="2" marL="1085760" indent="-228600">
              <a:lnSpc>
                <a:spcPct val="100000"/>
              </a:lnSpc>
              <a:spcBef>
                <a:spcPts val="451"/>
              </a:spcBef>
              <a:buClr>
                <a:srgbClr val="ff9900"/>
              </a:buClr>
              <a:buFont typeface="Marlett"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2Q/3Q 2002 - SEC approval</a:t>
            </a:r>
            <a:endParaRPr b="0" lang="en-US" sz="18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19" name=""/>
          <p:cNvSpPr/>
          <p:nvPr/>
        </p:nvSpPr>
        <p:spPr>
          <a:xfrm>
            <a:off x="671400" y="11430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671400" y="11430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671400" y="11844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Notes for Slides</a:t>
            </a:r>
            <a:endParaRPr b="0" lang="en-US" sz="3200" strike="noStrike" u="none">
              <a:solidFill>
                <a:srgbClr val="000000"/>
              </a:solidFill>
              <a:effectLst/>
              <a:uFillTx/>
              <a:latin typeface="Times New Roman"/>
            </a:endParaRPr>
          </a:p>
        </p:txBody>
      </p:sp>
      <p:sp>
        <p:nvSpPr>
          <p:cNvPr id="23" name="PlaceHolder 2"/>
          <p:cNvSpPr>
            <a:spLocks noGrp="1"/>
          </p:cNvSpPr>
          <p:nvPr>
            <p:ph/>
          </p:nvPr>
        </p:nvSpPr>
        <p:spPr>
          <a:xfrm>
            <a:off x="-360" y="1142640"/>
            <a:ext cx="8839080" cy="5087880"/>
          </a:xfrm>
          <a:prstGeom prst="rect">
            <a:avLst/>
          </a:prstGeom>
          <a:noFill/>
          <a:ln w="0">
            <a:noFill/>
          </a:ln>
        </p:spPr>
        <p:txBody>
          <a:bodyPr lIns="90000" rIns="90000" tIns="46800" bIns="46800" anchor="t">
            <a:normAutofit fontScale="92500" lnSpcReduction="9999"/>
          </a:bodyPr>
          <a:p>
            <a:pPr lvl="1" marL="743040" indent="-285840">
              <a:lnSpc>
                <a:spcPct val="100000"/>
              </a:lnSpc>
              <a:spcBef>
                <a:spcPts val="349"/>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Targets this year for PGG was $185 IBIT and $70 Net Income (2000 performance excluding the Tomas transaction was $353 IBIT and $154 Net Income).  The primary reason for the under performance against targets for 2001 was a significant reduction in retail loads due to a down turn in the economy combined with a significant reduction in the price of wholesale power in the third quarter which made the length we carry for reliability &amp; load worth much less than forecast.</a:t>
            </a:r>
            <a:endParaRPr b="0" lang="en-US" sz="14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PGE Operations have performed above expectations and our O&amp;M expenses have come in well below  budget.  All our thermal plants have performed above budgeted levels which has helped offset the driest hydro year on record in the Northwest.  We also did not have any major storms.</a:t>
            </a:r>
            <a:endParaRPr b="0" lang="en-US" sz="14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new  customer information system(Banner) is going through final testing phases with a February 2002 go live implementation.  </a:t>
            </a:r>
            <a:endParaRPr b="0" lang="en-US" sz="14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Customer Direct Access for all customers greater than 30 KW is scheduled for March 1, 2002.  Direct Access eligible customers must give PGE notice in January whether they want to continue with PGE as their supplier or be served by an ESP.  PGE is spending considerable resources to put in systems and processes to make the implementation seamless for customers</a:t>
            </a:r>
            <a:endParaRPr b="0" lang="en-US" sz="14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OPUC order on denying reconsideration was very favorable to PGE and signaled that this commission is willing to make fair and reasonable decisions that balance all stakeholders needs.</a:t>
            </a:r>
            <a:endParaRPr b="0" lang="en-US" sz="14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nSpc>
                <a:spcPct val="100000"/>
              </a:lnSpc>
              <a:spcBef>
                <a:spcPts val="349"/>
              </a:spcBef>
              <a:buClr>
                <a:srgbClr val="ff9900"/>
              </a:buClr>
              <a:buSzPct val="60000"/>
              <a:buFont typeface="Marlett"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The sale of PGE is going very smoothly and we expect that transaction may close by the end of the second quarter with a high likelihood of closing by the end of the 3rd quarter.</a:t>
            </a:r>
            <a:endParaRPr b="0" lang="en-US" sz="1400" strike="noStrike" u="none">
              <a:solidFill>
                <a:srgbClr val="0000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4" name=""/>
          <p:cNvSpPr/>
          <p:nvPr/>
        </p:nvSpPr>
        <p:spPr>
          <a:xfrm>
            <a:off x="671400" y="11430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671400" y="11430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671400" y="1184400"/>
            <a:ext cx="7848720" cy="0"/>
          </a:xfrm>
          <a:prstGeom prst="line">
            <a:avLst/>
          </a:prstGeom>
          <a:ln w="9360">
            <a:solidFill>
              <a:srgbClr val="ff99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8879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2001-11-15T18:16:44Z</dcterms:created>
  <dc:creator>Kate Hunter</dc:creator>
  <dc:description/>
  <dc:language>en-US</dc:language>
  <cp:lastModifiedBy>Jim Piro</cp:lastModifiedBy>
  <cp:lastPrinted>2001-11-26T17:16:14Z</cp:lastPrinted>
  <dcterms:modified xsi:type="dcterms:W3CDTF">2001-11-26T17:54:29Z</dcterms:modified>
  <cp:revision>18</cp:revision>
  <dc:subject/>
  <dc:title>2001 Accomplishments</dc:title>
</cp:coreProperties>
</file>