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7.wmf" ContentType="image/x-wmf"/>
  <Override PartName="/ppt/media/image11.wmf" ContentType="image/x-wmf"/>
  <Override PartName="/ppt/media/image2.wmf" ContentType="image/x-wmf"/>
  <Override PartName="/ppt/media/image23.wmf" ContentType="image/x-wmf"/>
  <Override PartName="/ppt/media/image22.wmf" ContentType="image/x-wmf"/>
  <Override PartName="/ppt/media/image10.wmf" ContentType="image/x-wmf"/>
  <Override PartName="/ppt/media/image21.wmf" ContentType="image/x-wmf"/>
  <Override PartName="/ppt/media/image19.wmf" ContentType="image/x-wmf"/>
  <Override PartName="/ppt/media/image18.png" ContentType="image/png"/>
  <Override PartName="/ppt/media/image1.png" ContentType="image/png"/>
  <Override PartName="/ppt/media/image5.wmf" ContentType="image/x-wmf"/>
  <Override PartName="/ppt/media/image14.wmf" ContentType="image/x-wmf"/>
  <Override PartName="/ppt/media/image6.wmf" ContentType="image/x-wmf"/>
  <Override PartName="/ppt/media/image15.wmf" ContentType="image/x-wmf"/>
  <Override PartName="/ppt/media/image7.wmf" ContentType="image/x-wmf"/>
  <Override PartName="/ppt/media/image16.wmf" ContentType="image/x-wmf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D25883F-9205-4225-95DF-CB32490B5EF0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33697E0-E5E6-4024-9F5E-9E78781EBC74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240B892-09DA-4801-8F55-74CBD70CCC2F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dt" idx="10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11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sldNum" idx="12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8134DB2-7B73-4D81-94D7-4B60A6E079E6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3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ftr" idx="14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sldNum" idx="15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D0ACA8B-F740-4954-801D-2D50D140C2DC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9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lipArtAndTx" preserve="1">
  <p:cSld name="Default"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dt" idx="16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ftr" idx="17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sldNum" idx="18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DD4928A-FCDE-44C2-BD8C-11F06B7FC431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5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19.wmf"/><Relationship Id="rId4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1.wmf"/><Relationship Id="rId3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wmf"/><Relationship Id="rId3" Type="http://schemas.openxmlformats.org/officeDocument/2006/relationships/slideLayout" Target="../slideLayouts/slideLayout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3.wmf"/><Relationship Id="rId3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PCB Roving Training 2000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627080" y="1885680"/>
            <a:ext cx="4008600" cy="4172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Gas Company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Sempra Energy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457200" y="2279520"/>
          <a:ext cx="3989520" cy="3362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279520"/>
                    <a:ext cx="3989520" cy="336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175F55-37EC-4FC2-9DE6-CB18B445D8FB}" type="slidenum">
              <a:t>1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p:transition spd="slow">
    <p:blinds dir="horz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Field Handling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57200" y="1885680"/>
            <a:ext cx="556272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Handle liquids from contaminated areas as PCB-suspect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Meters and regulators with liquids from contaminated areas are considered PCB contaminated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Rags, etc. into trash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74" name=""/>
          <p:cNvGraphicFramePr/>
          <p:nvPr/>
        </p:nvGraphicFramePr>
        <p:xfrm>
          <a:off x="5715000" y="2362320"/>
          <a:ext cx="2971800" cy="2971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715000" y="2362320"/>
                    <a:ext cx="297180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4CCD1E-4B49-4305-8EBD-5BF105682877}" type="slidenum">
              <a:t>10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Field Handling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4008600" cy="4172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Protective clothing for drip blowing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gloves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goggles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disposable coveralls with hood and boot covers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S.I. 104.0080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78" name=""/>
          <p:cNvGraphicFramePr/>
          <p:nvPr/>
        </p:nvGraphicFramePr>
        <p:xfrm>
          <a:off x="6018120" y="1886040"/>
          <a:ext cx="1204920" cy="4152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18120" y="1886040"/>
                    <a:ext cx="1204920" cy="415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25CDB1-5134-4717-BFA7-B6A2F1ACC232}" type="slidenum">
              <a:t>11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Field Handling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4008600" cy="4172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Approved Containers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 1A1/X or 1A1/Y drums - liquids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 1A2/X or 1A2/Y drums - solids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Labeling and Marking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Examples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Transport to Temporary Storage Facility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82" name=""/>
          <p:cNvGraphicFramePr/>
          <p:nvPr/>
        </p:nvGraphicFramePr>
        <p:xfrm>
          <a:off x="4627440" y="2330280"/>
          <a:ext cx="3988080" cy="3262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27440" y="2330280"/>
                    <a:ext cx="3988080" cy="3262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BCCF00-A0CD-4918-8A23-3BF893010BEA}" type="slidenum">
              <a:t>12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Field Handling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4008600" cy="4172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Transportation Documents from field to temporary storage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Remotely Generated Hazardous Waste Form - solids from 10 to 2500 pounds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Straight Bill of Lading - liquids (more than one drum)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86" name=""/>
          <p:cNvGraphicFramePr/>
          <p:nvPr/>
        </p:nvGraphicFramePr>
        <p:xfrm>
          <a:off x="4867200" y="1886040"/>
          <a:ext cx="3506760" cy="4152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67200" y="1886040"/>
                    <a:ext cx="3506760" cy="415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B3CDD6-5155-4C31-8004-2897C3C0052A}" type="slidenum">
              <a:t>13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Spills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4008600" cy="4172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Remove visible traces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 foot buffer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Drum or roll-off bin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Remove within 48 hours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Solid surfaces - double rinse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Document clean up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Keep records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90" name=""/>
          <p:cNvGraphicFramePr/>
          <p:nvPr/>
        </p:nvGraphicFramePr>
        <p:xfrm>
          <a:off x="4627440" y="2100240"/>
          <a:ext cx="3988080" cy="3722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27440" y="2100240"/>
                    <a:ext cx="3988080" cy="3722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C0F524-FFA6-44DD-A5C4-C645E45BE72C}" type="slidenum">
              <a:t>14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Reportable Quantities (RQ)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93" name=""/>
          <p:cNvGraphicFramePr/>
          <p:nvPr/>
        </p:nvGraphicFramePr>
        <p:xfrm>
          <a:off x="914400" y="4114800"/>
          <a:ext cx="7543800" cy="18003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9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4114800"/>
                    <a:ext cx="7543800" cy="1800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5" name=""/>
          <p:cNvSpPr/>
          <p:nvPr/>
        </p:nvSpPr>
        <p:spPr>
          <a:xfrm>
            <a:off x="838080" y="1752480"/>
            <a:ext cx="7543800" cy="22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one pound PCB RQ refers to the amount of pure PCB, not the amount of liquid that contains some level of PCB.  A manifest should only use “RQ” when there is one pound or more of PCB.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7FDF30-79FE-4E69-92C2-C24FF7550C13}" type="slidenum">
              <a:t>15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Temporary Storage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4008600" cy="4172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Verify hours of acceptance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Additional Labeling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Additional Marking on drum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Storage - 30 days for federal. 90 days for State.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Weekly Inspections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98" name=""/>
          <p:cNvGraphicFramePr/>
          <p:nvPr/>
        </p:nvGraphicFramePr>
        <p:xfrm>
          <a:off x="4627440" y="2657520"/>
          <a:ext cx="3988080" cy="2609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27440" y="2657520"/>
                    <a:ext cx="3988080" cy="2609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0D30C2-DDCC-4E28-AB29-CAD2D580870C}" type="slidenum">
              <a:t>16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Temporary Storage Locations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6840" y="1523520"/>
            <a:ext cx="400860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Brea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Goleta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Industry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 Needles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Playa del Rey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Taft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Ventura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Victorville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Pico Rivera*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02" name="" descr=""/>
          <p:cNvPicPr/>
          <p:nvPr/>
        </p:nvPicPr>
        <p:blipFill>
          <a:blip r:embed="rId1"/>
          <a:stretch/>
        </p:blipFill>
        <p:spPr>
          <a:xfrm>
            <a:off x="4627080" y="1885680"/>
            <a:ext cx="4008600" cy="41720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03" name=""/>
          <p:cNvGraphicFramePr/>
          <p:nvPr/>
        </p:nvGraphicFramePr>
        <p:xfrm>
          <a:off x="4800600" y="2205000"/>
          <a:ext cx="3581280" cy="35514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0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800600" y="2205000"/>
                    <a:ext cx="3581280" cy="355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F20455-1871-4C91-958D-BE8E0A43999A}" type="slidenum">
              <a:t>17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3352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Pico Rivera Temporary Storage Facility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457200" y="1885680"/>
            <a:ext cx="401328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 algn="just">
              <a:spcBef>
                <a:spcPts val="601"/>
              </a:spcBef>
              <a:buClr>
                <a:srgbClr val="ffcc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Commerce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601"/>
              </a:spcBef>
              <a:buClr>
                <a:srgbClr val="ffcc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Downey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601"/>
              </a:spcBef>
              <a:buClr>
                <a:srgbClr val="ffcc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Industry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601"/>
              </a:spcBef>
              <a:buClr>
                <a:srgbClr val="ffcc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Montebello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601"/>
              </a:spcBef>
              <a:buClr>
                <a:srgbClr val="ffcc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Pico Rivera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601"/>
              </a:spcBef>
              <a:buClr>
                <a:srgbClr val="ffcc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Santa Fe Springs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601"/>
              </a:spcBef>
              <a:buClr>
                <a:srgbClr val="ffcc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Whittier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601"/>
              </a:spcBef>
              <a:buClr>
                <a:srgbClr val="ffcc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Unincorporated LA*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/>
          </p:nvPr>
        </p:nvSpPr>
        <p:spPr>
          <a:xfrm>
            <a:off x="5943240" y="2819520"/>
            <a:ext cx="2768760" cy="23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109440" indent="-1094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*Immediately east between Santa Fe Springs and Whittier, northeast between Whittier and Industry, and north between Industry &amp; Montebello.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08" name=""/>
          <p:cNvGraphicFramePr/>
          <p:nvPr/>
        </p:nvGraphicFramePr>
        <p:xfrm>
          <a:off x="3809880" y="1905120"/>
          <a:ext cx="1965600" cy="32763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9880" y="1905120"/>
                    <a:ext cx="196560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B3895E-5BD7-4540-8735-433593033A2C}" type="slidenum">
              <a:t>18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Temporary Storage Requirements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4008600" cy="4172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 smoking, Caution PCBs, and Hazardous Waste signs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Cover drums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Spill equipment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Norm - Flammables 50 ft. from property 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SPCC Plan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12" name=""/>
          <p:cNvGraphicFramePr/>
          <p:nvPr/>
        </p:nvGraphicFramePr>
        <p:xfrm>
          <a:off x="4627440" y="2039760"/>
          <a:ext cx="3988080" cy="3845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27440" y="2039760"/>
                    <a:ext cx="3988080" cy="384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07040E-A90A-4462-B53B-64763EB3C75E}" type="slidenum">
              <a:t>19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History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456840" y="1599840"/>
            <a:ext cx="4008600" cy="4172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Discovered in pipelines in 1981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Long Island Lighting employee exposure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CPUC required us to check our pipelines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Found in “gasoline” like portions (Drips)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Found in two-thirds of the system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4627440" y="1989000"/>
          <a:ext cx="3988080" cy="3946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27440" y="1989000"/>
                    <a:ext cx="3988080" cy="394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FB0C56-DA91-4914-932C-4CB80FBDA571}" type="slidenum">
              <a:t>2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Shipping to Long Term Storage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4008600" cy="4172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Coordinate w/ shipping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Hazardous Waste Manifest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Land Ban Forms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Registered Haulers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16" name=""/>
          <p:cNvGraphicFramePr/>
          <p:nvPr/>
        </p:nvGraphicFramePr>
        <p:xfrm>
          <a:off x="4627440" y="2046240"/>
          <a:ext cx="3988080" cy="3828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27440" y="2046240"/>
                    <a:ext cx="3988080" cy="3828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63C527-68AA-4174-8D50-67D66EF2E97D}" type="slidenum">
              <a:t>20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Long-Term Storage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4008600" cy="4172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Olympic base permit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Manifested shipments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Sampling of drums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Detectable PCB (2 ppm) to incinerator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Solids to Landfill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20" name=""/>
          <p:cNvGraphicFramePr/>
          <p:nvPr/>
        </p:nvGraphicFramePr>
        <p:xfrm>
          <a:off x="4863960" y="1886040"/>
          <a:ext cx="3515040" cy="4152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63960" y="1886040"/>
                    <a:ext cx="3515040" cy="415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B4F562-A0C9-4E33-A77B-0846B71DF1AE}" type="slidenum">
              <a:t>21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History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457200" y="1885680"/>
            <a:ext cx="4410000" cy="4172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used PCBs as compressor oil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Compressor failure introduced into pipeline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Cost recovery through binding arbitration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$7.3 million 1981 - 1988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Ongoing 86% recovery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5056200" y="1886040"/>
          <a:ext cx="3138480" cy="4162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056200" y="1886040"/>
                    <a:ext cx="3138480" cy="4162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2F1380-13F8-4F0B-9744-9DE11C23500F}" type="slidenum">
              <a:t>3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History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4008600" cy="4172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Tahoma"/>
              </a:rPr>
              <a:t>GWO 99300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 Labor. </a:t>
            </a: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Tahoma"/>
              </a:rPr>
              <a:t>300097138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for Non-Labor.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25% labor for PCB drip collection is charged to PCB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Quarterly reimbursement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Periodic audits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50" name=""/>
          <p:cNvGraphicFramePr/>
          <p:nvPr/>
        </p:nvGraphicFramePr>
        <p:xfrm>
          <a:off x="4627440" y="2603520"/>
          <a:ext cx="3988080" cy="2717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27440" y="2603520"/>
                    <a:ext cx="3988080" cy="2717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37D368-FA43-4B28-8782-4AB9D787DDBE}" type="slidenum">
              <a:t>4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Regulations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4008600" cy="4172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Toxic Substances Control Act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regulates manufacture, use, storage, disposal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30 day 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PCB label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Spill Prevention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54" name=""/>
          <p:cNvGraphicFramePr/>
          <p:nvPr/>
        </p:nvGraphicFramePr>
        <p:xfrm>
          <a:off x="4627440" y="2033640"/>
          <a:ext cx="3988080" cy="3855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27440" y="2033640"/>
                    <a:ext cx="3988080" cy="3855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F393A9-CBE9-42D7-ABF9-30BDB9B22DA8}" type="slidenum">
              <a:t>5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Regulations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4008600" cy="4172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Compliance Agreement Eliminated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storage non-compliance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presumed condensates greater than 50 ppm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established temporary storage facilities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treated as product from the drip location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58" name=""/>
          <p:cNvGraphicFramePr/>
          <p:nvPr/>
        </p:nvGraphicFramePr>
        <p:xfrm>
          <a:off x="4627440" y="1995480"/>
          <a:ext cx="3988080" cy="3932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27440" y="1995480"/>
                    <a:ext cx="3988080" cy="393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8196AB-D80F-4933-A788-B8ACB27C592C}" type="slidenum">
              <a:t>6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PCB-Suspect Locations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144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California Hazardous Waste PCBs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- Adelanto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- Newberry Springs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- Devore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- North Needles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just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Federal PCBs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- Fontana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- Kelso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- Yorba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62" name=""/>
          <p:cNvGraphicFramePr/>
          <p:nvPr/>
        </p:nvGraphicFramePr>
        <p:xfrm>
          <a:off x="4800600" y="3809880"/>
          <a:ext cx="3352680" cy="23529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00600" y="3809880"/>
                    <a:ext cx="3352680" cy="235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39C1B8-AEDF-41E9-BBC2-CAA47187DA08}" type="slidenum">
              <a:t>7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PCB Megarule - Abandonment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838080" y="152388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Sampling required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Liquids or “wipe”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Abandonment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Less than 500 ppm - drain and seal ends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Greater than 500 ppm - drain, grout/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cap or decon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Policy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Grout 2” or less, but Test greater than 2”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66" name=""/>
          <p:cNvGraphicFramePr/>
          <p:nvPr/>
        </p:nvGraphicFramePr>
        <p:xfrm>
          <a:off x="4627440" y="2800440"/>
          <a:ext cx="3988080" cy="2322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27440" y="2800440"/>
                    <a:ext cx="3988080" cy="232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930F47-DA4E-428C-8690-6310EF7B265D}" type="slidenum">
              <a:t>8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PCB Megarule Removal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4008600" cy="4172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Less than 500 ppm - reuse, sell, scrap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500 ppm or more - decontaminate or landfill (less than 1%)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Less than 3.5 mi - sample ends + 5 other locations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3.5 miles or more - sample every 1/2 mi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4627440" y="2344680"/>
          <a:ext cx="3988080" cy="3235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27440" y="2344680"/>
                    <a:ext cx="3988080" cy="3235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883DD0-6D9F-457F-B63F-26438F98D232}" type="slidenum">
              <a:t>9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1995-06-02T19:46:36Z</dcterms:created>
  <dc:creator>The Gas Company</dc:creator>
  <dc:description/>
  <dc:language>en-US</dc:language>
  <cp:lastModifiedBy>Sempra Energy</cp:lastModifiedBy>
  <dcterms:modified xsi:type="dcterms:W3CDTF">2000-10-27T14:48:40Z</dcterms:modified>
  <cp:revision>16</cp:revision>
  <dc:subject/>
  <dc:title>Training</dc:title>
</cp:coreProperties>
</file>