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  <Override PartName="/ppt/media/image3.png" ContentType="image/png"/>
  <Override PartName="/ppt/media/image4.wmf" ContentType="image/x-wmf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8229600" y="5943600"/>
            <a:ext cx="914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 anchorCtr="1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102ACC-4498-45AF-A382-EAA92709783D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6550920" y="6248520"/>
            <a:ext cx="23572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2000, Independent Electricity Market Operator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Rights Reserved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IMO%20BW%20logocgmcorel" descr=""/>
          <p:cNvPicPr/>
          <p:nvPr/>
        </p:nvPicPr>
        <p:blipFill>
          <a:blip r:embed="rId2"/>
          <a:stretch/>
        </p:blipFill>
        <p:spPr>
          <a:xfrm>
            <a:off x="212760" y="5815080"/>
            <a:ext cx="1913040" cy="74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bigblue%20copy" descr=""/>
          <p:cNvPicPr/>
          <p:nvPr/>
        </p:nvPicPr>
        <p:blipFill>
          <a:blip r:embed="rId3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sldNum" idx="2"/>
          </p:nvPr>
        </p:nvSpPr>
        <p:spPr>
          <a:xfrm>
            <a:off x="8229600" y="5943600"/>
            <a:ext cx="914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 anchorCtr="1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13CED3-97AA-47D9-B530-C308C29C8A18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6550920" y="6248520"/>
            <a:ext cx="23572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2000, Independent Electricity Market Operator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Rights Reserved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IMO%20BW%20logocgmcorel" descr=""/>
          <p:cNvPicPr/>
          <p:nvPr/>
        </p:nvPicPr>
        <p:blipFill>
          <a:blip r:embed="rId2"/>
          <a:stretch/>
        </p:blipFill>
        <p:spPr>
          <a:xfrm>
            <a:off x="212760" y="5815080"/>
            <a:ext cx="1913040" cy="74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bigblue%20copy" descr=""/>
          <p:cNvPicPr/>
          <p:nvPr/>
        </p:nvPicPr>
        <p:blipFill>
          <a:blip r:embed="rId3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ldNum" idx="3"/>
          </p:nvPr>
        </p:nvSpPr>
        <p:spPr>
          <a:xfrm>
            <a:off x="8229600" y="5943600"/>
            <a:ext cx="914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 anchorCtr="1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8E4422-7A9E-4C0D-B71E-2F89A6FD69A3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6550920" y="6248520"/>
            <a:ext cx="23572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2000, Independent Electricity Market Operator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Rights Reserved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IMO%20BW%20logocgmcorel" descr=""/>
          <p:cNvPicPr/>
          <p:nvPr/>
        </p:nvPicPr>
        <p:blipFill>
          <a:blip r:embed="rId2"/>
          <a:stretch/>
        </p:blipFill>
        <p:spPr>
          <a:xfrm>
            <a:off x="212760" y="5815080"/>
            <a:ext cx="1913040" cy="74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bigblue%20copy" descr=""/>
          <p:cNvPicPr/>
          <p:nvPr/>
        </p:nvPicPr>
        <p:blipFill>
          <a:blip r:embed="rId3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95000"/>
              </a:lnSpc>
              <a:spcBef>
                <a:spcPts val="14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logobmp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6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DB5D4D-E0ED-4413-85BB-112571FC4E5B}" type="slidenum">
              <a:t>1</a:t>
            </a:fld>
          </a:p>
        </p:txBody>
      </p:sp>
    </p:spTree>
  </p:cSld>
  <p:transition spd="med"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Standard Bilateral Contract 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or Financial? 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685800" y="1537920"/>
            <a:ext cx="7772400" cy="3809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Overview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225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is a physical bilateral contract (PBC) in the IMO-administered markets (IAM) 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225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Does a “physical” contract between participants work with the IMO PBC?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225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Are “financial” contracts between participants sufficient to deal with all arrangements which may emerge?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40D096-B954-4C40-95F9-B130B2BEE371}" type="slidenum">
              <a:t>10</a:t>
            </a:fld>
          </a:p>
        </p:txBody>
      </p:sp>
    </p:spTree>
  </p:cSld>
  <p:transition spd="med">
    <p:zoom dir="out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is the IMO Physical Bilateral Contract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850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rules describe the PBC primarily in terms of the settlement adjustments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quantities are removed from spot market settlement, at the “purchaser location”, as specified in the PBC data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Settlement for energy quantities specified in their contract is between the supplier and purchaser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this light the PBC: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 “just” a settlement adjustment;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but one might also describe it as a transaction between the two parties, settled outside the spot market, and requiring adjustments (buying and selling) in the spot market for deviations from contracted amounts.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B038C3-DD6E-484D-87F1-B6B7E8FEB7E1}" type="slidenum">
              <a:t>11</a:t>
            </a:fld>
          </a:p>
        </p:txBody>
      </p:sp>
    </p:spTree>
  </p:cSld>
  <p:transition spd="med">
    <p:zoom dir="out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is a “Physical Contract”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850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by “physical“ contract we mean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 style transactions with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OASIS purchase / reservation of firm or non-firm transmission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scheduling of the contracted energy injection and withdrawal quantities as part of the ISO (or other) hour or day-ahead scheduling process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then the IMO PBC is not “physical”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these actions are not required or even possible in the IMO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B87673-C0E5-4D9F-B3F5-E056B24EB663}" type="slidenum">
              <a:t>12</a:t>
            </a:fld>
          </a:p>
        </p:txBody>
      </p:sp>
    </p:spTree>
  </p:cSld>
  <p:transition spd="med">
    <p:zoom dir="out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is a “Physical Contract”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you view a “physical contract” as the only type which supports delivery guarantees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delivery is never guaranteed even to a “physical” contract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if there is a local shortfall of generation and/or transmission supply to an area, there is some form of pro-rata or other sharing (curtailment or rotational load shedding)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PBC mechanism does not affect the priority / access to transmission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0DE01B-2895-41F3-8870-43EB857A2714}" type="slidenum">
              <a:t>13</a:t>
            </a:fld>
          </a:p>
        </p:txBody>
      </p:sp>
    </p:spTree>
  </p:cSld>
  <p:transition spd="med">
    <p:zoom dir="out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Does a Physical Contract Work?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77500" lnSpcReduction="1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Current sample contract (EEI) is not compatible with IMO PBC mechanism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with its references to arranging transmission, scheduling and purchasing of ancillary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delivery in contract may not be consistent with notions of delivery in the IMO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These terms need to be redefined to fit corresponding IMO notions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e.g. scheduling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must include submission of PBC data to IMO, and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may optionally refer to bids / offers into the IMO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4A60D5-6BE5-4DD2-A83E-8097BE3F9236}" type="slidenum">
              <a:t>14</a:t>
            </a:fld>
          </a:p>
        </p:txBody>
      </p:sp>
    </p:spTree>
  </p:cSld>
  <p:transition spd="med">
    <p:zoom dir="ou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Are Financial Contracts Adequate?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19999"/>
          </a:bodyPr>
          <a:p>
            <a:pPr marL="2826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Financial contracts can achieve same results as any physical contract (L. Ruff and others)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But if too simple the standard financial contract may not go far enough to deal with: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purchase equivalent to the buyer’s load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inter-jurisdictional trade where physical contracts are used in the other jurisdiction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Green power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F26CCB-8BED-4BF3-8FE8-B218AA9758EF}" type="slidenum">
              <a:t>15</a:t>
            </a:fld>
          </a:p>
        </p:txBody>
      </p:sp>
    </p:spTree>
  </p:cSld>
  <p:transition spd="med">
    <p:zoom dir="out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Summary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lnSpcReduction="9999"/>
          </a:bodyPr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PBC is most commonly viewed as a settlement adjustment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Some common notions in “physical contract” are not compatible with IMO market, and would need to be modified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>
              <a:lnSpc>
                <a:spcPct val="95000"/>
              </a:lnSpc>
              <a:spcBef>
                <a:spcPts val="14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financial contract is compatible, but needs to address options / concerns which are “physical”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8A41F0-FAB8-4F03-8838-BBF86CEAF480}" type="slidenum">
              <a:t>16</a:t>
            </a:fld>
          </a:p>
        </p:txBody>
      </p:sp>
    </p:spTree>
  </p:cSld>
  <p:transition spd="med">
    <p:zoom dir="out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logobmp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6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685800" y="1295280"/>
            <a:ext cx="7772400" cy="38102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/>
          </a:bodyPr>
          <a:p>
            <a:pPr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3C665B-2EF6-4378-91E5-26804E46F624}" type="slidenum">
              <a:t>17</a:t>
            </a:fld>
          </a:p>
        </p:txBody>
      </p:sp>
    </p:spTree>
  </p:cSld>
  <p:transition spd="med"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004400" y="1371600"/>
            <a:ext cx="7286760" cy="990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Contracts 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in the IMO Administered Markets 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08120" y="3639600"/>
            <a:ext cx="7772400" cy="1373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55000" lnSpcReduction="19999"/>
          </a:bodyPr>
          <a:p>
            <a:pPr marL="282600" indent="-282600" algn="ctr">
              <a:lnSpc>
                <a:spcPct val="11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Ontario Standard Physical Bilateral Contract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 algn="ctr">
              <a:lnSpc>
                <a:spcPct val="11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Drafting Committee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 algn="ctr">
              <a:lnSpc>
                <a:spcPct val="11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2600" indent="-282600" algn="ctr">
              <a:lnSpc>
                <a:spcPct val="11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Jack Lubek - IMO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November 22,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C8DFF3-C817-456F-8952-CA2612E8A2B0}" type="slidenum">
              <a:t>2</a:t>
            </a:fld>
          </a:p>
        </p:txBody>
      </p:sp>
    </p:spTree>
  </p:cSld>
  <p:transition spd="med">
    <p:blinds dir="ver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is a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Contract?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51320" y="2313000"/>
            <a:ext cx="2241360" cy="1938240"/>
          </a:xfrm>
          <a:prstGeom prst="rect">
            <a:avLst/>
          </a:prstGeom>
          <a:gradFill rotWithShape="0">
            <a:gsLst>
              <a:gs pos="0">
                <a:srgbClr val="777777"/>
              </a:gs>
              <a:gs pos="100000">
                <a:srgbClr val="1f1f1f"/>
              </a:gs>
            </a:gsLst>
            <a:lin ang="5400000"/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19440" y="3336840"/>
            <a:ext cx="1905120" cy="68580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2565360" y="2952720"/>
            <a:ext cx="84312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32640" y="2952720"/>
            <a:ext cx="842760" cy="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480" y="2313000"/>
            <a:ext cx="1960560" cy="124128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rgbClr val="002f2f"/>
              </a:gs>
            </a:gsLst>
            <a:lin ang="54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573960" y="2313000"/>
            <a:ext cx="1960560" cy="1241280"/>
          </a:xfrm>
          <a:prstGeom prst="rect">
            <a:avLst/>
          </a:prstGeom>
          <a:gradFill rotWithShape="0">
            <a:gsLst>
              <a:gs pos="0">
                <a:srgbClr val="4d3892"/>
              </a:gs>
              <a:gs pos="100000">
                <a:srgbClr val="231943"/>
              </a:gs>
            </a:gsLst>
            <a:lin ang="54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Purchasers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502000" y="2576520"/>
            <a:ext cx="1020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19600" y="2576520"/>
            <a:ext cx="1019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770280" y="2324160"/>
            <a:ext cx="1641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IMO -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Administered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Markets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186440" y="3381480"/>
            <a:ext cx="8265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br>
              <a:rPr sz="1500"/>
            </a:b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057400" y="3643200"/>
            <a:ext cx="5029200" cy="1902600"/>
            <a:chOff x="2057400" y="3643200"/>
            <a:chExt cx="5029200" cy="1902600"/>
          </a:xfrm>
        </p:grpSpPr>
        <p:sp>
          <p:nvSpPr>
            <p:cNvPr id="31" name=""/>
            <p:cNvSpPr/>
            <p:nvPr/>
          </p:nvSpPr>
          <p:spPr>
            <a:xfrm>
              <a:off x="3733920" y="4424400"/>
              <a:ext cx="1828800" cy="112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 Contract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7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Settlement for all energy is through the IMO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 flipV="1">
              <a:off x="2057400" y="3643200"/>
              <a:ext cx="1371600" cy="53352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flipV="1">
              <a:off x="5715000" y="3643200"/>
              <a:ext cx="1371600" cy="53352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103480" y="3948120"/>
              <a:ext cx="1020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89680" y="3948120"/>
              <a:ext cx="1020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"/>
          <p:cNvSpPr/>
          <p:nvPr/>
        </p:nvSpPr>
        <p:spPr>
          <a:xfrm>
            <a:off x="457200" y="4419720"/>
            <a:ext cx="2743200" cy="13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or no contract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is still supplied and  withdrawn from the IMO market via </a:t>
            </a:r>
            <a:r>
              <a:rPr b="1" lang="en-US" sz="1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offers to sell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r>
              <a:rPr b="1" lang="en-US" sz="1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bids to buy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151C06-BE3B-4391-A485-65C6539B0F1D}" type="slidenum">
              <a:t>3</a:t>
            </a:fld>
          </a:p>
        </p:txBody>
      </p:sp>
    </p:spTree>
  </p:cSld>
  <p:transition spd="med"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3505320" y="4419720"/>
            <a:ext cx="2438280" cy="181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Bilateral Contract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 for energy quantities specified in the contract is between the supplier and purchaser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What is a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Contract?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51320" y="2313000"/>
            <a:ext cx="2241360" cy="1938240"/>
          </a:xfrm>
          <a:prstGeom prst="rect">
            <a:avLst/>
          </a:prstGeom>
          <a:gradFill rotWithShape="0">
            <a:gsLst>
              <a:gs pos="0">
                <a:srgbClr val="777777"/>
              </a:gs>
              <a:gs pos="100000">
                <a:srgbClr val="1f1f1f"/>
              </a:gs>
            </a:gsLst>
            <a:lin ang="5400000"/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19440" y="3336840"/>
            <a:ext cx="1905120" cy="68580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565360" y="2952720"/>
            <a:ext cx="84312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32640" y="2952720"/>
            <a:ext cx="842760" cy="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13000"/>
            <a:ext cx="1960560" cy="124128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rgbClr val="002f2f"/>
              </a:gs>
            </a:gsLst>
            <a:lin ang="54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573960" y="2313000"/>
            <a:ext cx="1960560" cy="1241280"/>
          </a:xfrm>
          <a:prstGeom prst="rect">
            <a:avLst/>
          </a:prstGeom>
          <a:gradFill rotWithShape="0">
            <a:gsLst>
              <a:gs pos="0">
                <a:srgbClr val="4d3892"/>
              </a:gs>
              <a:gs pos="100000">
                <a:srgbClr val="231943"/>
              </a:gs>
            </a:gsLst>
            <a:lin ang="54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Purchasers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02000" y="2576520"/>
            <a:ext cx="1020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19600" y="2576520"/>
            <a:ext cx="1019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70280" y="2324160"/>
            <a:ext cx="1641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IMO -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Administered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Markets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186440" y="3381480"/>
            <a:ext cx="8265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br>
              <a:rPr sz="1500"/>
            </a:b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038480" y="1523880"/>
            <a:ext cx="1020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 flipV="1">
            <a:off x="4800240" y="1738080"/>
            <a:ext cx="2133720" cy="53316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2133720" y="1738080"/>
            <a:ext cx="2133360" cy="53316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4422600"/>
            <a:ext cx="2743200" cy="13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or no contract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is still supplied and  withdrawn from the IMO market via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offers to sell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bids to buy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CA95F9-488C-4B14-B7D8-E9A02F2D055D}" type="slidenum">
              <a:t>4</a:t>
            </a:fld>
          </a:p>
        </p:txBody>
      </p:sp>
    </p:spTree>
  </p:cSld>
  <p:transition spd="med">
    <p:randomBa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Timing for Settlement Purposes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838080" y="2762280"/>
            <a:ext cx="7086600" cy="514440"/>
          </a:xfrm>
          <a:custGeom>
            <a:avLst/>
            <a:gdLst/>
            <a:ahLst/>
            <a:rect l="l" t="t" r="r" b="b"/>
            <a:pathLst>
              <a:path w="1344" h="324">
                <a:moveTo>
                  <a:pt x="0" y="0"/>
                </a:moveTo>
                <a:lnTo>
                  <a:pt x="0" y="324"/>
                </a:lnTo>
                <a:lnTo>
                  <a:pt x="1344" y="324"/>
                </a:lnTo>
                <a:lnTo>
                  <a:pt x="1344" y="0"/>
                </a:lnTo>
              </a:path>
            </a:pathLst>
          </a:custGeom>
          <a:noFill/>
          <a:ln w="19080">
            <a:solidFill>
              <a:srgbClr val="ffffff"/>
            </a:solidFill>
            <a:round/>
            <a:headEnd len="med" type="triangle" w="med"/>
            <a:tailEnd len="med" type="triangle" w="med"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00560" y="1828800"/>
            <a:ext cx="193356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Dispatch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324080" y="1676520"/>
            <a:ext cx="195264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16120" y="3556080"/>
            <a:ext cx="39625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 submission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revisions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901"/>
              </a:spcBef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earlier than 7 days prior to dispatch day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buClr>
                <a:srgbClr val="ffcc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Within 6 business days after dispatch day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715000" y="1685880"/>
            <a:ext cx="1523880" cy="4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5400000">
            <a:off x="7962480" y="2400120"/>
            <a:ext cx="380880" cy="3049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c59133"/>
              </a:gs>
              <a:gs pos="100000">
                <a:srgbClr val="5a4217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809880" y="2438280"/>
            <a:ext cx="1143000" cy="2286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rgbClr val="002f2f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38080" y="2438280"/>
            <a:ext cx="2971800" cy="228600"/>
          </a:xfrm>
          <a:prstGeom prst="rect">
            <a:avLst/>
          </a:prstGeom>
          <a:gradFill rotWithShape="0">
            <a:gsLst>
              <a:gs pos="0">
                <a:srgbClr val="c59133"/>
              </a:gs>
              <a:gs pos="100000">
                <a:srgbClr val="5a4217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952880" y="2438280"/>
            <a:ext cx="2971800" cy="228600"/>
          </a:xfrm>
          <a:prstGeom prst="rect">
            <a:avLst/>
          </a:prstGeom>
          <a:gradFill rotWithShape="0">
            <a:gsLst>
              <a:gs pos="0">
                <a:srgbClr val="c59133"/>
              </a:gs>
              <a:gs pos="100000">
                <a:srgbClr val="5a4217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821230-6D10-414A-9C26-FD9EE8CC3E92}" type="slidenum">
              <a:t>5</a:t>
            </a:fld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Settlement of 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Contracts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324480" y="3686040"/>
            <a:ext cx="2514600" cy="21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charges Load A for 80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 pays Gen 1 directly for 45 MWh at bilateral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38080" y="3733920"/>
            <a:ext cx="236232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Gen 1 for 100 - 45 = 55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2170080" y="1600200"/>
            <a:ext cx="4800600" cy="369720"/>
            <a:chOff x="2170080" y="1600200"/>
            <a:chExt cx="4800600" cy="369720"/>
          </a:xfrm>
        </p:grpSpPr>
        <p:sp>
          <p:nvSpPr>
            <p:cNvPr id="67" name=""/>
            <p:cNvSpPr/>
            <p:nvPr/>
          </p:nvSpPr>
          <p:spPr>
            <a:xfrm>
              <a:off x="2170080" y="1600200"/>
              <a:ext cx="4800600" cy="343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Physical Bilateral Agreement for 45 MW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793960" y="1969920"/>
              <a:ext cx="3562560" cy="0"/>
            </a:xfrm>
            <a:prstGeom prst="line">
              <a:avLst/>
            </a:prstGeom>
            <a:ln w="19080">
              <a:solidFill>
                <a:srgbClr val="ffffff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" name=""/>
          <p:cNvGrpSpPr/>
          <p:nvPr/>
        </p:nvGrpSpPr>
        <p:grpSpPr>
          <a:xfrm>
            <a:off x="934920" y="1976400"/>
            <a:ext cx="7274160" cy="2014560"/>
            <a:chOff x="934920" y="1976400"/>
            <a:chExt cx="7274160" cy="2014560"/>
          </a:xfrm>
        </p:grpSpPr>
        <p:sp>
          <p:nvSpPr>
            <p:cNvPr id="70" name=""/>
            <p:cNvSpPr/>
            <p:nvPr/>
          </p:nvSpPr>
          <p:spPr>
            <a:xfrm>
              <a:off x="9349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Generator 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4087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Load A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flipH="1">
              <a:off x="2730240" y="2709720"/>
              <a:ext cx="84924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405400" y="2709720"/>
              <a:ext cx="8622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" name=""/>
            <p:cNvGrpSpPr/>
            <p:nvPr/>
          </p:nvGrpSpPr>
          <p:grpSpPr>
            <a:xfrm>
              <a:off x="6997680" y="2575080"/>
              <a:ext cx="726480" cy="529560"/>
              <a:chOff x="6997680" y="2575080"/>
              <a:chExt cx="726480" cy="529560"/>
            </a:xfrm>
          </p:grpSpPr>
          <p:sp>
            <p:nvSpPr>
              <p:cNvPr id="75" name=""/>
              <p:cNvSpPr/>
              <p:nvPr/>
            </p:nvSpPr>
            <p:spPr>
              <a:xfrm>
                <a:off x="6997680" y="2675160"/>
                <a:ext cx="689040" cy="42948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5" y="0"/>
                    </a:moveTo>
                    <a:lnTo>
                      <a:pt x="65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5" y="43"/>
                    </a:cubicBezTo>
                    <a:lnTo>
                      <a:pt x="5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6" name=""/>
              <p:cNvGrpSpPr/>
              <p:nvPr/>
            </p:nvGrpSpPr>
            <p:grpSpPr>
              <a:xfrm>
                <a:off x="7022520" y="2575080"/>
                <a:ext cx="500760" cy="348480"/>
                <a:chOff x="7022520" y="2575080"/>
                <a:chExt cx="500760" cy="348480"/>
              </a:xfrm>
            </p:grpSpPr>
            <p:sp>
              <p:nvSpPr>
                <p:cNvPr id="77" name=""/>
                <p:cNvSpPr/>
                <p:nvPr/>
              </p:nvSpPr>
              <p:spPr>
                <a:xfrm>
                  <a:off x="7160400" y="2868120"/>
                  <a:ext cx="362880" cy="49680"/>
                </a:xfrm>
                <a:prstGeom prst="parallelogram">
                  <a:avLst>
                    <a:gd name="adj" fmla="val 18260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pic>
              <p:nvPicPr>
                <p:cNvPr id="78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7022520" y="2575080"/>
                  <a:ext cx="483840" cy="3484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79" name=""/>
              <p:cNvGrpSpPr/>
              <p:nvPr/>
            </p:nvGrpSpPr>
            <p:grpSpPr>
              <a:xfrm>
                <a:off x="7323480" y="2774880"/>
                <a:ext cx="400680" cy="285480"/>
                <a:chOff x="7323480" y="2774880"/>
                <a:chExt cx="400680" cy="285480"/>
              </a:xfrm>
            </p:grpSpPr>
            <p:sp>
              <p:nvSpPr>
                <p:cNvPr id="80" name=""/>
                <p:cNvSpPr/>
                <p:nvPr/>
              </p:nvSpPr>
              <p:spPr>
                <a:xfrm>
                  <a:off x="7373520" y="3009240"/>
                  <a:ext cx="350640" cy="51120"/>
                </a:xfrm>
                <a:prstGeom prst="parallelogram">
                  <a:avLst>
                    <a:gd name="adj" fmla="val 17147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4400" bIns="-144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>
                  <a:off x="7367760" y="2880000"/>
                  <a:ext cx="221040" cy="177840"/>
                </a:xfrm>
                <a:prstGeom prst="rect">
                  <a:avLst/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>
                  <a:off x="7323480" y="2774880"/>
                  <a:ext cx="310320" cy="10512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99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1520" bIns="-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7404120" y="2945520"/>
                  <a:ext cx="66600" cy="112680"/>
                </a:xfrm>
                <a:prstGeom prst="rect">
                  <a:avLst/>
                </a:prstGeom>
                <a:solidFill>
                  <a:srgbClr val="cc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7500240" y="2916360"/>
                  <a:ext cx="44280" cy="70560"/>
                </a:xfrm>
                <a:prstGeom prst="rect">
                  <a:avLst/>
                </a:prstGeom>
                <a:solidFill>
                  <a:srgbClr val="ffcc66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760" bIns="23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85" name=""/>
            <p:cNvSpPr/>
            <p:nvPr/>
          </p:nvSpPr>
          <p:spPr>
            <a:xfrm>
              <a:off x="2666880" y="2505240"/>
              <a:ext cx="99072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Injects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367240" y="2505240"/>
              <a:ext cx="107784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Withdraws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53000" y="2117880"/>
              <a:ext cx="1644480" cy="1873080"/>
            </a:xfrm>
            <a:prstGeom prst="rect">
              <a:avLst/>
            </a:prstGeom>
            <a:gradFill rotWithShape="0">
              <a:gsLst>
                <a:gs pos="0">
                  <a:srgbClr val="777777"/>
                </a:gs>
                <a:gs pos="100000">
                  <a:srgbClr val="1f1f1f"/>
                </a:gs>
              </a:gsLst>
              <a:lin ang="5400000"/>
            </a:gradFill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859200" y="3305160"/>
              <a:ext cx="1416240" cy="43164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57320" y="2244600"/>
              <a:ext cx="164160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IMO -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Administered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Markets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815640" y="3368520"/>
              <a:ext cx="1493640" cy="322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Energy Market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1" name=""/>
            <p:cNvGrpSpPr/>
            <p:nvPr/>
          </p:nvGrpSpPr>
          <p:grpSpPr>
            <a:xfrm>
              <a:off x="1422360" y="2678040"/>
              <a:ext cx="707760" cy="442800"/>
              <a:chOff x="1422360" y="2678040"/>
              <a:chExt cx="707760" cy="442800"/>
            </a:xfrm>
          </p:grpSpPr>
          <p:sp>
            <p:nvSpPr>
              <p:cNvPr id="92" name=""/>
              <p:cNvSpPr/>
              <p:nvPr/>
            </p:nvSpPr>
            <p:spPr>
              <a:xfrm>
                <a:off x="1422360" y="2679840"/>
                <a:ext cx="707760" cy="44100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4" y="0"/>
                    </a:moveTo>
                    <a:lnTo>
                      <a:pt x="64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4" y="43"/>
                    </a:cubicBezTo>
                    <a:lnTo>
                      <a:pt x="4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4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1559160" y="2678040"/>
                <a:ext cx="440280" cy="440280"/>
              </a:xfrm>
              <a:prstGeom prst="ellipse">
                <a:avLst/>
              </a:prstGeom>
              <a:solidFill>
                <a:srgbClr val="5f5f5f"/>
              </a:solidFill>
              <a:ln w="3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1571760" y="2699280"/>
                <a:ext cx="353160" cy="408240"/>
              </a:xfrm>
              <a:custGeom>
                <a:avLst/>
                <a:gdLst/>
                <a:ahLst/>
                <a:rect l="l" t="t" r="r" b="b"/>
                <a:pathLst>
                  <a:path w="251" h="290">
                    <a:moveTo>
                      <a:pt x="209" y="0"/>
                    </a:moveTo>
                    <a:lnTo>
                      <a:pt x="105" y="102"/>
                    </a:lnTo>
                    <a:lnTo>
                      <a:pt x="130" y="116"/>
                    </a:lnTo>
                    <a:lnTo>
                      <a:pt x="75" y="171"/>
                    </a:lnTo>
                    <a:lnTo>
                      <a:pt x="103" y="187"/>
                    </a:lnTo>
                    <a:lnTo>
                      <a:pt x="0" y="290"/>
                    </a:lnTo>
                    <a:lnTo>
                      <a:pt x="173" y="191"/>
                    </a:lnTo>
                    <a:lnTo>
                      <a:pt x="143" y="174"/>
                    </a:lnTo>
                    <a:lnTo>
                      <a:pt x="215" y="103"/>
                    </a:lnTo>
                    <a:lnTo>
                      <a:pt x="193" y="90"/>
                    </a:lnTo>
                    <a:lnTo>
                      <a:pt x="251" y="29"/>
                    </a:lnTo>
                    <a:lnTo>
                      <a:pt x="230" y="11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5" name=""/>
          <p:cNvSpPr/>
          <p:nvPr/>
        </p:nvSpPr>
        <p:spPr>
          <a:xfrm>
            <a:off x="863640" y="4648320"/>
            <a:ext cx="236232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Load A for 45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959200" y="3187800"/>
            <a:ext cx="304560" cy="457200"/>
          </a:xfrm>
          <a:prstGeom prst="upArrow">
            <a:avLst>
              <a:gd name="adj1" fmla="val 50000"/>
              <a:gd name="adj2" fmla="val 37530"/>
            </a:avLst>
          </a:prstGeom>
          <a:gradFill rotWithShape="0">
            <a:gsLst>
              <a:gs pos="0">
                <a:srgbClr val="ffcc66"/>
              </a:gs>
              <a:gs pos="100000">
                <a:srgbClr val="75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8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D5F75F-47B4-4366-BCE5-4B3F90488477}" type="slidenum">
              <a:t>6</a:t>
            </a:fld>
          </a:p>
        </p:txBody>
      </p:sp>
    </p:spTree>
  </p:cSld>
  <p:transition spd="med">
    <p:split dir="in" orient="ver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Intertie Settlement of 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Contracts - 1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6324480" y="4006800"/>
            <a:ext cx="2311560" cy="21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charges Load A for 80 MWh at  MCP $20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 pays Supplier 1 directly for 45 MWh at bilateral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38080" y="4114800"/>
            <a:ext cx="27432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Supplier 1 for 100 - 45 = 55 MWh at Intertie Zone MCP $18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2170080" y="1600200"/>
            <a:ext cx="4800600" cy="369720"/>
            <a:chOff x="2170080" y="1600200"/>
            <a:chExt cx="4800600" cy="369720"/>
          </a:xfrm>
        </p:grpSpPr>
        <p:sp>
          <p:nvSpPr>
            <p:cNvPr id="101" name=""/>
            <p:cNvSpPr/>
            <p:nvPr/>
          </p:nvSpPr>
          <p:spPr>
            <a:xfrm>
              <a:off x="2170080" y="1600200"/>
              <a:ext cx="4800600" cy="343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Physical Bilateral Agreement for 45 MW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93960" y="1969920"/>
              <a:ext cx="3562560" cy="0"/>
            </a:xfrm>
            <a:prstGeom prst="line">
              <a:avLst/>
            </a:prstGeom>
            <a:ln w="19080">
              <a:solidFill>
                <a:srgbClr val="ffffff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934920" y="1976400"/>
            <a:ext cx="7274160" cy="2014560"/>
            <a:chOff x="934920" y="1976400"/>
            <a:chExt cx="7274160" cy="2014560"/>
          </a:xfrm>
        </p:grpSpPr>
        <p:sp>
          <p:nvSpPr>
            <p:cNvPr id="104" name=""/>
            <p:cNvSpPr/>
            <p:nvPr/>
          </p:nvSpPr>
          <p:spPr>
            <a:xfrm>
              <a:off x="9349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Supplier 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64087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Load A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flipH="1">
              <a:off x="2730240" y="2709720"/>
              <a:ext cx="84924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405400" y="2709720"/>
              <a:ext cx="8622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8" name=""/>
            <p:cNvGrpSpPr/>
            <p:nvPr/>
          </p:nvGrpSpPr>
          <p:grpSpPr>
            <a:xfrm>
              <a:off x="6997680" y="2575080"/>
              <a:ext cx="726480" cy="529560"/>
              <a:chOff x="6997680" y="2575080"/>
              <a:chExt cx="726480" cy="529560"/>
            </a:xfrm>
          </p:grpSpPr>
          <p:sp>
            <p:nvSpPr>
              <p:cNvPr id="109" name=""/>
              <p:cNvSpPr/>
              <p:nvPr/>
            </p:nvSpPr>
            <p:spPr>
              <a:xfrm>
                <a:off x="6997680" y="2675160"/>
                <a:ext cx="689040" cy="42948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5" y="0"/>
                    </a:moveTo>
                    <a:lnTo>
                      <a:pt x="65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5" y="43"/>
                    </a:cubicBezTo>
                    <a:lnTo>
                      <a:pt x="5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10" name=""/>
              <p:cNvGrpSpPr/>
              <p:nvPr/>
            </p:nvGrpSpPr>
            <p:grpSpPr>
              <a:xfrm>
                <a:off x="7022520" y="2575080"/>
                <a:ext cx="500760" cy="348480"/>
                <a:chOff x="7022520" y="2575080"/>
                <a:chExt cx="500760" cy="348480"/>
              </a:xfrm>
            </p:grpSpPr>
            <p:sp>
              <p:nvSpPr>
                <p:cNvPr id="111" name=""/>
                <p:cNvSpPr/>
                <p:nvPr/>
              </p:nvSpPr>
              <p:spPr>
                <a:xfrm>
                  <a:off x="7160400" y="2868120"/>
                  <a:ext cx="362880" cy="49680"/>
                </a:xfrm>
                <a:prstGeom prst="parallelogram">
                  <a:avLst>
                    <a:gd name="adj" fmla="val 18260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pic>
              <p:nvPicPr>
                <p:cNvPr id="112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7022520" y="2575080"/>
                  <a:ext cx="483840" cy="3484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113" name=""/>
              <p:cNvGrpSpPr/>
              <p:nvPr/>
            </p:nvGrpSpPr>
            <p:grpSpPr>
              <a:xfrm>
                <a:off x="7323480" y="2774880"/>
                <a:ext cx="400680" cy="285480"/>
                <a:chOff x="7323480" y="2774880"/>
                <a:chExt cx="400680" cy="285480"/>
              </a:xfrm>
            </p:grpSpPr>
            <p:sp>
              <p:nvSpPr>
                <p:cNvPr id="114" name=""/>
                <p:cNvSpPr/>
                <p:nvPr/>
              </p:nvSpPr>
              <p:spPr>
                <a:xfrm>
                  <a:off x="7373520" y="3009240"/>
                  <a:ext cx="350640" cy="51120"/>
                </a:xfrm>
                <a:prstGeom prst="parallelogram">
                  <a:avLst>
                    <a:gd name="adj" fmla="val 17147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4400" bIns="-144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7367760" y="2880000"/>
                  <a:ext cx="221040" cy="177840"/>
                </a:xfrm>
                <a:prstGeom prst="rect">
                  <a:avLst/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7323480" y="2774880"/>
                  <a:ext cx="310320" cy="10512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99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1520" bIns="-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7404120" y="2945520"/>
                  <a:ext cx="66600" cy="112680"/>
                </a:xfrm>
                <a:prstGeom prst="rect">
                  <a:avLst/>
                </a:prstGeom>
                <a:solidFill>
                  <a:srgbClr val="cc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7500240" y="2916360"/>
                  <a:ext cx="44280" cy="70560"/>
                </a:xfrm>
                <a:prstGeom prst="rect">
                  <a:avLst/>
                </a:prstGeom>
                <a:solidFill>
                  <a:srgbClr val="ffcc66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760" bIns="23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19" name=""/>
            <p:cNvSpPr/>
            <p:nvPr/>
          </p:nvSpPr>
          <p:spPr>
            <a:xfrm>
              <a:off x="2666880" y="2505240"/>
              <a:ext cx="99072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Imports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365800" y="2505240"/>
              <a:ext cx="109224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Withdraws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753000" y="2117880"/>
              <a:ext cx="1644480" cy="1873080"/>
            </a:xfrm>
            <a:prstGeom prst="rect">
              <a:avLst/>
            </a:prstGeom>
            <a:gradFill rotWithShape="0">
              <a:gsLst>
                <a:gs pos="0">
                  <a:srgbClr val="777777"/>
                </a:gs>
                <a:gs pos="100000">
                  <a:srgbClr val="1f1f1f"/>
                </a:gs>
              </a:gsLst>
              <a:lin ang="5400000"/>
            </a:gradFill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859200" y="3305160"/>
              <a:ext cx="1416240" cy="43164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757320" y="2244600"/>
              <a:ext cx="164160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IMO -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Administered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Markets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815640" y="3368520"/>
              <a:ext cx="1493640" cy="322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Energy Market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5" name=""/>
            <p:cNvGrpSpPr/>
            <p:nvPr/>
          </p:nvGrpSpPr>
          <p:grpSpPr>
            <a:xfrm>
              <a:off x="1422360" y="2678040"/>
              <a:ext cx="707760" cy="442800"/>
              <a:chOff x="1422360" y="2678040"/>
              <a:chExt cx="707760" cy="442800"/>
            </a:xfrm>
          </p:grpSpPr>
          <p:sp>
            <p:nvSpPr>
              <p:cNvPr id="126" name=""/>
              <p:cNvSpPr/>
              <p:nvPr/>
            </p:nvSpPr>
            <p:spPr>
              <a:xfrm>
                <a:off x="1422360" y="2679840"/>
                <a:ext cx="707760" cy="44100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4" y="0"/>
                    </a:moveTo>
                    <a:lnTo>
                      <a:pt x="64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4" y="43"/>
                    </a:cubicBezTo>
                    <a:lnTo>
                      <a:pt x="4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4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1559160" y="2678040"/>
                <a:ext cx="440280" cy="440280"/>
              </a:xfrm>
              <a:prstGeom prst="ellipse">
                <a:avLst/>
              </a:prstGeom>
              <a:solidFill>
                <a:srgbClr val="5f5f5f"/>
              </a:solidFill>
              <a:ln w="3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1571760" y="2699280"/>
                <a:ext cx="353160" cy="408240"/>
              </a:xfrm>
              <a:custGeom>
                <a:avLst/>
                <a:gdLst/>
                <a:ahLst/>
                <a:rect l="l" t="t" r="r" b="b"/>
                <a:pathLst>
                  <a:path w="251" h="290">
                    <a:moveTo>
                      <a:pt x="209" y="0"/>
                    </a:moveTo>
                    <a:lnTo>
                      <a:pt x="105" y="102"/>
                    </a:lnTo>
                    <a:lnTo>
                      <a:pt x="130" y="116"/>
                    </a:lnTo>
                    <a:lnTo>
                      <a:pt x="75" y="171"/>
                    </a:lnTo>
                    <a:lnTo>
                      <a:pt x="103" y="187"/>
                    </a:lnTo>
                    <a:lnTo>
                      <a:pt x="0" y="290"/>
                    </a:lnTo>
                    <a:lnTo>
                      <a:pt x="173" y="191"/>
                    </a:lnTo>
                    <a:lnTo>
                      <a:pt x="143" y="174"/>
                    </a:lnTo>
                    <a:lnTo>
                      <a:pt x="215" y="103"/>
                    </a:lnTo>
                    <a:lnTo>
                      <a:pt x="193" y="90"/>
                    </a:lnTo>
                    <a:lnTo>
                      <a:pt x="251" y="29"/>
                    </a:lnTo>
                    <a:lnTo>
                      <a:pt x="230" y="11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9" name=""/>
          <p:cNvSpPr/>
          <p:nvPr/>
        </p:nvSpPr>
        <p:spPr>
          <a:xfrm>
            <a:off x="863640" y="5029200"/>
            <a:ext cx="256536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Load A for 45 MWh at Intertie Zone MCP $18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959200" y="3187800"/>
            <a:ext cx="304560" cy="457200"/>
          </a:xfrm>
          <a:prstGeom prst="upArrow">
            <a:avLst>
              <a:gd name="adj1" fmla="val 50000"/>
              <a:gd name="adj2" fmla="val 37530"/>
            </a:avLst>
          </a:prstGeom>
          <a:gradFill rotWithShape="0">
            <a:gsLst>
              <a:gs pos="0">
                <a:srgbClr val="ffcc66"/>
              </a:gs>
              <a:gs pos="100000">
                <a:srgbClr val="75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8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591840" y="3569400"/>
            <a:ext cx="7769520" cy="393840"/>
            <a:chOff x="591840" y="3569400"/>
            <a:chExt cx="7769520" cy="393840"/>
          </a:xfrm>
        </p:grpSpPr>
        <p:sp>
          <p:nvSpPr>
            <p:cNvPr id="132" name=""/>
            <p:cNvSpPr/>
            <p:nvPr/>
          </p:nvSpPr>
          <p:spPr>
            <a:xfrm>
              <a:off x="591840" y="3594960"/>
              <a:ext cx="2568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Intertie Zone MCP $18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6351480" y="3569400"/>
              <a:ext cx="2009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Ontario MCP $20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F29A5D-1EE5-4A49-B43A-AA1A15A43D08}" type="slidenum">
              <a:t>7</a:t>
            </a:fld>
          </a:p>
        </p:txBody>
      </p:sp>
    </p:spTree>
  </p:cSld>
  <p:transition spd="med">
    <p:split dir="in" orient="ver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Intertie Settlement of </a:t>
            </a:r>
            <a:br>
              <a:rPr sz="3600"/>
            </a:b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Physical Bilateral Contracts - 2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6141960" y="4006800"/>
            <a:ext cx="2648160" cy="21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charges Load A for 80 - 45 = 35 MWh at MCP $20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charges Supplier 1 for 45 MWh at MCP $20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 pays Supplier 1 directly for 45 MWh at bilateral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38080" y="4114800"/>
            <a:ext cx="2362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Supplier 1 for 100 MWh at Intertie Zone MCP $18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2170080" y="1600200"/>
            <a:ext cx="4800600" cy="369720"/>
            <a:chOff x="2170080" y="1600200"/>
            <a:chExt cx="4800600" cy="369720"/>
          </a:xfrm>
        </p:grpSpPr>
        <p:sp>
          <p:nvSpPr>
            <p:cNvPr id="138" name=""/>
            <p:cNvSpPr/>
            <p:nvPr/>
          </p:nvSpPr>
          <p:spPr>
            <a:xfrm>
              <a:off x="2170080" y="1600200"/>
              <a:ext cx="4800600" cy="343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Physical Bilateral Agreement for 45 MW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793960" y="1969920"/>
              <a:ext cx="3562560" cy="0"/>
            </a:xfrm>
            <a:prstGeom prst="line">
              <a:avLst/>
            </a:prstGeom>
            <a:ln w="19080">
              <a:solidFill>
                <a:srgbClr val="ffffff"/>
              </a:solidFill>
              <a:prstDash val="sysDot"/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934920" y="1976400"/>
            <a:ext cx="7274160" cy="2014560"/>
            <a:chOff x="934920" y="1976400"/>
            <a:chExt cx="7274160" cy="2014560"/>
          </a:xfrm>
        </p:grpSpPr>
        <p:sp>
          <p:nvSpPr>
            <p:cNvPr id="141" name=""/>
            <p:cNvSpPr/>
            <p:nvPr/>
          </p:nvSpPr>
          <p:spPr>
            <a:xfrm>
              <a:off x="9349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Supplier 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6408720" y="1976400"/>
              <a:ext cx="1800360" cy="1405080"/>
            </a:xfrm>
            <a:prstGeom prst="rect">
              <a:avLst/>
            </a:prstGeom>
            <a:solidFill>
              <a:srgbClr val="000000">
                <a:alpha val="50000"/>
              </a:srgbClr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Load A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ts val="2200"/>
                </a:lnSpc>
                <a:spcBef>
                  <a:spcPts val="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 flipH="1">
              <a:off x="2730240" y="2709720"/>
              <a:ext cx="84924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405400" y="2709720"/>
              <a:ext cx="8622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5" name=""/>
            <p:cNvGrpSpPr/>
            <p:nvPr/>
          </p:nvGrpSpPr>
          <p:grpSpPr>
            <a:xfrm>
              <a:off x="6997680" y="2575080"/>
              <a:ext cx="726480" cy="529560"/>
              <a:chOff x="6997680" y="2575080"/>
              <a:chExt cx="726480" cy="529560"/>
            </a:xfrm>
          </p:grpSpPr>
          <p:sp>
            <p:nvSpPr>
              <p:cNvPr id="146" name=""/>
              <p:cNvSpPr/>
              <p:nvPr/>
            </p:nvSpPr>
            <p:spPr>
              <a:xfrm>
                <a:off x="6997680" y="2675160"/>
                <a:ext cx="689040" cy="42948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5" y="0"/>
                    </a:moveTo>
                    <a:lnTo>
                      <a:pt x="65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5" y="43"/>
                    </a:cubicBezTo>
                    <a:lnTo>
                      <a:pt x="5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47" name=""/>
              <p:cNvGrpSpPr/>
              <p:nvPr/>
            </p:nvGrpSpPr>
            <p:grpSpPr>
              <a:xfrm>
                <a:off x="7022520" y="2575080"/>
                <a:ext cx="500760" cy="348480"/>
                <a:chOff x="7022520" y="2575080"/>
                <a:chExt cx="500760" cy="348480"/>
              </a:xfrm>
            </p:grpSpPr>
            <p:sp>
              <p:nvSpPr>
                <p:cNvPr id="148" name=""/>
                <p:cNvSpPr/>
                <p:nvPr/>
              </p:nvSpPr>
              <p:spPr>
                <a:xfrm>
                  <a:off x="7160400" y="2868120"/>
                  <a:ext cx="362880" cy="49680"/>
                </a:xfrm>
                <a:prstGeom prst="parallelogram">
                  <a:avLst>
                    <a:gd name="adj" fmla="val 18260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pic>
              <p:nvPicPr>
                <p:cNvPr id="149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7022520" y="2575080"/>
                  <a:ext cx="483840" cy="3484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150" name=""/>
              <p:cNvGrpSpPr/>
              <p:nvPr/>
            </p:nvGrpSpPr>
            <p:grpSpPr>
              <a:xfrm>
                <a:off x="7323480" y="2774880"/>
                <a:ext cx="400680" cy="285480"/>
                <a:chOff x="7323480" y="2774880"/>
                <a:chExt cx="400680" cy="285480"/>
              </a:xfrm>
            </p:grpSpPr>
            <p:sp>
              <p:nvSpPr>
                <p:cNvPr id="151" name=""/>
                <p:cNvSpPr/>
                <p:nvPr/>
              </p:nvSpPr>
              <p:spPr>
                <a:xfrm>
                  <a:off x="7373520" y="3009240"/>
                  <a:ext cx="350640" cy="51120"/>
                </a:xfrm>
                <a:prstGeom prst="parallelogram">
                  <a:avLst>
                    <a:gd name="adj" fmla="val 171479"/>
                  </a:avLst>
                </a:pr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4400" bIns="-144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7367760" y="2880000"/>
                  <a:ext cx="221040" cy="177840"/>
                </a:xfrm>
                <a:prstGeom prst="rect">
                  <a:avLst/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>
                  <a:off x="7323480" y="2774880"/>
                  <a:ext cx="310320" cy="10512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99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1520" bIns="-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7404120" y="2945520"/>
                  <a:ext cx="66600" cy="112680"/>
                </a:xfrm>
                <a:prstGeom prst="rect">
                  <a:avLst/>
                </a:prstGeom>
                <a:solidFill>
                  <a:srgbClr val="cc6600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>
                  <a:off x="7500240" y="2916360"/>
                  <a:ext cx="44280" cy="70560"/>
                </a:xfrm>
                <a:prstGeom prst="rect">
                  <a:avLst/>
                </a:prstGeom>
                <a:solidFill>
                  <a:srgbClr val="ffcc66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760" bIns="23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56" name=""/>
            <p:cNvSpPr/>
            <p:nvPr/>
          </p:nvSpPr>
          <p:spPr>
            <a:xfrm>
              <a:off x="2666880" y="2505240"/>
              <a:ext cx="99072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Imports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365800" y="2505240"/>
              <a:ext cx="1092240" cy="3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Withdraws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3753000" y="2117880"/>
              <a:ext cx="1644480" cy="1873080"/>
            </a:xfrm>
            <a:prstGeom prst="rect">
              <a:avLst/>
            </a:prstGeom>
            <a:gradFill rotWithShape="0">
              <a:gsLst>
                <a:gs pos="0">
                  <a:srgbClr val="777777"/>
                </a:gs>
                <a:gs pos="100000">
                  <a:srgbClr val="1f1f1f"/>
                </a:gs>
              </a:gsLst>
              <a:lin ang="5400000"/>
            </a:gradFill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859200" y="3305160"/>
              <a:ext cx="1416240" cy="431640"/>
            </a:xfrm>
            <a:prstGeom prst="rect">
              <a:avLst/>
            </a:prstGeom>
            <a:solidFill>
              <a:srgbClr val="000000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757320" y="2244600"/>
              <a:ext cx="164160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IMO -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Administered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Markets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815640" y="3368520"/>
              <a:ext cx="1493640" cy="322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Energy Market</a:t>
              </a:r>
              <a:endParaRPr b="0" lang="en-US" sz="15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2" name=""/>
            <p:cNvGrpSpPr/>
            <p:nvPr/>
          </p:nvGrpSpPr>
          <p:grpSpPr>
            <a:xfrm>
              <a:off x="1422360" y="2678040"/>
              <a:ext cx="707760" cy="442800"/>
              <a:chOff x="1422360" y="2678040"/>
              <a:chExt cx="707760" cy="442800"/>
            </a:xfrm>
          </p:grpSpPr>
          <p:sp>
            <p:nvSpPr>
              <p:cNvPr id="163" name=""/>
              <p:cNvSpPr/>
              <p:nvPr/>
            </p:nvSpPr>
            <p:spPr>
              <a:xfrm>
                <a:off x="1422360" y="2679840"/>
                <a:ext cx="707760" cy="441000"/>
              </a:xfrm>
              <a:custGeom>
                <a:avLst/>
                <a:gdLst/>
                <a:ahLst/>
                <a:rect l="l" t="t" r="r" b="b"/>
                <a:pathLst>
                  <a:path w="69" h="43">
                    <a:moveTo>
                      <a:pt x="4" y="0"/>
                    </a:moveTo>
                    <a:lnTo>
                      <a:pt x="64" y="0"/>
                    </a:lnTo>
                    <a:cubicBezTo>
                      <a:pt x="67" y="0"/>
                      <a:pt x="69" y="2"/>
                      <a:pt x="69" y="5"/>
                    </a:cubicBezTo>
                    <a:lnTo>
                      <a:pt x="69" y="38"/>
                    </a:lnTo>
                    <a:cubicBezTo>
                      <a:pt x="69" y="41"/>
                      <a:pt x="67" y="43"/>
                      <a:pt x="64" y="43"/>
                    </a:cubicBezTo>
                    <a:lnTo>
                      <a:pt x="4" y="43"/>
                    </a:lnTo>
                    <a:cubicBezTo>
                      <a:pt x="2" y="43"/>
                      <a:pt x="0" y="41"/>
                      <a:pt x="0" y="38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4" y="0"/>
                    </a:cubicBezTo>
                  </a:path>
                </a:pathLst>
              </a:custGeom>
              <a:solidFill>
                <a:srgbClr val="ffcc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1559160" y="2678040"/>
                <a:ext cx="440280" cy="440280"/>
              </a:xfrm>
              <a:prstGeom prst="ellipse">
                <a:avLst/>
              </a:prstGeom>
              <a:solidFill>
                <a:srgbClr val="5f5f5f"/>
              </a:solidFill>
              <a:ln w="3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1571760" y="2699280"/>
                <a:ext cx="353160" cy="408240"/>
              </a:xfrm>
              <a:custGeom>
                <a:avLst/>
                <a:gdLst/>
                <a:ahLst/>
                <a:rect l="l" t="t" r="r" b="b"/>
                <a:pathLst>
                  <a:path w="251" h="290">
                    <a:moveTo>
                      <a:pt x="209" y="0"/>
                    </a:moveTo>
                    <a:lnTo>
                      <a:pt x="105" y="102"/>
                    </a:lnTo>
                    <a:lnTo>
                      <a:pt x="130" y="116"/>
                    </a:lnTo>
                    <a:lnTo>
                      <a:pt x="75" y="171"/>
                    </a:lnTo>
                    <a:lnTo>
                      <a:pt x="103" y="187"/>
                    </a:lnTo>
                    <a:lnTo>
                      <a:pt x="0" y="290"/>
                    </a:lnTo>
                    <a:lnTo>
                      <a:pt x="173" y="191"/>
                    </a:lnTo>
                    <a:lnTo>
                      <a:pt x="143" y="174"/>
                    </a:lnTo>
                    <a:lnTo>
                      <a:pt x="215" y="103"/>
                    </a:lnTo>
                    <a:lnTo>
                      <a:pt x="193" y="90"/>
                    </a:lnTo>
                    <a:lnTo>
                      <a:pt x="251" y="29"/>
                    </a:lnTo>
                    <a:lnTo>
                      <a:pt x="230" y="11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66" name=""/>
          <p:cNvSpPr/>
          <p:nvPr/>
        </p:nvSpPr>
        <p:spPr>
          <a:xfrm>
            <a:off x="5716440" y="3187800"/>
            <a:ext cx="304920" cy="457200"/>
          </a:xfrm>
          <a:prstGeom prst="upArrow">
            <a:avLst>
              <a:gd name="adj1" fmla="val 50000"/>
              <a:gd name="adj2" fmla="val 37485"/>
            </a:avLst>
          </a:prstGeom>
          <a:gradFill rotWithShape="0">
            <a:gsLst>
              <a:gs pos="0">
                <a:srgbClr val="ffcc66"/>
              </a:gs>
              <a:gs pos="100000">
                <a:srgbClr val="75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8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7" name=""/>
          <p:cNvGrpSpPr/>
          <p:nvPr/>
        </p:nvGrpSpPr>
        <p:grpSpPr>
          <a:xfrm>
            <a:off x="591840" y="3569400"/>
            <a:ext cx="7769520" cy="393840"/>
            <a:chOff x="591840" y="3569400"/>
            <a:chExt cx="7769520" cy="393840"/>
          </a:xfrm>
        </p:grpSpPr>
        <p:sp>
          <p:nvSpPr>
            <p:cNvPr id="168" name=""/>
            <p:cNvSpPr/>
            <p:nvPr/>
          </p:nvSpPr>
          <p:spPr>
            <a:xfrm>
              <a:off x="591840" y="3594960"/>
              <a:ext cx="2568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Intertie Zone MCP $18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351480" y="3569400"/>
              <a:ext cx="2009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Ontario MCP $20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8FC160-BC47-4D87-B85A-7A6BFF0060E9}" type="slidenum">
              <a:t>8</a:t>
            </a:fld>
          </a:p>
        </p:txBody>
      </p:sp>
    </p:spTree>
  </p:cSld>
  <p:transition spd="med">
    <p:randomBar dir="ver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Another Settlement Example </a:t>
            </a:r>
            <a:endParaRPr b="1" lang="en-US" sz="36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6324480" y="3686040"/>
            <a:ext cx="2438640" cy="21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charges Load A for 80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 pays Gen 1 directly for 45 MWh at bilateral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838080" y="3686040"/>
            <a:ext cx="2590920" cy="10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Gen 1 pays IMO for 45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90000"/>
              </a:lnSpc>
              <a:spcBef>
                <a:spcPts val="901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IMO Pays Load A for 45 MWh at MCP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170080" y="1600200"/>
            <a:ext cx="4800600" cy="3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Bilateral Agreement for 45 MW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793960" y="1969920"/>
            <a:ext cx="3562560" cy="0"/>
          </a:xfrm>
          <a:prstGeom prst="line">
            <a:avLst/>
          </a:prstGeom>
          <a:ln w="19080">
            <a:solidFill>
              <a:srgbClr val="ffffff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934920" y="1976400"/>
            <a:ext cx="1800360" cy="1405080"/>
          </a:xfrm>
          <a:prstGeom prst="rect">
            <a:avLst/>
          </a:prstGeom>
          <a:solidFill>
            <a:srgbClr val="000000">
              <a:alpha val="50000"/>
            </a:srgbClr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Generator 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408720" y="1976400"/>
            <a:ext cx="1800360" cy="1405080"/>
          </a:xfrm>
          <a:prstGeom prst="rect">
            <a:avLst/>
          </a:prstGeom>
          <a:solidFill>
            <a:srgbClr val="000000">
              <a:alpha val="50000"/>
            </a:srgbClr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2200"/>
              </a:lnSpc>
              <a:spcBef>
                <a:spcPts val="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H="1">
            <a:off x="2730240" y="2709720"/>
            <a:ext cx="849240" cy="0"/>
          </a:xfrm>
          <a:prstGeom prst="line">
            <a:avLst/>
          </a:prstGeom>
          <a:ln w="1908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405400" y="2709720"/>
            <a:ext cx="862200" cy="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9" name=""/>
          <p:cNvGrpSpPr/>
          <p:nvPr/>
        </p:nvGrpSpPr>
        <p:grpSpPr>
          <a:xfrm>
            <a:off x="6997680" y="2575080"/>
            <a:ext cx="726480" cy="529560"/>
            <a:chOff x="6997680" y="2575080"/>
            <a:chExt cx="726480" cy="529560"/>
          </a:xfrm>
        </p:grpSpPr>
        <p:sp>
          <p:nvSpPr>
            <p:cNvPr id="180" name=""/>
            <p:cNvSpPr/>
            <p:nvPr/>
          </p:nvSpPr>
          <p:spPr>
            <a:xfrm>
              <a:off x="6997680" y="2675160"/>
              <a:ext cx="689040" cy="429480"/>
            </a:xfrm>
            <a:custGeom>
              <a:avLst/>
              <a:gdLst/>
              <a:ahLst/>
              <a:rect l="l" t="t" r="r" b="b"/>
              <a:pathLst>
                <a:path w="69" h="43">
                  <a:moveTo>
                    <a:pt x="5" y="0"/>
                  </a:moveTo>
                  <a:lnTo>
                    <a:pt x="65" y="0"/>
                  </a:lnTo>
                  <a:cubicBezTo>
                    <a:pt x="67" y="0"/>
                    <a:pt x="69" y="2"/>
                    <a:pt x="69" y="5"/>
                  </a:cubicBezTo>
                  <a:lnTo>
                    <a:pt x="69" y="38"/>
                  </a:lnTo>
                  <a:cubicBezTo>
                    <a:pt x="69" y="41"/>
                    <a:pt x="67" y="43"/>
                    <a:pt x="65" y="43"/>
                  </a:cubicBezTo>
                  <a:lnTo>
                    <a:pt x="5" y="43"/>
                  </a:lnTo>
                  <a:cubicBezTo>
                    <a:pt x="2" y="43"/>
                    <a:pt x="0" y="41"/>
                    <a:pt x="0" y="38"/>
                  </a:cubicBezTo>
                  <a:lnTo>
                    <a:pt x="0" y="5"/>
                  </a:lnTo>
                  <a:cubicBezTo>
                    <a:pt x="0" y="2"/>
                    <a:pt x="2" y="0"/>
                    <a:pt x="5" y="0"/>
                  </a:cubicBezTo>
                </a:path>
              </a:pathLst>
            </a:custGeom>
            <a:solidFill>
              <a:srgbClr val="ffcc66"/>
            </a:solidFill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1" name=""/>
            <p:cNvGrpSpPr/>
            <p:nvPr/>
          </p:nvGrpSpPr>
          <p:grpSpPr>
            <a:xfrm>
              <a:off x="7022520" y="2575080"/>
              <a:ext cx="500760" cy="348480"/>
              <a:chOff x="7022520" y="2575080"/>
              <a:chExt cx="500760" cy="348480"/>
            </a:xfrm>
          </p:grpSpPr>
          <p:sp>
            <p:nvSpPr>
              <p:cNvPr id="182" name=""/>
              <p:cNvSpPr/>
              <p:nvPr/>
            </p:nvSpPr>
            <p:spPr>
              <a:xfrm>
                <a:off x="7160400" y="2868120"/>
                <a:ext cx="362880" cy="49680"/>
              </a:xfrm>
              <a:prstGeom prst="parallelogram">
                <a:avLst>
                  <a:gd name="adj" fmla="val 182609"/>
                </a:avLst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5120" bIns="-1512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83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7022520" y="2575080"/>
                <a:ext cx="483840" cy="3484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4" name=""/>
            <p:cNvGrpSpPr/>
            <p:nvPr/>
          </p:nvGrpSpPr>
          <p:grpSpPr>
            <a:xfrm>
              <a:off x="7323480" y="2774880"/>
              <a:ext cx="400680" cy="285480"/>
              <a:chOff x="7323480" y="2774880"/>
              <a:chExt cx="400680" cy="285480"/>
            </a:xfrm>
          </p:grpSpPr>
          <p:sp>
            <p:nvSpPr>
              <p:cNvPr id="185" name=""/>
              <p:cNvSpPr/>
              <p:nvPr/>
            </p:nvSpPr>
            <p:spPr>
              <a:xfrm>
                <a:off x="7373520" y="3009240"/>
                <a:ext cx="350640" cy="51120"/>
              </a:xfrm>
              <a:prstGeom prst="parallelogram">
                <a:avLst>
                  <a:gd name="adj" fmla="val 171479"/>
                </a:avLst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0" bIns="-144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7367760" y="2880000"/>
                <a:ext cx="221040" cy="177840"/>
              </a:xfrm>
              <a:prstGeom prst="rect">
                <a:avLst/>
              </a:prstGeom>
              <a:solidFill>
                <a:srgbClr val="b2b2b2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7323480" y="2774880"/>
                <a:ext cx="310320" cy="105120"/>
              </a:xfrm>
              <a:prstGeom prst="triangle">
                <a:avLst>
                  <a:gd name="adj" fmla="val 50000"/>
                </a:avLst>
              </a:prstGeom>
              <a:solidFill>
                <a:srgbClr val="996600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1520" bIns="-1152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7404120" y="2945520"/>
                <a:ext cx="66600" cy="112680"/>
              </a:xfrm>
              <a:prstGeom prst="rect">
                <a:avLst/>
              </a:prstGeom>
              <a:solidFill>
                <a:srgbClr val="cc6600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7500240" y="2916360"/>
                <a:ext cx="44280" cy="70560"/>
              </a:xfrm>
              <a:prstGeom prst="rect">
                <a:avLst/>
              </a:prstGeom>
              <a:solidFill>
                <a:srgbClr val="ffcc66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3760" bIns="2376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90" name=""/>
          <p:cNvSpPr/>
          <p:nvPr/>
        </p:nvSpPr>
        <p:spPr>
          <a:xfrm>
            <a:off x="2666880" y="2505240"/>
            <a:ext cx="114300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 dispatched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334120" y="2505240"/>
            <a:ext cx="114300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Withdraws 80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753000" y="2117880"/>
            <a:ext cx="1644480" cy="1873080"/>
          </a:xfrm>
          <a:prstGeom prst="rect">
            <a:avLst/>
          </a:prstGeom>
          <a:gradFill rotWithShape="0">
            <a:gsLst>
              <a:gs pos="0">
                <a:srgbClr val="777777"/>
              </a:gs>
              <a:gs pos="100000">
                <a:srgbClr val="1f1f1f"/>
              </a:gs>
            </a:gsLst>
            <a:lin ang="5400000"/>
          </a:gra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859200" y="3305160"/>
            <a:ext cx="1416240" cy="431640"/>
          </a:xfrm>
          <a:prstGeom prst="rect">
            <a:avLst/>
          </a:prstGeom>
          <a:solidFill>
            <a:srgbClr val="000000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757320" y="2244600"/>
            <a:ext cx="1641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IMO -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Administered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Markets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815640" y="3368520"/>
            <a:ext cx="14936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Market</a:t>
            </a:r>
            <a:endParaRPr b="0" lang="en-US" sz="1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6" name=""/>
          <p:cNvGrpSpPr/>
          <p:nvPr/>
        </p:nvGrpSpPr>
        <p:grpSpPr>
          <a:xfrm>
            <a:off x="1422360" y="2678040"/>
            <a:ext cx="707760" cy="442800"/>
            <a:chOff x="1422360" y="2678040"/>
            <a:chExt cx="707760" cy="442800"/>
          </a:xfrm>
        </p:grpSpPr>
        <p:sp>
          <p:nvSpPr>
            <p:cNvPr id="197" name=""/>
            <p:cNvSpPr/>
            <p:nvPr/>
          </p:nvSpPr>
          <p:spPr>
            <a:xfrm>
              <a:off x="1422360" y="2679840"/>
              <a:ext cx="707760" cy="441000"/>
            </a:xfrm>
            <a:custGeom>
              <a:avLst/>
              <a:gdLst/>
              <a:ahLst/>
              <a:rect l="l" t="t" r="r" b="b"/>
              <a:pathLst>
                <a:path w="69" h="43">
                  <a:moveTo>
                    <a:pt x="4" y="0"/>
                  </a:moveTo>
                  <a:lnTo>
                    <a:pt x="64" y="0"/>
                  </a:lnTo>
                  <a:cubicBezTo>
                    <a:pt x="67" y="0"/>
                    <a:pt x="69" y="2"/>
                    <a:pt x="69" y="5"/>
                  </a:cubicBezTo>
                  <a:lnTo>
                    <a:pt x="69" y="38"/>
                  </a:lnTo>
                  <a:cubicBezTo>
                    <a:pt x="69" y="41"/>
                    <a:pt x="67" y="43"/>
                    <a:pt x="64" y="43"/>
                  </a:cubicBezTo>
                  <a:lnTo>
                    <a:pt x="4" y="43"/>
                  </a:lnTo>
                  <a:cubicBezTo>
                    <a:pt x="2" y="43"/>
                    <a:pt x="0" y="41"/>
                    <a:pt x="0" y="38"/>
                  </a:cubicBezTo>
                  <a:lnTo>
                    <a:pt x="0" y="5"/>
                  </a:lnTo>
                  <a:cubicBezTo>
                    <a:pt x="0" y="2"/>
                    <a:pt x="2" y="0"/>
                    <a:pt x="4" y="0"/>
                  </a:cubicBezTo>
                </a:path>
              </a:pathLst>
            </a:custGeom>
            <a:solidFill>
              <a:srgbClr val="ffcc66"/>
            </a:solidFill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559160" y="2678040"/>
              <a:ext cx="440280" cy="440280"/>
            </a:xfrm>
            <a:prstGeom prst="ellipse">
              <a:avLst/>
            </a:prstGeom>
            <a:solidFill>
              <a:srgbClr val="5f5f5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571760" y="2699280"/>
              <a:ext cx="353160" cy="408240"/>
            </a:xfrm>
            <a:custGeom>
              <a:avLst/>
              <a:gdLst/>
              <a:ahLst/>
              <a:rect l="l" t="t" r="r" b="b"/>
              <a:pathLst>
                <a:path w="251" h="290">
                  <a:moveTo>
                    <a:pt x="209" y="0"/>
                  </a:moveTo>
                  <a:lnTo>
                    <a:pt x="105" y="102"/>
                  </a:lnTo>
                  <a:lnTo>
                    <a:pt x="130" y="116"/>
                  </a:lnTo>
                  <a:lnTo>
                    <a:pt x="75" y="171"/>
                  </a:lnTo>
                  <a:lnTo>
                    <a:pt x="103" y="187"/>
                  </a:lnTo>
                  <a:lnTo>
                    <a:pt x="0" y="290"/>
                  </a:lnTo>
                  <a:lnTo>
                    <a:pt x="173" y="191"/>
                  </a:lnTo>
                  <a:lnTo>
                    <a:pt x="143" y="174"/>
                  </a:lnTo>
                  <a:lnTo>
                    <a:pt x="215" y="103"/>
                  </a:lnTo>
                  <a:lnTo>
                    <a:pt x="193" y="90"/>
                  </a:lnTo>
                  <a:lnTo>
                    <a:pt x="251" y="29"/>
                  </a:lnTo>
                  <a:lnTo>
                    <a:pt x="230" y="11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0" name=""/>
          <p:cNvSpPr/>
          <p:nvPr/>
        </p:nvSpPr>
        <p:spPr>
          <a:xfrm>
            <a:off x="2959200" y="3187800"/>
            <a:ext cx="304560" cy="457200"/>
          </a:xfrm>
          <a:prstGeom prst="upArrow">
            <a:avLst>
              <a:gd name="adj1" fmla="val 50000"/>
              <a:gd name="adj2" fmla="val 37530"/>
            </a:avLst>
          </a:prstGeom>
          <a:gradFill rotWithShape="0">
            <a:gsLst>
              <a:gs pos="0">
                <a:srgbClr val="ffcc66"/>
              </a:gs>
              <a:gs pos="100000">
                <a:srgbClr val="75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8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BC334B-4F9D-415F-AE86-196409711412}" type="slidenum">
              <a:t>9</a:t>
            </a:fld>
          </a:p>
        </p:txBody>
      </p:sp>
    </p:spTree>
  </p:cSld>
  <p:transition spd="med"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2000-06-09T22:52:43Z</dcterms:created>
  <dc:creator>Janis Kontor</dc:creator>
  <dc:description/>
  <dc:language>en-US</dc:language>
  <cp:lastModifiedBy>cgaffne</cp:lastModifiedBy>
  <cp:lastPrinted>2000-11-21T20:03:39Z</cp:lastPrinted>
  <dcterms:modified xsi:type="dcterms:W3CDTF">2000-11-23T11:37:28Z</dcterms:modified>
  <cp:revision>87</cp:revision>
  <dc:subject/>
  <dc:title>No Slide Title</dc:title>
</cp:coreProperties>
</file>