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embeddings/oleObject1.bin" ContentType="application/vnd.openxmlformats-officedocument.oleObject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"/>
          <p:cNvGrpSpPr/>
          <p:nvPr/>
        </p:nvGrpSpPr>
        <p:grpSpPr>
          <a:xfrm>
            <a:off x="2279520" y="1066680"/>
            <a:ext cx="4349880" cy="4191120"/>
            <a:chOff x="2279520" y="1066680"/>
            <a:chExt cx="4349880" cy="4191120"/>
          </a:xfrm>
        </p:grpSpPr>
        <p:sp>
          <p:nvSpPr>
            <p:cNvPr id="121" name=""/>
            <p:cNvSpPr/>
            <p:nvPr/>
          </p:nvSpPr>
          <p:spPr>
            <a:xfrm>
              <a:off x="2286000" y="1066680"/>
              <a:ext cx="4343400" cy="419112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2279520" y="1066680"/>
              <a:ext cx="4343400" cy="228600"/>
            </a:xfrm>
            <a:prstGeom prst="rect">
              <a:avLst/>
            </a:prstGeom>
            <a:solidFill>
              <a:srgbClr val="000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Invoice Header Coding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2508120" y="1371600"/>
              <a:ext cx="388620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Please answer the following questions, then click Next to proceed to the Line Item coding.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2890440" y="2286000"/>
              <a:ext cx="764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Tax Code: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2516760" y="228600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(2)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2896200" y="3230280"/>
              <a:ext cx="2072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Will you be picking this check up?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2518560" y="323028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(3)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2895480" y="4373280"/>
              <a:ext cx="272124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Is this a Contract/RAC Approved Invoice?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(Insert description of Contract/RAC Invoices)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2516760" y="437328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(4)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2890080" y="2011320"/>
              <a:ext cx="2071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Is the Company Number Correct?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2518560" y="201132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(1)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2899080" y="3429000"/>
              <a:ext cx="30074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If Yes, provide special handling instructions below: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2582640" y="1752480"/>
              <a:ext cx="1502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Invoice Header Coding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2913480" y="2476440"/>
              <a:ext cx="2500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(i)   In which country was this purchased?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2917800" y="2697120"/>
              <a:ext cx="19382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(ii)   Is there tax on the invoice?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2906280" y="2955960"/>
              <a:ext cx="1902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(iii)  What type of purchase(s)?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2896920" y="3630600"/>
              <a:ext cx="1537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(i)   First and Last Name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2896200" y="3854160"/>
              <a:ext cx="989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(ii)  Telephone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2898360" y="4098960"/>
              <a:ext cx="897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(iii)  Location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140" name=""/>
            <p:cNvGraphicFramePr/>
            <p:nvPr/>
          </p:nvGraphicFramePr>
          <p:xfrm>
            <a:off x="6165720" y="1676160"/>
            <a:ext cx="228600" cy="22248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141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6165720" y="1676160"/>
                      <a:ext cx="228600" cy="2224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42" name=""/>
            <p:cNvSpPr/>
            <p:nvPr/>
          </p:nvSpPr>
          <p:spPr>
            <a:xfrm>
              <a:off x="5099040" y="1600200"/>
              <a:ext cx="106668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Click to view invoice image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"/>
          <p:cNvGrpSpPr/>
          <p:nvPr/>
        </p:nvGrpSpPr>
        <p:grpSpPr>
          <a:xfrm>
            <a:off x="2438280" y="838080"/>
            <a:ext cx="4349880" cy="5257800"/>
            <a:chOff x="2438280" y="838080"/>
            <a:chExt cx="4349880" cy="5257800"/>
          </a:xfrm>
        </p:grpSpPr>
        <p:sp>
          <p:nvSpPr>
            <p:cNvPr id="144" name=""/>
            <p:cNvSpPr txBox="1"/>
            <p:nvPr/>
          </p:nvSpPr>
          <p:spPr>
            <a:xfrm>
              <a:off x="3583080" y="990720"/>
              <a:ext cx="150840" cy="304560"/>
            </a:xfrm>
            <a:prstGeom prst="rect">
              <a:avLst/>
            </a:prstGeom>
          </p:spPr>
          <p:txBody>
            <a:bodyPr wrap="none" lIns="90000" rIns="90000" tIns="46800" bIns="46800" anchor="t" anchorCtr="1">
              <a:prstTxWarp prst="textDeflateBottom">
                <a:avLst>
                  <a:gd name="adj" fmla="val 96875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pc="3" strike="noStrike" u="none">
                  <a:ln w="9360">
                    <a:solidFill>
                      <a:srgbClr val="000000"/>
                    </a:solidFill>
                    <a:miter/>
                  </a:ln>
                  <a:gradFill rotWithShape="0">
                    <a:gsLst>
                      <a:gs pos="0">
                        <a:srgbClr val="707070"/>
                      </a:gs>
                      <a:gs pos="50000">
                        <a:srgbClr val="ffffff"/>
                      </a:gs>
                      <a:gs pos="100000">
                        <a:srgbClr val="707070"/>
                      </a:gs>
                    </a:gsLst>
                    <a:lin ang="13500000"/>
                  </a:gradFill>
                  <a:effectLst>
                    <a:outerShdw dist="40186" dir="1096358" blurRad="0" rotWithShape="0">
                      <a:srgbClr val="868686"/>
                    </a:outerShdw>
                  </a:effectLst>
                  <a:uFillTx/>
                  <a:latin typeface="Impact"/>
                </a:rPr>
                <a:t>P</a:t>
              </a:r>
              <a:endParaRPr b="0" lang="en-US" sz="28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13500000"/>
                </a:gradFill>
                <a:effectLst>
                  <a:outerShdw dist="40186" dir="1096358" blurRad="0" rotWithShape="0">
                    <a:srgbClr val="868686"/>
                  </a:outerShdw>
                </a:effectLst>
                <a:uFillTx/>
                <a:latin typeface="Impact"/>
                <a:ea typeface="Impact"/>
              </a:endParaRPr>
            </a:p>
          </p:txBody>
        </p:sp>
        <p:sp>
          <p:nvSpPr>
            <p:cNvPr id="145" name=""/>
            <p:cNvSpPr txBox="1"/>
            <p:nvPr/>
          </p:nvSpPr>
          <p:spPr>
            <a:xfrm>
              <a:off x="3503520" y="838080"/>
              <a:ext cx="150840" cy="304920"/>
            </a:xfrm>
            <a:prstGeom prst="rect">
              <a:avLst/>
            </a:prstGeom>
          </p:spPr>
          <p:txBody>
            <a:bodyPr wrap="none" lIns="90000" rIns="90000" tIns="46800" bIns="46800" anchor="t" anchorCtr="1">
              <a:prstTxWarp prst="textDeflateBottom">
                <a:avLst>
                  <a:gd name="adj" fmla="val 96875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pc="3" strike="noStrike" u="none">
                  <a:ln w="9360">
                    <a:solidFill>
                      <a:srgbClr val="000000"/>
                    </a:solidFill>
                    <a:miter/>
                  </a:ln>
                  <a:gradFill rotWithShape="0">
                    <a:gsLst>
                      <a:gs pos="0">
                        <a:srgbClr val="707070"/>
                      </a:gs>
                      <a:gs pos="50000">
                        <a:srgbClr val="ffffff"/>
                      </a:gs>
                      <a:gs pos="100000">
                        <a:srgbClr val="707070"/>
                      </a:gs>
                    </a:gsLst>
                    <a:lin ang="13500000"/>
                  </a:gradFill>
                  <a:effectLst>
                    <a:outerShdw dist="40186" dir="1096358" blurRad="0" rotWithShape="0">
                      <a:srgbClr val="868686"/>
                    </a:outerShdw>
                  </a:effectLst>
                  <a:uFillTx/>
                  <a:latin typeface="Impact"/>
                </a:rPr>
                <a:t>2</a:t>
              </a:r>
              <a:endParaRPr b="0" lang="en-US" sz="28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13500000"/>
                </a:gradFill>
                <a:effectLst>
                  <a:outerShdw dist="40186" dir="1096358" blurRad="0" rotWithShape="0">
                    <a:srgbClr val="868686"/>
                  </a:outerShdw>
                </a:effectLst>
                <a:uFillTx/>
                <a:latin typeface="Impact"/>
                <a:ea typeface="Impact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2444760" y="838080"/>
              <a:ext cx="4343400" cy="525780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2438280" y="838080"/>
              <a:ext cx="4343400" cy="228600"/>
            </a:xfrm>
            <a:prstGeom prst="rect">
              <a:avLst/>
            </a:prstGeom>
            <a:solidFill>
              <a:srgbClr val="000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Invoice Line Item Coding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2514600" y="1127160"/>
              <a:ext cx="411480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Please enter Line item coding below.  All fields marked with an (*) are required.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2675520" y="259380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(3)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3069000" y="3489480"/>
              <a:ext cx="1354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Jurisdiction Code: (*)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2677320" y="348948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(5)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3070440" y="2305080"/>
              <a:ext cx="1410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Company Number: (*)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2675520" y="231768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(2)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3090960" y="2033640"/>
              <a:ext cx="1375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Line Item Amount: (*)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2677320" y="203364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(1)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057480" y="3816360"/>
              <a:ext cx="1150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Material Number: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2675520" y="381636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(6)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826880" y="2033640"/>
              <a:ext cx="447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USD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3077640" y="3182760"/>
              <a:ext cx="14882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Line Item Tax Code: (*)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2675520" y="318276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(4)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2675520" y="409896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(7)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3087360" y="4098960"/>
              <a:ext cx="2810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One item from drop-down below is required: (*)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3584160" y="4708440"/>
              <a:ext cx="16005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Statistical Order Number: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3572640" y="4970520"/>
              <a:ext cx="1565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Statistical WBS Number: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3067560" y="2590920"/>
              <a:ext cx="2191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Select either G/L or Asset below: (*)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3584520" y="5232240"/>
              <a:ext cx="1410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808080"/>
                  </a:solidFill>
                  <a:effectLst/>
                  <a:uFillTx/>
                  <a:latin typeface="Tahoma"/>
                </a:rPr>
                <a:t>Profit Center Number: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2700720" y="1801800"/>
              <a:ext cx="1797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Invoice Line Item </a:t>
              </a:r>
              <a:r>
                <a:rPr b="1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(1)</a:t>
              </a: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 Coding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2514600" y="1447920"/>
              <a:ext cx="259092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Amount to be allocated:  $92.00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       to line item(s)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169" name=""/>
            <p:cNvGraphicFramePr/>
            <p:nvPr/>
          </p:nvGraphicFramePr>
          <p:xfrm>
            <a:off x="6172200" y="1447920"/>
            <a:ext cx="228600" cy="22212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170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6172200" y="1447920"/>
                      <a:ext cx="228600" cy="2221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71" name=""/>
            <p:cNvSpPr/>
            <p:nvPr/>
          </p:nvSpPr>
          <p:spPr>
            <a:xfrm>
              <a:off x="5105520" y="1371600"/>
              <a:ext cx="106668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Click to view invoice image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"/>
          <p:cNvGrpSpPr/>
          <p:nvPr/>
        </p:nvGrpSpPr>
        <p:grpSpPr>
          <a:xfrm>
            <a:off x="2438280" y="1295280"/>
            <a:ext cx="4343400" cy="4114800"/>
            <a:chOff x="2438280" y="1295280"/>
            <a:chExt cx="4343400" cy="4114800"/>
          </a:xfrm>
        </p:grpSpPr>
        <p:sp>
          <p:nvSpPr>
            <p:cNvPr id="173" name=""/>
            <p:cNvSpPr txBox="1"/>
            <p:nvPr/>
          </p:nvSpPr>
          <p:spPr>
            <a:xfrm>
              <a:off x="3430440" y="1295280"/>
              <a:ext cx="150840" cy="304920"/>
            </a:xfrm>
            <a:prstGeom prst="rect">
              <a:avLst/>
            </a:prstGeom>
          </p:spPr>
          <p:txBody>
            <a:bodyPr wrap="none" lIns="90000" rIns="90000" tIns="46800" bIns="46800" anchor="t" anchorCtr="1">
              <a:prstTxWarp prst="textDeflateBottom">
                <a:avLst>
                  <a:gd name="adj" fmla="val 96875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pc="3" strike="noStrike" u="none">
                  <a:ln w="9360">
                    <a:solidFill>
                      <a:srgbClr val="000000"/>
                    </a:solidFill>
                    <a:miter/>
                  </a:ln>
                  <a:gradFill rotWithShape="0">
                    <a:gsLst>
                      <a:gs pos="0">
                        <a:srgbClr val="707070"/>
                      </a:gs>
                      <a:gs pos="50000">
                        <a:srgbClr val="ffffff"/>
                      </a:gs>
                      <a:gs pos="100000">
                        <a:srgbClr val="707070"/>
                      </a:gs>
                    </a:gsLst>
                    <a:lin ang="13500000"/>
                  </a:gradFill>
                  <a:effectLst>
                    <a:outerShdw dist="40186" dir="1096358" blurRad="0" rotWithShape="0">
                      <a:srgbClr val="868686"/>
                    </a:outerShdw>
                  </a:effectLst>
                  <a:uFillTx/>
                  <a:latin typeface="Impact"/>
                </a:rPr>
                <a:t>P</a:t>
              </a:r>
              <a:endParaRPr b="0" lang="en-US" sz="28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13500000"/>
                </a:gradFill>
                <a:effectLst>
                  <a:outerShdw dist="40186" dir="1096358" blurRad="0" rotWithShape="0">
                    <a:srgbClr val="868686"/>
                  </a:outerShdw>
                </a:effectLst>
                <a:uFillTx/>
                <a:latin typeface="Impact"/>
                <a:ea typeface="Impact"/>
              </a:endParaRPr>
            </a:p>
          </p:txBody>
        </p:sp>
        <p:grpSp>
          <p:nvGrpSpPr>
            <p:cNvPr id="174" name=""/>
            <p:cNvGrpSpPr/>
            <p:nvPr/>
          </p:nvGrpSpPr>
          <p:grpSpPr>
            <a:xfrm>
              <a:off x="2590560" y="3276720"/>
              <a:ext cx="3657600" cy="532800"/>
              <a:chOff x="2590560" y="3276720"/>
              <a:chExt cx="3657600" cy="532800"/>
            </a:xfrm>
          </p:grpSpPr>
          <p:sp>
            <p:nvSpPr>
              <p:cNvPr id="175" name=""/>
              <p:cNvSpPr/>
              <p:nvPr/>
            </p:nvSpPr>
            <p:spPr>
              <a:xfrm>
                <a:off x="2590560" y="3276720"/>
                <a:ext cx="1143000" cy="22824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Forward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3848040" y="3276720"/>
                <a:ext cx="1143000" cy="22824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Reject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5105160" y="3276720"/>
                <a:ext cx="1143000" cy="22824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History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2590560" y="3581280"/>
                <a:ext cx="1143000" cy="22824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Add Coding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3848040" y="3581280"/>
                <a:ext cx="1143000" cy="22824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Work List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5105160" y="3581280"/>
                <a:ext cx="1143000" cy="22824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Save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81" name=""/>
            <p:cNvSpPr/>
            <p:nvPr/>
          </p:nvSpPr>
          <p:spPr>
            <a:xfrm>
              <a:off x="2438280" y="1295280"/>
              <a:ext cx="4343400" cy="411480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2438280" y="1295280"/>
              <a:ext cx="4343400" cy="228600"/>
            </a:xfrm>
            <a:prstGeom prst="rect">
              <a:avLst/>
            </a:prstGeom>
            <a:solidFill>
              <a:srgbClr val="000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Invoice Line Item Coding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2590560" y="1600200"/>
              <a:ext cx="4114800" cy="55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Please add any additional information in the fields below to complete the line item coding.  NONE of the below fields are required.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056040" y="2658960"/>
              <a:ext cx="848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Description: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2675520" y="265896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(9)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2675160" y="3940200"/>
              <a:ext cx="4057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(12)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063960" y="3336840"/>
              <a:ext cx="6868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Quantity: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2675160" y="3336840"/>
              <a:ext cx="4057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(10)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054240" y="2414520"/>
              <a:ext cx="1101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Functional Area: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2676960" y="241452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(8)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051000" y="3940200"/>
              <a:ext cx="1579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Trading Partner Number: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3060000" y="3638520"/>
              <a:ext cx="1389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Unit of Measurement: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2675160" y="3638520"/>
              <a:ext cx="4057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(11)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590560" y="4343400"/>
              <a:ext cx="4114800" cy="55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Please click “New Line Item” to add additional line item coding information.  If you have completed all of the coding, please click “Finish.”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2698920" y="2133720"/>
              <a:ext cx="1797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Invoice Line Item </a:t>
              </a:r>
              <a:r>
                <a:rPr b="1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(1) </a:t>
              </a: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Coding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196" name=""/>
            <p:cNvGraphicFramePr/>
            <p:nvPr/>
          </p:nvGraphicFramePr>
          <p:xfrm>
            <a:off x="6324480" y="2057400"/>
            <a:ext cx="228600" cy="22212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197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6324480" y="2057400"/>
                      <a:ext cx="228600" cy="2221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98" name=""/>
            <p:cNvSpPr/>
            <p:nvPr/>
          </p:nvSpPr>
          <p:spPr>
            <a:xfrm>
              <a:off x="5257440" y="1981080"/>
              <a:ext cx="106704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Click to view invoice image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"/>
          <p:cNvGrpSpPr/>
          <p:nvPr/>
        </p:nvGrpSpPr>
        <p:grpSpPr>
          <a:xfrm>
            <a:off x="1905120" y="1600200"/>
            <a:ext cx="5410080" cy="3581280"/>
            <a:chOff x="1905120" y="1600200"/>
            <a:chExt cx="5410080" cy="3581280"/>
          </a:xfrm>
        </p:grpSpPr>
        <p:sp>
          <p:nvSpPr>
            <p:cNvPr id="200" name=""/>
            <p:cNvSpPr/>
            <p:nvPr/>
          </p:nvSpPr>
          <p:spPr>
            <a:xfrm>
              <a:off x="3429000" y="3809880"/>
              <a:ext cx="1828800" cy="228600"/>
            </a:xfrm>
            <a:prstGeom prst="roundRect">
              <a:avLst>
                <a:gd name="adj" fmla="val 16667"/>
              </a:avLst>
            </a:prstGeom>
            <a:solidFill>
              <a:srgbClr val="b2b2b2"/>
            </a:solidFill>
            <a:ln w="9360">
              <a:solidFill>
                <a:srgbClr val="000000"/>
              </a:solidFill>
              <a:miter/>
            </a:ln>
            <a:effectLst>
              <a:outerShdw dist="53966" dir="2700000" blurRad="0" rotWithShape="0">
                <a:srgbClr val="96969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Approve/Forward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2505240" y="4114800"/>
              <a:ext cx="386532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Invoice amount total yet to be distributed to a line item: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4066920" y="4297320"/>
              <a:ext cx="5619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660033"/>
                  </a:solidFill>
                  <a:effectLst/>
                  <a:uFillTx/>
                  <a:latin typeface="Tahoma"/>
                </a:rPr>
                <a:t>$0.00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2348640" y="4724280"/>
              <a:ext cx="132624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Header Tax Code: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3798720" y="4724280"/>
              <a:ext cx="127188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Special Handling: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5240880" y="4724280"/>
              <a:ext cx="115488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RAC Approved: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2880720" y="4876920"/>
              <a:ext cx="29772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I1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591520" y="4876920"/>
              <a:ext cx="36756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No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259520" y="4876920"/>
              <a:ext cx="36756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No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1905120" y="1600200"/>
              <a:ext cx="5410080" cy="358128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1905120" y="1600200"/>
              <a:ext cx="5410080" cy="228600"/>
            </a:xfrm>
            <a:prstGeom prst="rect">
              <a:avLst/>
            </a:prstGeom>
            <a:solidFill>
              <a:srgbClr val="000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Forwarding Invoice for Higher Approval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2588400" y="2432160"/>
              <a:ext cx="827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Last Name: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3882240" y="2432160"/>
              <a:ext cx="8064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Job Group: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5180760" y="2432160"/>
              <a:ext cx="939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Job Function: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2362320" y="3124080"/>
              <a:ext cx="2133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Please Select Recipient: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1981080" y="1889280"/>
              <a:ext cx="5181840" cy="55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To search for a user, you must enter selection criteria into one of the three fields below and select the Search button.  To enter a last name, please enter at least 2 characters of the user’s last name. 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2438280" y="3368520"/>
              <a:ext cx="434340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User is shown results from Search here.  The Full Name, Job Group, Job Function, and Company will all be displayed for each user returned.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2362320" y="3946680"/>
              <a:ext cx="2743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Additional Comments: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2438280" y="4175280"/>
              <a:ext cx="403884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User types additional comments here that will appear in the document history.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219" name=""/>
            <p:cNvGraphicFramePr/>
            <p:nvPr/>
          </p:nvGraphicFramePr>
          <p:xfrm>
            <a:off x="6858000" y="2946240"/>
            <a:ext cx="304920" cy="29556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220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6858000" y="2946240"/>
                      <a:ext cx="304920" cy="2955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221" name=""/>
            <p:cNvSpPr/>
            <p:nvPr/>
          </p:nvSpPr>
          <p:spPr>
            <a:xfrm>
              <a:off x="5410080" y="2895480"/>
              <a:ext cx="144792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Click to view approval level descriptions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" name=""/>
          <p:cNvGrpSpPr/>
          <p:nvPr/>
        </p:nvGrpSpPr>
        <p:grpSpPr>
          <a:xfrm>
            <a:off x="1905120" y="1600200"/>
            <a:ext cx="5410080" cy="3581280"/>
            <a:chOff x="1905120" y="1600200"/>
            <a:chExt cx="5410080" cy="3581280"/>
          </a:xfrm>
        </p:grpSpPr>
        <p:sp>
          <p:nvSpPr>
            <p:cNvPr id="223" name=""/>
            <p:cNvSpPr/>
            <p:nvPr/>
          </p:nvSpPr>
          <p:spPr>
            <a:xfrm>
              <a:off x="3429000" y="3809880"/>
              <a:ext cx="1828800" cy="228600"/>
            </a:xfrm>
            <a:prstGeom prst="roundRect">
              <a:avLst>
                <a:gd name="adj" fmla="val 16667"/>
              </a:avLst>
            </a:prstGeom>
            <a:solidFill>
              <a:srgbClr val="b2b2b2"/>
            </a:solidFill>
            <a:ln w="9360">
              <a:solidFill>
                <a:srgbClr val="000000"/>
              </a:solidFill>
              <a:miter/>
            </a:ln>
            <a:effectLst>
              <a:outerShdw dist="53966" dir="2700000" blurRad="0" rotWithShape="0">
                <a:srgbClr val="96969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Approve/Forward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2505240" y="4114800"/>
              <a:ext cx="386532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Invoice amount total yet to be distributed to a line item: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066920" y="4297320"/>
              <a:ext cx="5619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660033"/>
                  </a:solidFill>
                  <a:effectLst/>
                  <a:uFillTx/>
                  <a:latin typeface="Tahoma"/>
                </a:rPr>
                <a:t>$0.00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2348640" y="4724280"/>
              <a:ext cx="132624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Header Tax Code: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3798720" y="4724280"/>
              <a:ext cx="127188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Special Handling: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5240880" y="4724280"/>
              <a:ext cx="115488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RAC Approved: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2880720" y="4876920"/>
              <a:ext cx="29772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I1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5591520" y="4876920"/>
              <a:ext cx="36756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No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259520" y="4876920"/>
              <a:ext cx="36756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No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1905120" y="1600200"/>
              <a:ext cx="5410080" cy="358128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1905120" y="1600200"/>
              <a:ext cx="5410080" cy="228600"/>
            </a:xfrm>
            <a:prstGeom prst="rect">
              <a:avLst/>
            </a:prstGeom>
            <a:solidFill>
              <a:srgbClr val="000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Forwarding Invoice to Accounting (INVOICE AMOUNT OVER $1 MILLION)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2640600" y="2432160"/>
              <a:ext cx="827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Last Name: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3882240" y="2432160"/>
              <a:ext cx="8064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Job Group: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5180760" y="2432160"/>
              <a:ext cx="939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Job Function: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2362320" y="3124080"/>
              <a:ext cx="2133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Please Select Recipient: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2438280" y="3368520"/>
              <a:ext cx="434340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User is shown results from Search here.  The Full Name, Job Group, Job Function, and Company will all be displayed for each user returned.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2362320" y="3946680"/>
              <a:ext cx="2743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Additional Comments: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2438280" y="4175280"/>
              <a:ext cx="403884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User types additional comments here that will appear in the document history.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1981080" y="1889280"/>
              <a:ext cx="5181840" cy="55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To search for an Accounting user please select the Search button below.  You may narrow down your search by entering in at least 2 characters of the user’s last name and/or select Job Group. 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"/>
          <p:cNvGraphicFramePr/>
          <p:nvPr/>
        </p:nvGraphicFramePr>
        <p:xfrm>
          <a:off x="73080" y="228600"/>
          <a:ext cx="4527360" cy="5964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3080" y="228600"/>
                    <a:ext cx="4527360" cy="5964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"/>
          <p:cNvGrpSpPr/>
          <p:nvPr/>
        </p:nvGrpSpPr>
        <p:grpSpPr>
          <a:xfrm>
            <a:off x="1828800" y="1371600"/>
            <a:ext cx="5410080" cy="3581280"/>
            <a:chOff x="1828800" y="1371600"/>
            <a:chExt cx="5410080" cy="3581280"/>
          </a:xfrm>
        </p:grpSpPr>
        <p:sp>
          <p:nvSpPr>
            <p:cNvPr id="7" name=""/>
            <p:cNvSpPr/>
            <p:nvPr/>
          </p:nvSpPr>
          <p:spPr>
            <a:xfrm>
              <a:off x="1828800" y="1371600"/>
              <a:ext cx="5410080" cy="358128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828800" y="1371600"/>
              <a:ext cx="5410080" cy="228600"/>
            </a:xfrm>
            <a:prstGeom prst="rect">
              <a:avLst/>
            </a:prstGeom>
            <a:solidFill>
              <a:srgbClr val="000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Forward Invoice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2512080" y="2203560"/>
              <a:ext cx="827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Last Name: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3805920" y="2203560"/>
              <a:ext cx="8064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Job Group: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5104800" y="2203560"/>
              <a:ext cx="939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Job Function: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286000" y="2895480"/>
              <a:ext cx="21337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Please Select Recipient: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905120" y="1660680"/>
              <a:ext cx="518148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To search for a user, user must enter at least 2 characters of the user’s last name.  To further narrow down the search, you may enter Job Group and/or Job Function.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2362320" y="3139920"/>
              <a:ext cx="4343400" cy="55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User is shown results from Search here.  Full Name, Job Group, Job Function, and Company Number will all be displayed for each user returned.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286000" y="3718080"/>
              <a:ext cx="2743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Additional Comments: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362320" y="3946680"/>
              <a:ext cx="403848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User is required to type additional comments here that will appear in the document history.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"/>
          <p:cNvGrpSpPr/>
          <p:nvPr/>
        </p:nvGrpSpPr>
        <p:grpSpPr>
          <a:xfrm>
            <a:off x="2057400" y="1676520"/>
            <a:ext cx="4876920" cy="3981960"/>
            <a:chOff x="2057400" y="1676520"/>
            <a:chExt cx="4876920" cy="3981960"/>
          </a:xfrm>
        </p:grpSpPr>
        <p:sp>
          <p:nvSpPr>
            <p:cNvPr id="18" name=""/>
            <p:cNvSpPr/>
            <p:nvPr/>
          </p:nvSpPr>
          <p:spPr>
            <a:xfrm>
              <a:off x="2057400" y="1676520"/>
              <a:ext cx="4724280" cy="243828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057400" y="1676520"/>
              <a:ext cx="4724280" cy="228600"/>
            </a:xfrm>
            <a:prstGeom prst="rect">
              <a:avLst/>
            </a:prstGeom>
            <a:solidFill>
              <a:srgbClr val="000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Reject Invoice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2435040" y="2422440"/>
              <a:ext cx="1397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Reason for Rejection: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2438280" y="2743200"/>
              <a:ext cx="4114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Additional rejection information: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2514600" y="2971800"/>
              <a:ext cx="28954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User types additional rejection info here.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2286000" y="1981080"/>
              <a:ext cx="464832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Please select reason for rejection and provide supporting rejection information in the text box below.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993400" y="4343400"/>
              <a:ext cx="3396960" cy="1315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lvl="2" marL="914400">
                <a:lnSpc>
                  <a:spcPct val="100000"/>
                </a:lnSpc>
                <a:tabLst>
                  <a:tab algn="l" pos="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Rejection Reasons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914400">
                <a:lnSpc>
                  <a:spcPct val="100000"/>
                </a:lnSpc>
                <a:buClr>
                  <a:srgbClr val="000000"/>
                </a:buClr>
                <a:buFont typeface="Symbol" charset="2"/>
                <a:buChar char=""/>
                <a:tabLst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Goods/services not received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914400">
                <a:lnSpc>
                  <a:spcPct val="100000"/>
                </a:lnSpc>
                <a:buClr>
                  <a:srgbClr val="000000"/>
                </a:buClr>
                <a:buFont typeface="Symbol" charset="2"/>
                <a:buChar char=""/>
                <a:tabLst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Incorrect user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914400">
                <a:lnSpc>
                  <a:spcPct val="100000"/>
                </a:lnSpc>
                <a:buClr>
                  <a:srgbClr val="000000"/>
                </a:buClr>
                <a:buFont typeface="Symbol" charset="2"/>
                <a:buChar char=""/>
                <a:tabLst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Incorrect company number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914400">
                <a:lnSpc>
                  <a:spcPct val="100000"/>
                </a:lnSpc>
                <a:buClr>
                  <a:srgbClr val="000000"/>
                </a:buClr>
                <a:buFont typeface="Symbol" charset="2"/>
                <a:buChar char=""/>
                <a:tabLst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Do not pay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914400">
                <a:lnSpc>
                  <a:spcPct val="100000"/>
                </a:lnSpc>
                <a:buClr>
                  <a:srgbClr val="000000"/>
                </a:buClr>
                <a:buFont typeface="Symbol" charset="2"/>
                <a:buChar char=""/>
                <a:tabLst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Invoice information incorrect/unreadable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914400">
                <a:lnSpc>
                  <a:spcPct val="100000"/>
                </a:lnSpc>
                <a:buClr>
                  <a:srgbClr val="000000"/>
                </a:buClr>
                <a:buFont typeface="Symbol" charset="2"/>
                <a:buChar char=""/>
                <a:tabLst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Advanced Coding Required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914400">
                <a:lnSpc>
                  <a:spcPct val="100000"/>
                </a:lnSpc>
                <a:buClr>
                  <a:srgbClr val="000000"/>
                </a:buClr>
                <a:buFont typeface="Symbol" charset="2"/>
                <a:buChar char=""/>
                <a:tabLst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Other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25" name=""/>
            <p:cNvCxnSpPr/>
            <p:nvPr/>
          </p:nvCxnSpPr>
          <p:spPr>
            <a:xfrm>
              <a:off x="6172200" y="2552400"/>
              <a:ext cx="240480" cy="2446920"/>
            </a:xfrm>
            <a:prstGeom prst="bentConnector3">
              <a:avLst>
                <a:gd name="adj1" fmla="val 195352"/>
              </a:avLst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</p:cxn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"/>
          <p:cNvGrpSpPr/>
          <p:nvPr/>
        </p:nvGrpSpPr>
        <p:grpSpPr>
          <a:xfrm>
            <a:off x="1447920" y="1828800"/>
            <a:ext cx="6400800" cy="2514600"/>
            <a:chOff x="1447920" y="1828800"/>
            <a:chExt cx="6400800" cy="2514600"/>
          </a:xfrm>
        </p:grpSpPr>
        <p:grpSp>
          <p:nvGrpSpPr>
            <p:cNvPr id="27" name=""/>
            <p:cNvGrpSpPr/>
            <p:nvPr/>
          </p:nvGrpSpPr>
          <p:grpSpPr>
            <a:xfrm>
              <a:off x="1676520" y="3105000"/>
              <a:ext cx="3657600" cy="533520"/>
              <a:chOff x="1676520" y="3105000"/>
              <a:chExt cx="3657600" cy="533520"/>
            </a:xfrm>
          </p:grpSpPr>
          <p:sp>
            <p:nvSpPr>
              <p:cNvPr id="28" name=""/>
              <p:cNvSpPr/>
              <p:nvPr/>
            </p:nvSpPr>
            <p:spPr>
              <a:xfrm>
                <a:off x="1676520" y="3105000"/>
                <a:ext cx="1143000" cy="22860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Forward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2934000" y="3105000"/>
                <a:ext cx="1143000" cy="22860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Reject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4191120" y="3105000"/>
                <a:ext cx="1143000" cy="22860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History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1676520" y="3409920"/>
                <a:ext cx="1143000" cy="22860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Add Coding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2934000" y="3409920"/>
                <a:ext cx="1143000" cy="22860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Work List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191120" y="3409920"/>
                <a:ext cx="1143000" cy="22860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Save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4" name=""/>
            <p:cNvSpPr/>
            <p:nvPr/>
          </p:nvSpPr>
          <p:spPr>
            <a:xfrm>
              <a:off x="1447920" y="1828800"/>
              <a:ext cx="6324480" cy="251460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1447920" y="1828800"/>
              <a:ext cx="6324480" cy="228600"/>
            </a:xfrm>
            <a:prstGeom prst="rect">
              <a:avLst/>
            </a:prstGeom>
            <a:solidFill>
              <a:srgbClr val="000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Invoice History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2067480" y="2378160"/>
              <a:ext cx="4831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Date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1600200" y="2133720"/>
              <a:ext cx="3886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History of Invoice provided below. 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118040" y="2378160"/>
              <a:ext cx="5677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Action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105720" y="2378160"/>
              <a:ext cx="4831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User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2001960" y="2598840"/>
              <a:ext cx="602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3/31/00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706480" y="2614680"/>
              <a:ext cx="3495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4038480" y="2614680"/>
              <a:ext cx="8254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Created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1608840" y="259884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(1)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2001960" y="2995560"/>
              <a:ext cx="602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4/10/00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2712240" y="3011400"/>
              <a:ext cx="1214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Lenig, Christopher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038480" y="3011400"/>
              <a:ext cx="9907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Forward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608840" y="299556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(2)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2001960" y="3224160"/>
              <a:ext cx="602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4/15/00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715480" y="3240000"/>
              <a:ext cx="1052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Wheeler, Terrie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4038480" y="3240000"/>
              <a:ext cx="8254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Forward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608840" y="322416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(3)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2001960" y="3497400"/>
              <a:ext cx="602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4/31/00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2710080" y="3513240"/>
              <a:ext cx="1066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Centilli, Carolyn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4038480" y="3513240"/>
              <a:ext cx="8254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Rejection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608840" y="349740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(4)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713200" y="2378160"/>
              <a:ext cx="827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Comments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4876920" y="2614680"/>
              <a:ext cx="2895480" cy="678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499"/>
                </a:spcBef>
                <a:spcAft>
                  <a:spcPts val="499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Exception created from SAP for SAP Employee ID [501]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499"/>
                </a:spcBef>
                <a:spcAft>
                  <a:spcPts val="499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4876920" y="3011400"/>
              <a:ext cx="2819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Sent to Terrie Wheeler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876920" y="3240000"/>
              <a:ext cx="2349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Sent to Carolyn Centilli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4876920" y="3513240"/>
              <a:ext cx="2971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Do Not Pay -- “I did not order this”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"/>
          <p:cNvGrpSpPr/>
          <p:nvPr/>
        </p:nvGrpSpPr>
        <p:grpSpPr>
          <a:xfrm>
            <a:off x="1676520" y="1600200"/>
            <a:ext cx="5568840" cy="3429000"/>
            <a:chOff x="1676520" y="1600200"/>
            <a:chExt cx="5568840" cy="3429000"/>
          </a:xfrm>
        </p:grpSpPr>
        <p:grpSp>
          <p:nvGrpSpPr>
            <p:cNvPr id="62" name=""/>
            <p:cNvGrpSpPr/>
            <p:nvPr/>
          </p:nvGrpSpPr>
          <p:grpSpPr>
            <a:xfrm>
              <a:off x="1828800" y="2784600"/>
              <a:ext cx="3657600" cy="532800"/>
              <a:chOff x="1828800" y="2784600"/>
              <a:chExt cx="3657600" cy="532800"/>
            </a:xfrm>
          </p:grpSpPr>
          <p:sp>
            <p:nvSpPr>
              <p:cNvPr id="63" name=""/>
              <p:cNvSpPr/>
              <p:nvPr/>
            </p:nvSpPr>
            <p:spPr>
              <a:xfrm>
                <a:off x="1828800" y="2784600"/>
                <a:ext cx="1143000" cy="22824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Forward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3086280" y="2784600"/>
                <a:ext cx="1143000" cy="22824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Reject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4343400" y="2784600"/>
                <a:ext cx="1143000" cy="22824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History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1828800" y="3089160"/>
                <a:ext cx="1143000" cy="22824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Add Coding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3086280" y="3089160"/>
                <a:ext cx="1143000" cy="22824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Work List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4343400" y="3089160"/>
                <a:ext cx="1143000" cy="22824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Save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9" name=""/>
            <p:cNvSpPr/>
            <p:nvPr/>
          </p:nvSpPr>
          <p:spPr>
            <a:xfrm>
              <a:off x="1682640" y="1600200"/>
              <a:ext cx="5562720" cy="342900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1676520" y="1600200"/>
              <a:ext cx="5562360" cy="228600"/>
            </a:xfrm>
            <a:prstGeom prst="rect">
              <a:avLst/>
            </a:prstGeom>
            <a:solidFill>
              <a:srgbClr val="000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User Comments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2213280" y="2209680"/>
              <a:ext cx="4831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Date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057400" y="3741840"/>
              <a:ext cx="2743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Additional Comments: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133720" y="3970440"/>
              <a:ext cx="43434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User types additional comments here.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1905120" y="1905120"/>
              <a:ext cx="510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User Comments are provided below.  User may add additional comments.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5179680" y="2209680"/>
              <a:ext cx="827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Comments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410640" y="2209680"/>
              <a:ext cx="4831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User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154240" y="2430360"/>
              <a:ext cx="602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3/31/00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016080" y="2446200"/>
              <a:ext cx="12564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Childress, Matthew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4495680" y="2446200"/>
              <a:ext cx="2438640" cy="55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Chris, can you take a look at this invoice and tell me if you know anything about it?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1761120" y="243036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(1)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154240" y="2948040"/>
              <a:ext cx="602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4/31/00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3017160" y="2963880"/>
              <a:ext cx="1214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Lenig, Christopher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4495680" y="2963880"/>
              <a:ext cx="2438640" cy="55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Matthew, this invoice is for goods we ordered and receiving regarding Project XYZ.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1761120" y="294804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(2)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"/>
          <p:cNvGrpSpPr/>
          <p:nvPr/>
        </p:nvGrpSpPr>
        <p:grpSpPr>
          <a:xfrm>
            <a:off x="2362320" y="1676520"/>
            <a:ext cx="4349520" cy="3047760"/>
            <a:chOff x="2362320" y="1676520"/>
            <a:chExt cx="4349520" cy="3047760"/>
          </a:xfrm>
        </p:grpSpPr>
        <p:sp>
          <p:nvSpPr>
            <p:cNvPr id="86" name=""/>
            <p:cNvSpPr txBox="1"/>
            <p:nvPr/>
          </p:nvSpPr>
          <p:spPr>
            <a:xfrm>
              <a:off x="3506760" y="1676520"/>
              <a:ext cx="150840" cy="304560"/>
            </a:xfrm>
            <a:prstGeom prst="rect">
              <a:avLst/>
            </a:prstGeom>
          </p:spPr>
          <p:txBody>
            <a:bodyPr wrap="none" lIns="90000" rIns="90000" tIns="46800" bIns="46800" anchor="t" anchorCtr="1">
              <a:prstTxWarp prst="textDeflateBottom">
                <a:avLst>
                  <a:gd name="adj" fmla="val 96875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pc="3" strike="noStrike" u="none">
                  <a:ln w="9360">
                    <a:solidFill>
                      <a:srgbClr val="000000"/>
                    </a:solidFill>
                    <a:miter/>
                  </a:ln>
                  <a:gradFill rotWithShape="0">
                    <a:gsLst>
                      <a:gs pos="0">
                        <a:srgbClr val="707070"/>
                      </a:gs>
                      <a:gs pos="50000">
                        <a:srgbClr val="ffffff"/>
                      </a:gs>
                      <a:gs pos="100000">
                        <a:srgbClr val="707070"/>
                      </a:gs>
                    </a:gsLst>
                    <a:lin ang="13500000"/>
                  </a:gradFill>
                  <a:effectLst>
                    <a:outerShdw dist="40186" dir="1096358" blurRad="0" rotWithShape="0">
                      <a:srgbClr val="868686"/>
                    </a:outerShdw>
                  </a:effectLst>
                  <a:uFillTx/>
                  <a:latin typeface="Impact"/>
                </a:rPr>
                <a:t>P</a:t>
              </a:r>
              <a:endParaRPr b="0" lang="en-US" sz="28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13500000"/>
                </a:gradFill>
                <a:effectLst>
                  <a:outerShdw dist="40186" dir="1096358" blurRad="0" rotWithShape="0">
                    <a:srgbClr val="868686"/>
                  </a:outerShdw>
                </a:effectLst>
                <a:uFillTx/>
                <a:latin typeface="Impact"/>
                <a:ea typeface="Impact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2368440" y="1752480"/>
              <a:ext cx="4343400" cy="297180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2362320" y="1752480"/>
              <a:ext cx="4343400" cy="228600"/>
            </a:xfrm>
            <a:prstGeom prst="rect">
              <a:avLst/>
            </a:prstGeom>
            <a:solidFill>
              <a:srgbClr val="000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Invoice Header Coding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2614320" y="2514600"/>
              <a:ext cx="1502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Invoice Header Coding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2590920" y="2057400"/>
              <a:ext cx="388620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Please answer the following questions, then click Next to proceed to the Line Item coding.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974320" y="2789280"/>
              <a:ext cx="2071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Is the Company Number Correct?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601000" y="278928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(1)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204360" y="2971800"/>
              <a:ext cx="1740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Enron Corporation -- 0011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94" name=""/>
            <p:cNvGraphicFramePr/>
            <p:nvPr/>
          </p:nvGraphicFramePr>
          <p:xfrm>
            <a:off x="6172200" y="2422440"/>
            <a:ext cx="228600" cy="22248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95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6172200" y="2422440"/>
                      <a:ext cx="228600" cy="2224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96" name=""/>
            <p:cNvSpPr/>
            <p:nvPr/>
          </p:nvSpPr>
          <p:spPr>
            <a:xfrm>
              <a:off x="5105520" y="2346480"/>
              <a:ext cx="106668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Click to view invoice image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 flipH="1">
              <a:off x="5832360" y="3048120"/>
              <a:ext cx="873360" cy="399240"/>
            </a:xfr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No selection is defaulted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"/>
          <p:cNvGrpSpPr/>
          <p:nvPr/>
        </p:nvGrpSpPr>
        <p:grpSpPr>
          <a:xfrm>
            <a:off x="2362320" y="1676520"/>
            <a:ext cx="4349520" cy="3047760"/>
            <a:chOff x="2362320" y="1676520"/>
            <a:chExt cx="4349520" cy="3047760"/>
          </a:xfrm>
        </p:grpSpPr>
        <p:sp>
          <p:nvSpPr>
            <p:cNvPr id="99" name=""/>
            <p:cNvSpPr txBox="1"/>
            <p:nvPr/>
          </p:nvSpPr>
          <p:spPr>
            <a:xfrm>
              <a:off x="3506760" y="1676520"/>
              <a:ext cx="150840" cy="304560"/>
            </a:xfrm>
            <a:prstGeom prst="rect">
              <a:avLst/>
            </a:prstGeom>
          </p:spPr>
          <p:txBody>
            <a:bodyPr wrap="none" lIns="90000" rIns="90000" tIns="46800" bIns="46800" anchor="t" anchorCtr="1">
              <a:prstTxWarp prst="textDeflateBottom">
                <a:avLst>
                  <a:gd name="adj" fmla="val 96875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pc="3" strike="noStrike" u="none">
                  <a:ln w="9360">
                    <a:solidFill>
                      <a:srgbClr val="000000"/>
                    </a:solidFill>
                    <a:miter/>
                  </a:ln>
                  <a:gradFill rotWithShape="0">
                    <a:gsLst>
                      <a:gs pos="0">
                        <a:srgbClr val="707070"/>
                      </a:gs>
                      <a:gs pos="50000">
                        <a:srgbClr val="ffffff"/>
                      </a:gs>
                      <a:gs pos="100000">
                        <a:srgbClr val="707070"/>
                      </a:gs>
                    </a:gsLst>
                    <a:lin ang="13500000"/>
                  </a:gradFill>
                  <a:effectLst>
                    <a:outerShdw dist="40186" dir="1096358" blurRad="0" rotWithShape="0">
                      <a:srgbClr val="868686"/>
                    </a:outerShdw>
                  </a:effectLst>
                  <a:uFillTx/>
                  <a:latin typeface="Impact"/>
                </a:rPr>
                <a:t>P</a:t>
              </a:r>
              <a:endParaRPr b="0" lang="en-US" sz="28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13500000"/>
                </a:gradFill>
                <a:effectLst>
                  <a:outerShdw dist="40186" dir="1096358" blurRad="0" rotWithShape="0">
                    <a:srgbClr val="868686"/>
                  </a:outerShdw>
                </a:effectLst>
                <a:uFillTx/>
                <a:latin typeface="Impact"/>
                <a:ea typeface="Impact"/>
              </a:endParaRPr>
            </a:p>
          </p:txBody>
        </p:sp>
        <p:grpSp>
          <p:nvGrpSpPr>
            <p:cNvPr id="100" name=""/>
            <p:cNvGrpSpPr/>
            <p:nvPr/>
          </p:nvGrpSpPr>
          <p:grpSpPr>
            <a:xfrm>
              <a:off x="2590920" y="3325680"/>
              <a:ext cx="3657600" cy="533520"/>
              <a:chOff x="2590920" y="3325680"/>
              <a:chExt cx="3657600" cy="533520"/>
            </a:xfrm>
          </p:grpSpPr>
          <p:sp>
            <p:nvSpPr>
              <p:cNvPr id="101" name=""/>
              <p:cNvSpPr/>
              <p:nvPr/>
            </p:nvSpPr>
            <p:spPr>
              <a:xfrm>
                <a:off x="2590920" y="3325680"/>
                <a:ext cx="1143000" cy="22860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Forward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3848400" y="3325680"/>
                <a:ext cx="1143000" cy="22860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Reject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5105520" y="3325680"/>
                <a:ext cx="1143000" cy="22860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History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2590920" y="3630600"/>
                <a:ext cx="1143000" cy="22860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Add Coding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3848400" y="3630600"/>
                <a:ext cx="1143000" cy="22860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Work List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5105520" y="3630600"/>
                <a:ext cx="1143000" cy="228600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969696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Tahoma"/>
                  </a:rPr>
                  <a:t>Save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7" name=""/>
            <p:cNvSpPr/>
            <p:nvPr/>
          </p:nvSpPr>
          <p:spPr>
            <a:xfrm>
              <a:off x="2368440" y="1752480"/>
              <a:ext cx="4343400" cy="297180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2362320" y="1752480"/>
              <a:ext cx="4343400" cy="228600"/>
            </a:xfrm>
            <a:prstGeom prst="rect">
              <a:avLst/>
            </a:prstGeom>
            <a:solidFill>
              <a:srgbClr val="000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Invoice Header Coding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2614320" y="2514600"/>
              <a:ext cx="1502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Tahoma"/>
                </a:rPr>
                <a:t>Invoice Header Coding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2590920" y="2057400"/>
              <a:ext cx="388620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Please answer the following questions, then click Next to proceed to the Line Item coding.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2974320" y="2789280"/>
              <a:ext cx="2071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Is the Company Number Correct?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2601000" y="278928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(1)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2970000" y="3216240"/>
              <a:ext cx="2746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Please provide the correct Company Number: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2599560" y="3216240"/>
              <a:ext cx="335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(2)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2590920" y="3749760"/>
              <a:ext cx="388620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When Finish is pressed, the Work Item will be returned to Accounts Payable to reset the Company.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3204360" y="2971800"/>
              <a:ext cx="1740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Enron Corporation -- 0011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117" name=""/>
            <p:cNvGraphicFramePr/>
            <p:nvPr/>
          </p:nvGraphicFramePr>
          <p:xfrm>
            <a:off x="6172200" y="2422440"/>
            <a:ext cx="228600" cy="22248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118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6172200" y="2422440"/>
                      <a:ext cx="228600" cy="2224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19" name=""/>
            <p:cNvSpPr/>
            <p:nvPr/>
          </p:nvSpPr>
          <p:spPr>
            <a:xfrm>
              <a:off x="5105520" y="2346480"/>
              <a:ext cx="106668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Click to view invoice image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2001-01-09T20:32:20Z</dcterms:created>
  <dc:creator>Matthew Childress</dc:creator>
  <dc:description/>
  <dc:language>en-US</dc:language>
  <cp:lastModifiedBy>Arthur Andersen</cp:lastModifiedBy>
  <cp:lastPrinted>2001-02-05T12:50:46Z</cp:lastPrinted>
  <dcterms:modified xsi:type="dcterms:W3CDTF">2001-03-06T17:56:52Z</dcterms:modified>
  <cp:revision>203</cp:revision>
  <dc:subject/>
  <dc:title>No Slide Title</dc:title>
</cp:coreProperties>
</file>