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8686800" cy="6584950"/>
  <p:notesSz cx="6858000" cy="92202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4"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indent="0">
              <a:spcBef>
                <a:spcPts val="1151"/>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72737C4-28EC-4A28-B5F8-56BC5D01C880}"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6" name="PlaceHolder 2"/>
          <p:cNvSpPr>
            <a:spLocks noGrp="1"/>
          </p:cNvSpPr>
          <p:nvPr>
            <p:ph type="subTitle"/>
          </p:nvPr>
        </p:nvSpPr>
        <p:spPr>
          <a:xfrm>
            <a:off x="777960" y="1509480"/>
            <a:ext cx="7385040" cy="4546440"/>
          </a:xfrm>
          <a:prstGeom prst="rect">
            <a:avLst/>
          </a:prstGeom>
          <a:noFill/>
          <a:ln w="0">
            <a:noFill/>
          </a:ln>
        </p:spPr>
        <p:txBody>
          <a:bodyPr lIns="0" rIns="0" tIns="0" bIns="0" anchor="ctr">
            <a:spAutoFit/>
          </a:bodyPr>
          <a:p>
            <a:pPr indent="0" algn="ctr">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734F500-FFB3-4C54-BD3F-0D620E3012ED}"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685800" y="6033960"/>
            <a:ext cx="175248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 name="PlaceHolder 2"/>
          <p:cNvSpPr>
            <a:spLocks noGrp="1"/>
          </p:cNvSpPr>
          <p:nvPr>
            <p:ph type="ftr" idx="2"/>
          </p:nvPr>
        </p:nvSpPr>
        <p:spPr>
          <a:xfrm>
            <a:off x="2971800" y="6033960"/>
            <a:ext cx="274320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 name="PlaceHolder 3"/>
          <p:cNvSpPr>
            <a:spLocks noGrp="1"/>
          </p:cNvSpPr>
          <p:nvPr>
            <p:ph type="sldNum" idx="3"/>
          </p:nvPr>
        </p:nvSpPr>
        <p:spPr>
          <a:xfrm>
            <a:off x="6858000" y="6172200"/>
            <a:ext cx="1752480" cy="41112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1C7F1AA-F491-4C69-AADD-836FB45CF20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 name="PlaceHolder 4"/>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Click to edit the title text format</a:t>
            </a:r>
            <a:endParaRPr b="0" lang="en-US" sz="3000" strike="noStrike" u="none">
              <a:solidFill>
                <a:srgbClr val="000000"/>
              </a:solidFill>
              <a:effectLst/>
              <a:uFillTx/>
              <a:latin typeface="Book Antiqua"/>
            </a:endParaRPr>
          </a:p>
        </p:txBody>
      </p:sp>
      <p:sp>
        <p:nvSpPr>
          <p:cNvPr id="4" name="PlaceHolder 5"/>
          <p:cNvSpPr>
            <a:spLocks noGrp="1"/>
          </p:cNvSpPr>
          <p:nvPr>
            <p:ph type="body"/>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Click to edit the outline text format</a:t>
            </a:r>
            <a:endParaRPr b="0" lang="en-US" sz="2300" strike="noStrike" u="none">
              <a:solidFill>
                <a:srgbClr val="000000"/>
              </a:solidFill>
              <a:effectLst/>
              <a:uFillTx/>
              <a:latin typeface="Book Antiqua"/>
            </a:endParaRPr>
          </a:p>
          <a:p>
            <a:pPr lvl="1" marL="706320" indent="-266760">
              <a:spcBef>
                <a:spcPts val="1151"/>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Second Outline Level</a:t>
            </a:r>
            <a:endParaRPr b="0" lang="en-US" sz="2300" strike="noStrike" u="none">
              <a:solidFill>
                <a:srgbClr val="000000"/>
              </a:solidFill>
              <a:effectLst/>
              <a:uFillTx/>
              <a:latin typeface="Book Antiqua"/>
            </a:endParaRPr>
          </a:p>
          <a:p>
            <a:pPr lvl="2" marL="1038240" indent="-217440">
              <a:spcBef>
                <a:spcPts val="1151"/>
              </a:spcBef>
              <a:buClr>
                <a:srgbClr val="000000"/>
              </a:buClr>
              <a:buSzPct val="70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Third Outline Level</a:t>
            </a:r>
            <a:endParaRPr b="0" lang="en-US" sz="2300" strike="noStrike" u="none">
              <a:solidFill>
                <a:srgbClr val="000000"/>
              </a:solidFill>
              <a:effectLst/>
              <a:uFillTx/>
              <a:latin typeface="Book Antiqua"/>
            </a:endParaRPr>
          </a:p>
          <a:p>
            <a:pPr lvl="3" marL="1370160" indent="-217800">
              <a:spcBef>
                <a:spcPts val="1151"/>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Fourth Outline Level</a:t>
            </a:r>
            <a:endParaRPr b="0" lang="en-US" sz="2300" strike="noStrike" u="none">
              <a:solidFill>
                <a:srgbClr val="000000"/>
              </a:solidFill>
              <a:effectLst/>
              <a:uFillTx/>
              <a:latin typeface="Book Antiqua"/>
            </a:endParaRPr>
          </a:p>
          <a:p>
            <a:pPr lvl="4" marL="1701720" indent="-217440">
              <a:spcBef>
                <a:spcPts val="1151"/>
              </a:spcBef>
              <a:buClr>
                <a:srgbClr val="000000"/>
              </a:buClr>
              <a:buFont typeface="Times New Roman"/>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Fifth Outline Level</a:t>
            </a:r>
            <a:endParaRPr b="0" lang="en-US" sz="2300" strike="noStrike" u="none">
              <a:solidFill>
                <a:srgbClr val="000000"/>
              </a:solidFill>
              <a:effectLst/>
              <a:uFillTx/>
              <a:latin typeface="Book Antiqua"/>
            </a:endParaRPr>
          </a:p>
          <a:p>
            <a:pPr lvl="5" marL="1701720" indent="-217440">
              <a:spcBef>
                <a:spcPts val="1151"/>
              </a:spcBef>
              <a:buClr>
                <a:srgbClr val="000000"/>
              </a:buClr>
              <a:buFont typeface="Times New Roman"/>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Sixth Outline Level</a:t>
            </a:r>
            <a:endParaRPr b="0" lang="en-US" sz="2300" strike="noStrike" u="none">
              <a:solidFill>
                <a:srgbClr val="000000"/>
              </a:solidFill>
              <a:effectLst/>
              <a:uFillTx/>
              <a:latin typeface="Book Antiqua"/>
            </a:endParaRPr>
          </a:p>
          <a:p>
            <a:pPr lvl="6" marL="1701720" indent="-217440">
              <a:spcBef>
                <a:spcPts val="1151"/>
              </a:spcBef>
              <a:buClr>
                <a:srgbClr val="000000"/>
              </a:buClr>
              <a:buFont typeface="Times New Roman"/>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Seventh Outline Level</a:t>
            </a:r>
            <a:endParaRPr b="0" lang="en-US" sz="2300" strike="noStrike" u="none">
              <a:solidFill>
                <a:srgbClr val="000000"/>
              </a:solidFill>
              <a:effectLst/>
              <a:uFillTx/>
              <a:latin typeface="Book Antiqua"/>
            </a:endParaRPr>
          </a:p>
        </p:txBody>
      </p:sp>
      <p:sp>
        <p:nvSpPr>
          <p:cNvPr id="5" name=""/>
          <p:cNvSpPr/>
          <p:nvPr/>
        </p:nvSpPr>
        <p:spPr>
          <a:xfrm>
            <a:off x="0" y="1303200"/>
            <a:ext cx="8685360" cy="0"/>
          </a:xfrm>
          <a:prstGeom prst="line">
            <a:avLst/>
          </a:prstGeom>
          <a:ln w="12600">
            <a:solidFill>
              <a:srgbClr val="b2b2b2"/>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1440" y="1371600"/>
            <a:ext cx="86853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7" name=""/>
          <p:cNvGraphicFramePr/>
          <p:nvPr/>
        </p:nvGraphicFramePr>
        <p:xfrm>
          <a:off x="152280" y="379440"/>
          <a:ext cx="658800" cy="754200"/>
        </p:xfrm>
        <a:graphic>
          <a:graphicData uri="http://schemas.openxmlformats.org/presentationml/2006/ole">
            <p:oleObj r:id="rId2" spid="">
              <p:embed/>
              <p:pic>
                <p:nvPicPr>
                  <p:cNvPr id="8" name="" descr=""/>
                  <p:cNvPicPr/>
                  <p:nvPr/>
                </p:nvPicPr>
                <p:blipFill>
                  <a:blip r:embed="rId3"/>
                  <a:stretch/>
                </p:blipFill>
                <p:spPr>
                  <a:xfrm>
                    <a:off x="152280" y="379440"/>
                    <a:ext cx="658800" cy="754200"/>
                  </a:xfrm>
                  <a:prstGeom prst="rect">
                    <a:avLst/>
                  </a:prstGeom>
                  <a:noFill/>
                  <a:ln w="0">
                    <a:noFill/>
                  </a:ln>
                </p:spPr>
              </p:pic>
            </p:oleObj>
          </a:graphicData>
        </a:graphic>
      </p:graphicFrame>
      <p:sp>
        <p:nvSpPr>
          <p:cNvPr id="9" name=""/>
          <p:cNvSpPr/>
          <p:nvPr/>
        </p:nvSpPr>
        <p:spPr>
          <a:xfrm>
            <a:off x="3435480" y="6075360"/>
            <a:ext cx="3043080" cy="56484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000" strike="noStrike" u="none">
                <a:solidFill>
                  <a:srgbClr val="000000"/>
                </a:solidFill>
                <a:effectLst/>
                <a:uFillTx/>
                <a:latin typeface="Times New Roman"/>
              </a:rPr>
              <a:t>Prepared for Settlement Discussions Under</a:t>
            </a:r>
            <a:endParaRPr b="0" lang="en-US" sz="1000" strike="noStrike" u="none">
              <a:solidFill>
                <a:srgbClr val="000000"/>
              </a:solidFill>
              <a:effectLst/>
              <a:uFillTx/>
              <a:latin typeface="Times New Roman"/>
            </a:endParaRPr>
          </a:p>
          <a:p>
            <a:pPr algn="ctr">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700" strike="noStrike" u="none">
                <a:solidFill>
                  <a:srgbClr val="000000"/>
                </a:solidFill>
                <a:effectLst/>
                <a:uFillTx/>
                <a:latin typeface="Times New Roman"/>
              </a:rPr>
              <a:t>Rule 51 of the CPUC Rules of Practice and Procedure, Rule 601 et seq. of the FERC Rules of Practice, Rule 408 of the Federal Rules of Evidence, and Section 1152 of the California Evidence Code.</a:t>
            </a:r>
            <a:endParaRPr b="0" lang="en-US" sz="700" strike="noStrike" u="none">
              <a:solidFill>
                <a:srgbClr val="000000"/>
              </a:solidFill>
              <a:effectLst/>
              <a:uFillTx/>
              <a:latin typeface="Times New Roman"/>
            </a:endParaRPr>
          </a:p>
        </p:txBody>
      </p:sp>
      <p:sp>
        <p:nvSpPr>
          <p:cNvPr id="10" name=""/>
          <p:cNvSpPr/>
          <p:nvPr/>
        </p:nvSpPr>
        <p:spPr>
          <a:xfrm>
            <a:off x="0" y="6248520"/>
            <a:ext cx="3014640" cy="33264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November 7, 2000</a:t>
            </a:r>
            <a:endParaRPr b="0" lang="en-US" sz="1600" strike="noStrike" u="none">
              <a:solidFill>
                <a:srgbClr val="000000"/>
              </a:solidFill>
              <a:effectLst/>
              <a:uFillTx/>
              <a:latin typeface="Times New Roman"/>
            </a:endParaRPr>
          </a:p>
        </p:txBody>
      </p:sp>
      <p:sp>
        <p:nvSpPr>
          <p:cNvPr id="11" name=""/>
          <p:cNvSpPr/>
          <p:nvPr/>
        </p:nvSpPr>
        <p:spPr>
          <a:xfrm>
            <a:off x="7023240" y="-34920"/>
            <a:ext cx="1625400" cy="317520"/>
          </a:xfrm>
          <a:prstGeom prst="rect">
            <a:avLst/>
          </a:prstGeom>
          <a:noFill/>
          <a:ln w="0">
            <a:noFill/>
          </a:ln>
        </p:spPr>
        <p:style>
          <a:lnRef idx="0"/>
          <a:fillRef idx="0"/>
          <a:effectRef idx="0"/>
          <a:fontRef idx="minor"/>
        </p:style>
        <p:txBody>
          <a:bodyPr lIns="90360" rIns="90360" tIns="44280" bIns="44280" anchor="t">
            <a:spAutoFit/>
          </a:bodyPr>
          <a:p>
            <a:pPr algn="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Gas Accord II</a:t>
            </a:r>
            <a:endParaRPr b="0" lang="en-US" sz="1500" strike="noStrike" u="none">
              <a:solidFill>
                <a:srgbClr val="000000"/>
              </a:solidFill>
              <a:effectLst/>
              <a:uFillTx/>
              <a:latin typeface="Times New Roman"/>
            </a:endParaRPr>
          </a:p>
        </p:txBody>
      </p:sp>
      <p:sp>
        <p:nvSpPr>
          <p:cNvPr id="12" name=""/>
          <p:cNvSpPr/>
          <p:nvPr/>
        </p:nvSpPr>
        <p:spPr>
          <a:xfrm>
            <a:off x="88920" y="11160"/>
            <a:ext cx="509256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Overview -- Supply/Transmission Reliability</a:t>
            </a:r>
            <a:endParaRPr b="0" lang="en-US" sz="15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2209680"/>
            <a:ext cx="7315200" cy="10670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a:t>
            </a:r>
            <a:endParaRPr b="0" lang="en-US" sz="3000" strike="noStrike" u="none">
              <a:solidFill>
                <a:srgbClr val="000000"/>
              </a:solidFill>
              <a:effectLst/>
              <a:uFillTx/>
              <a:latin typeface="Book Antiqua"/>
            </a:endParaRPr>
          </a:p>
        </p:txBody>
      </p:sp>
      <p:sp>
        <p:nvSpPr>
          <p:cNvPr id="18" name="PlaceHolder 2"/>
          <p:cNvSpPr>
            <a:spLocks noGrp="1"/>
          </p:cNvSpPr>
          <p:nvPr>
            <p:ph type="subTitle"/>
          </p:nvPr>
        </p:nvSpPr>
        <p:spPr>
          <a:xfrm>
            <a:off x="1447560" y="2895120"/>
            <a:ext cx="6095880" cy="2057400"/>
          </a:xfrm>
          <a:prstGeom prst="rect">
            <a:avLst/>
          </a:prstGeom>
          <a:noFill/>
          <a:ln w="0">
            <a:noFill/>
          </a:ln>
        </p:spPr>
        <p:txBody>
          <a:bodyPr lIns="85680" rIns="85680" tIns="44280" bIns="44280" anchor="t">
            <a:noAutofit/>
          </a:bodyPr>
          <a:p>
            <a:pPr indent="0" algn="ctr">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4000" strike="noStrike" u="none">
                <a:solidFill>
                  <a:srgbClr val="000000"/>
                </a:solidFill>
                <a:effectLst/>
                <a:uFillTx/>
                <a:latin typeface="Book Antiqua"/>
              </a:rPr>
              <a:t>Overview of</a:t>
            </a:r>
            <a:br>
              <a:rPr sz="4000"/>
            </a:br>
            <a:r>
              <a:rPr b="0" lang="en-US" sz="4000" strike="noStrike" u="none">
                <a:solidFill>
                  <a:srgbClr val="000000"/>
                </a:solidFill>
                <a:effectLst/>
                <a:uFillTx/>
                <a:latin typeface="Book Antiqua"/>
              </a:rPr>
              <a:t>Supply and Facility Reliability</a:t>
            </a:r>
            <a:endParaRPr b="0" lang="en-US" sz="4000" strike="noStrike" u="none">
              <a:solidFill>
                <a:srgbClr val="000000"/>
              </a:solidFill>
              <a:effectLst/>
              <a:uFillTx/>
              <a:latin typeface="Book Antiqua"/>
            </a:endParaRPr>
          </a:p>
        </p:txBody>
      </p:sp>
      <p:sp>
        <p:nvSpPr>
          <p:cNvPr id="19"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 name=""/>
          <p:cNvSpPr/>
          <p:nvPr/>
        </p:nvSpPr>
        <p:spPr>
          <a:xfrm>
            <a:off x="900000" y="1814400"/>
            <a:ext cx="7101000" cy="6411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Book Antiqua"/>
              </a:rPr>
              <a:t>Gas Accord II Workshop</a:t>
            </a:r>
            <a:endParaRPr b="0" lang="en-US" sz="3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4B103336-158C-40F3-ADED-34E8DEE7C96D}"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1014480" y="309240"/>
            <a:ext cx="767232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Supply and Facility Reliability</a:t>
            </a:r>
            <a:endParaRPr b="0" lang="en-US" sz="3000" strike="noStrike" u="none">
              <a:solidFill>
                <a:srgbClr val="000000"/>
              </a:solidFill>
              <a:effectLst/>
              <a:uFillTx/>
              <a:latin typeface="Book Antiqua"/>
            </a:endParaRPr>
          </a:p>
        </p:txBody>
      </p:sp>
      <p:sp>
        <p:nvSpPr>
          <p:cNvPr id="23"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lnSpc>
                <a:spcPct val="120000"/>
              </a:lnSpc>
              <a:spcBef>
                <a:spcPts val="13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600" strike="noStrike" u="none">
                <a:solidFill>
                  <a:srgbClr val="000000"/>
                </a:solidFill>
                <a:effectLst/>
                <a:uFillTx/>
                <a:latin typeface="Book Antiqua"/>
              </a:rPr>
              <a:t>Four Areas of Concern:</a:t>
            </a:r>
            <a:endParaRPr b="0" lang="en-US" sz="2600" strike="noStrike" u="none">
              <a:solidFill>
                <a:srgbClr val="000000"/>
              </a:solidFill>
              <a:effectLst/>
              <a:uFillTx/>
              <a:latin typeface="Book Antiqua"/>
            </a:endParaRPr>
          </a:p>
          <a:p>
            <a:pPr marL="325440" indent="-325440">
              <a:lnSpc>
                <a:spcPct val="12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Local Transmission Reliability</a:t>
            </a:r>
            <a:endParaRPr b="0" lang="en-US" sz="2300" strike="noStrike" u="none">
              <a:solidFill>
                <a:srgbClr val="000000"/>
              </a:solidFill>
              <a:effectLst/>
              <a:uFillTx/>
              <a:latin typeface="Book Antiqua"/>
            </a:endParaRPr>
          </a:p>
          <a:p>
            <a:pPr marL="325440" indent="-325440">
              <a:lnSpc>
                <a:spcPct val="12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Winter Supply Reliability</a:t>
            </a:r>
            <a:endParaRPr b="0" lang="en-US" sz="2300" strike="noStrike" u="none">
              <a:solidFill>
                <a:srgbClr val="000000"/>
              </a:solidFill>
              <a:effectLst/>
              <a:uFillTx/>
              <a:latin typeface="Book Antiqua"/>
            </a:endParaRPr>
          </a:p>
          <a:p>
            <a:pPr marL="325440" indent="-325440">
              <a:lnSpc>
                <a:spcPct val="12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Central Backbone Delivery Capacity</a:t>
            </a:r>
            <a:endParaRPr b="0" lang="en-US" sz="2300" strike="noStrike" u="none">
              <a:solidFill>
                <a:srgbClr val="000000"/>
              </a:solidFill>
              <a:effectLst/>
              <a:uFillTx/>
              <a:latin typeface="Book Antiqua"/>
            </a:endParaRPr>
          </a:p>
          <a:p>
            <a:pPr marL="325440" indent="-325440">
              <a:lnSpc>
                <a:spcPct val="12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Backbone Transmission Capacity</a:t>
            </a:r>
            <a:endParaRPr b="0" lang="en-US" sz="23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932A2DB2-5738-470B-8EA0-146F9F122349}"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Local Transmission Reliability</a:t>
            </a:r>
            <a:endParaRPr b="0" lang="en-US" sz="3000" strike="noStrike" u="none">
              <a:solidFill>
                <a:srgbClr val="000000"/>
              </a:solidFill>
              <a:effectLst/>
              <a:uFillTx/>
              <a:latin typeface="Book Antiqua"/>
            </a:endParaRPr>
          </a:p>
        </p:txBody>
      </p:sp>
      <p:sp>
        <p:nvSpPr>
          <p:cNvPr id="25"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Concern is driven by December 1998 local area curtailments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Measured by the ability of the local transmission facilities to meet local demand under cold weather conditions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Assumes supply is available from the backbone system</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Planning criteria are:</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Meet local area core demand under APD conditions, and</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Meet all local area demand, including noncore and electric generation, under CWD conditions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Presented at September 27 Workshop</a:t>
            </a:r>
            <a:endParaRPr b="0" lang="en-US" sz="2300" strike="noStrike" u="none">
              <a:solidFill>
                <a:srgbClr val="000000"/>
              </a:solidFill>
              <a:effectLst/>
              <a:uFillTx/>
              <a:latin typeface="Book Antiqua"/>
            </a:endParaRPr>
          </a:p>
        </p:txBody>
      </p:sp>
      <p:sp>
        <p:nvSpPr>
          <p:cNvPr id="26"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7"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3ABA11B2-B0BF-4330-9A9D-7C6A3EFE2D84}"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Winter Supply Reliability</a:t>
            </a:r>
            <a:endParaRPr b="0" lang="en-US" sz="3000" strike="noStrike" u="none">
              <a:solidFill>
                <a:srgbClr val="000000"/>
              </a:solidFill>
              <a:effectLst/>
              <a:uFillTx/>
              <a:latin typeface="Book Antiqua"/>
            </a:endParaRPr>
          </a:p>
        </p:txBody>
      </p:sp>
      <p:sp>
        <p:nvSpPr>
          <p:cNvPr id="29" name="PlaceHolder 2"/>
          <p:cNvSpPr>
            <a:spLocks noGrp="1"/>
          </p:cNvSpPr>
          <p:nvPr>
            <p:ph/>
          </p:nvPr>
        </p:nvSpPr>
        <p:spPr>
          <a:xfrm>
            <a:off x="685800" y="1396800"/>
            <a:ext cx="76802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Concern is driven by need for firm gas supply to support electric generation demand, and loss of fuel oil backup for both electric generation and noncore loads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Measured by the amount of diversion/curtailment of supply from noncore and electric generation customers under cold temperatures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e.g. cold winter day (CWD) to abnormal peak day (APD)</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Evaluate costs of supply options versus cost of shortage</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Presented initially at September 27 Workshop and revisiting today (November 7 Workshop) with more supporting analysis</a:t>
            </a:r>
            <a:endParaRPr b="0" lang="en-US" sz="23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B18D02D3-6124-46E1-82E0-58201E928DC2}"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Central Backbone Delivery Capacity</a:t>
            </a:r>
            <a:endParaRPr b="0" lang="en-US" sz="3000" strike="noStrike" u="none">
              <a:solidFill>
                <a:srgbClr val="000000"/>
              </a:solidFill>
              <a:effectLst/>
              <a:uFillTx/>
              <a:latin typeface="Book Antiqua"/>
            </a:endParaRPr>
          </a:p>
        </p:txBody>
      </p:sp>
      <p:sp>
        <p:nvSpPr>
          <p:cNvPr id="31"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Concern is driven by expanded storage capacity and high withdrawal conditions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Measures the ability of the central portion of PG&amp;E’s backbone and local transmission system to deliver gas storage withdrawals and flowing supply without restrictions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Presented at September 27 Workshop.  Will present range of capital cost estimates tomorrow </a:t>
            </a:r>
            <a:br>
              <a:rPr sz="2300"/>
            </a:br>
            <a:r>
              <a:rPr b="0" lang="en-US" sz="2300" strike="noStrike" u="none">
                <a:solidFill>
                  <a:srgbClr val="000000"/>
                </a:solidFill>
                <a:effectLst/>
                <a:uFillTx/>
                <a:latin typeface="Book Antiqua"/>
              </a:rPr>
              <a:t>(November 8 Workshop)</a:t>
            </a:r>
            <a:endParaRPr b="0" lang="en-US" sz="23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DB479751-E47C-4BC8-9322-ACAE738C8D91}"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Backbone Transmission Capacity</a:t>
            </a:r>
            <a:endParaRPr b="0" lang="en-US" sz="3000" strike="noStrike" u="none">
              <a:solidFill>
                <a:srgbClr val="000000"/>
              </a:solidFill>
              <a:effectLst/>
              <a:uFillTx/>
              <a:latin typeface="Book Antiqua"/>
            </a:endParaRPr>
          </a:p>
        </p:txBody>
      </p:sp>
      <p:sp>
        <p:nvSpPr>
          <p:cNvPr id="33"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Concern is driven by growing gas demand, especially in the electric generation market</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Measure the ability of backbone transmission capacity to bring sufficient gas from supply basins to:</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Meet overall market demand, and </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Support gas on gas competition  (slack capacity)</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Need matching capacity on upstream pipelines </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Presenting today (November 7 Workshop)</a:t>
            </a:r>
            <a:endParaRPr b="0" lang="en-US" sz="23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D6BA19DF-AAAD-44F7-A6C3-CF7B26BE0C82}" type="slidenum">
              <a:t>6</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6482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1995-06-17T21:01:02Z</dcterms:created>
  <dc:creator>Pacific Gas and Electric Company</dc:creator>
  <dc:description>Prepared for Settlement Discussions Under
Rule 51 of the CPUC Rules of Practice and Procedure, Rule 601 et seq. of the FERC Rules of Practice, Rule 408 of the Federal Rules of Evidence, and Section 1152 of the California Evidence Code.
</dc:description>
  <dc:language>en-US</dc:language>
  <cp:lastModifiedBy>A PG&amp;E Employee</cp:lastModifiedBy>
  <cp:lastPrinted>2000-09-27T12:30:33Z</cp:lastPrinted>
  <dcterms:modified xsi:type="dcterms:W3CDTF">2000-11-07T00:47:52Z</dcterms:modified>
  <cp:revision>318</cp:revision>
  <dc:subject/>
  <dc:title>Gas Accord II</dc:title>
</cp:coreProperties>
</file>