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wmf" ContentType="image/x-wmf"/>
  <Override PartName="/ppt/media/image8.png" ContentType="image/png"/>
  <Override PartName="/ppt/media/image9.wmf" ContentType="image/x-wmf"/>
  <Override PartName="/ppt/media/image10.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0.xml.rels" ContentType="application/vnd.openxmlformats-package.relationships+xml"/>
  <Override PartName="/ppt/notesSlides/_rels/notesSlide6.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3" name="PlaceHolder 1"/>
          <p:cNvSpPr>
            <a:spLocks noGrp="1"/>
          </p:cNvSpPr>
          <p:nvPr>
            <p:ph type="hdr"/>
          </p:nvPr>
        </p:nvSpPr>
        <p:spPr>
          <a:xfrm>
            <a:off x="0" y="0"/>
            <a:ext cx="3038400" cy="465120"/>
          </a:xfrm>
          <a:prstGeom prst="rect">
            <a:avLst/>
          </a:prstGeom>
          <a:noFill/>
          <a:ln w="0">
            <a:noFill/>
          </a:ln>
        </p:spPr>
        <p:txBody>
          <a:bodyPr lIns="93240" rIns="9324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4" name="PlaceHolder 2"/>
          <p:cNvSpPr>
            <a:spLocks noGrp="1"/>
          </p:cNvSpPr>
          <p:nvPr>
            <p:ph type="dt" idx="2"/>
          </p:nvPr>
        </p:nvSpPr>
        <p:spPr>
          <a:xfrm>
            <a:off x="3971880" y="0"/>
            <a:ext cx="3038400" cy="465120"/>
          </a:xfrm>
          <a:prstGeom prst="rect">
            <a:avLst/>
          </a:prstGeom>
          <a:noFill/>
          <a:ln w="0">
            <a:noFill/>
          </a:ln>
        </p:spPr>
        <p:txBody>
          <a:bodyPr lIns="93240" rIns="9324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5" name="PlaceHolder 3"/>
          <p:cNvSpPr>
            <a:spLocks noGrp="1"/>
          </p:cNvSpPr>
          <p:nvPr>
            <p:ph type="sldImg"/>
          </p:nvPr>
        </p:nvSpPr>
        <p:spPr>
          <a:xfrm>
            <a:off x="1181160" y="696960"/>
            <a:ext cx="4648320" cy="34862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76" name="PlaceHolder 4"/>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77" name="PlaceHolder 5"/>
          <p:cNvSpPr>
            <a:spLocks noGrp="1"/>
          </p:cNvSpPr>
          <p:nvPr>
            <p:ph type="ftr" idx="3"/>
          </p:nvPr>
        </p:nvSpPr>
        <p:spPr>
          <a:xfrm>
            <a:off x="0" y="8831160"/>
            <a:ext cx="3038400" cy="465120"/>
          </a:xfrm>
          <a:prstGeom prst="rect">
            <a:avLst/>
          </a:prstGeom>
          <a:noFill/>
          <a:ln w="0">
            <a:noFill/>
          </a:ln>
        </p:spPr>
        <p:txBody>
          <a:bodyPr lIns="93240" rIns="9324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8" name="PlaceHolder 6"/>
          <p:cNvSpPr>
            <a:spLocks noGrp="1"/>
          </p:cNvSpPr>
          <p:nvPr>
            <p:ph type="sldNum" idx="4"/>
          </p:nvPr>
        </p:nvSpPr>
        <p:spPr>
          <a:xfrm>
            <a:off x="3971880" y="8831160"/>
            <a:ext cx="3038400" cy="465120"/>
          </a:xfrm>
          <a:prstGeom prst="rect">
            <a:avLst/>
          </a:prstGeom>
          <a:noFill/>
          <a:ln w="0">
            <a:noFill/>
          </a:ln>
        </p:spPr>
        <p:txBody>
          <a:bodyPr lIns="93240" rIns="9324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31FB9731-FD26-4E8A-B3DD-11BF8FB2F59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sldImg"/>
          </p:nvPr>
        </p:nvSpPr>
        <p:spPr>
          <a:xfrm>
            <a:off x="1181160" y="696960"/>
            <a:ext cx="4646520" cy="3484440"/>
          </a:xfrm>
          <a:prstGeom prst="rect">
            <a:avLst/>
          </a:prstGeom>
          <a:ln w="0">
            <a:noFill/>
          </a:ln>
        </p:spPr>
      </p:sp>
      <p:sp>
        <p:nvSpPr>
          <p:cNvPr id="143"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an excellent opportunity to meet with you guys in order to introduce Government and Regulatory Affairs to you.  It is a  short presentation after which I will be glad to receive your questions.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structure of the presentation is pretty straight forward.  It starts by </a:t>
            </a: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PlaceHolder 1"/>
          <p:cNvSpPr>
            <a:spLocks noGrp="1"/>
          </p:cNvSpPr>
          <p:nvPr>
            <p:ph type="sldImg"/>
          </p:nvPr>
        </p:nvSpPr>
        <p:spPr>
          <a:xfrm>
            <a:off x="1181160" y="696960"/>
            <a:ext cx="4648320" cy="3486240"/>
          </a:xfrm>
          <a:prstGeom prst="rect">
            <a:avLst/>
          </a:prstGeom>
          <a:ln w="0">
            <a:noFill/>
          </a:ln>
        </p:spPr>
      </p:sp>
      <p:sp>
        <p:nvSpPr>
          <p:cNvPr id="147" name="PlaceHolder 2"/>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also have a small position in Canada (4.3 million MWh) – It is included in the total.</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PlaceHolder 1"/>
          <p:cNvSpPr>
            <a:spLocks noGrp="1"/>
          </p:cNvSpPr>
          <p:nvPr>
            <p:ph type="sldImg"/>
          </p:nvPr>
        </p:nvSpPr>
        <p:spPr>
          <a:xfrm>
            <a:off x="1181160" y="696960"/>
            <a:ext cx="4648320" cy="3486240"/>
          </a:xfrm>
          <a:prstGeom prst="rect">
            <a:avLst/>
          </a:prstGeom>
          <a:ln w="0">
            <a:noFill/>
          </a:ln>
        </p:spPr>
      </p:sp>
      <p:sp>
        <p:nvSpPr>
          <p:cNvPr id="145" name="PlaceHolder 2"/>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six utilities are: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Riverside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LADWP</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Imperial ID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PG&amp;E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SoCalEd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SDG&amp;E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6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0" name=""/>
          <p:cNvGraphicFramePr/>
          <p:nvPr/>
        </p:nvGraphicFramePr>
        <p:xfrm>
          <a:off x="8153280" y="5867280"/>
          <a:ext cx="812880" cy="838440"/>
        </p:xfrm>
        <a:graphic>
          <a:graphicData uri="http://schemas.openxmlformats.org/presentationml/2006/ole">
            <p:oleObj r:id="rId2" spid="">
              <p:embed/>
              <p:pic>
                <p:nvPicPr>
                  <p:cNvPr id="1" name="" descr=""/>
                  <p:cNvPicPr/>
                  <p:nvPr/>
                </p:nvPicPr>
                <p:blipFill>
                  <a:blip r:embed="rId3"/>
                  <a:stretch/>
                </p:blipFill>
                <p:spPr>
                  <a:xfrm>
                    <a:off x="8153280" y="5867280"/>
                    <a:ext cx="812880" cy="838440"/>
                  </a:xfrm>
                  <a:prstGeom prst="rect">
                    <a:avLst/>
                  </a:prstGeom>
                  <a:solidFill>
                    <a:srgbClr val="ffffff"/>
                  </a:solidFill>
                  <a:ln w="0">
                    <a:noFill/>
                  </a:ln>
                </p:spPr>
              </p:pic>
            </p:oleObj>
          </a:graphicData>
        </a:graphic>
      </p:graphicFrame>
      <p:sp>
        <p:nvSpPr>
          <p:cNvPr id="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grpSp>
        <p:nvGrpSpPr>
          <p:cNvPr id="3" name=""/>
          <p:cNvGrpSpPr/>
          <p:nvPr/>
        </p:nvGrpSpPr>
        <p:grpSpPr>
          <a:xfrm>
            <a:off x="0" y="0"/>
            <a:ext cx="9144000" cy="6858000"/>
            <a:chOff x="0" y="0"/>
            <a:chExt cx="9144000" cy="6858000"/>
          </a:xfrm>
        </p:grpSpPr>
        <p:grpSp>
          <p:nvGrpSpPr>
            <p:cNvPr id="4" name=""/>
            <p:cNvGrpSpPr/>
            <p:nvPr/>
          </p:nvGrpSpPr>
          <p:grpSpPr>
            <a:xfrm>
              <a:off x="0" y="0"/>
              <a:ext cx="9144000" cy="6858000"/>
              <a:chOff x="0" y="0"/>
              <a:chExt cx="9144000" cy="6858000"/>
            </a:xfrm>
          </p:grpSpPr>
          <p:grpSp>
            <p:nvGrpSpPr>
              <p:cNvPr id="5" name=""/>
              <p:cNvGrpSpPr/>
              <p:nvPr/>
            </p:nvGrpSpPr>
            <p:grpSpPr>
              <a:xfrm>
                <a:off x="0" y="304920"/>
                <a:ext cx="9144000" cy="6400800"/>
                <a:chOff x="0" y="304920"/>
                <a:chExt cx="9144000" cy="6400800"/>
              </a:xfrm>
            </p:grpSpPr>
            <p:sp>
              <p:nvSpPr>
                <p:cNvPr id="6" name=""/>
                <p:cNvSpPr/>
                <p:nvPr/>
              </p:nvSpPr>
              <p:spPr>
                <a:xfrm>
                  <a:off x="0" y="3049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0" y="6094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0" y="9144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0" y="12193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0" y="15238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0" y="18288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0" y="21337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0" y="24382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0" y="27432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0" y="30481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0" y="33526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0" y="36576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0" y="39625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0" y="42670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0" y="45720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0" y="48769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0" y="51814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0" y="54864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0" y="57913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0" y="60958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0" y="64008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0" y="67057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8" name=""/>
              <p:cNvGrpSpPr/>
              <p:nvPr/>
            </p:nvGrpSpPr>
            <p:grpSpPr>
              <a:xfrm>
                <a:off x="304920" y="0"/>
                <a:ext cx="8534160" cy="6858000"/>
                <a:chOff x="304920" y="0"/>
                <a:chExt cx="8534160" cy="6858000"/>
              </a:xfrm>
            </p:grpSpPr>
            <p:sp>
              <p:nvSpPr>
                <p:cNvPr id="29" name=""/>
                <p:cNvSpPr/>
                <p:nvPr/>
              </p:nvSpPr>
              <p:spPr>
                <a:xfrm>
                  <a:off x="3049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6094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9144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12193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15238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18288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21337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24382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27432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0481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3526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6576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39625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2670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45720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8769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1814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4864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57913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60958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4008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67057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70102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73152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6201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79246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82296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85345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88390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58" name=""/>
            <p:cNvSpPr/>
            <p:nvPr/>
          </p:nvSpPr>
          <p:spPr>
            <a:xfrm>
              <a:off x="3352680" y="0"/>
              <a:ext cx="5791320" cy="152280"/>
            </a:xfrm>
            <a:prstGeom prst="rect">
              <a:avLst/>
            </a:prstGeom>
            <a:blipFill rotWithShape="0">
              <a:blip r:embed="rId4"/>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8839080" y="0"/>
              <a:ext cx="0" cy="236232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60" name=""/>
            <p:cNvGrpSpPr/>
            <p:nvPr/>
          </p:nvGrpSpPr>
          <p:grpSpPr>
            <a:xfrm>
              <a:off x="414360" y="1415880"/>
              <a:ext cx="1784160" cy="2324160"/>
              <a:chOff x="414360" y="1415880"/>
              <a:chExt cx="1784160" cy="2324160"/>
            </a:xfrm>
          </p:grpSpPr>
          <p:sp>
            <p:nvSpPr>
              <p:cNvPr id="61" name=""/>
              <p:cNvSpPr/>
              <p:nvPr/>
            </p:nvSpPr>
            <p:spPr>
              <a:xfrm flipH="1">
                <a:off x="414360" y="1513440"/>
                <a:ext cx="1784160" cy="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608400" y="1419120"/>
                <a:ext cx="0" cy="232092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flipH="1">
                <a:off x="511200" y="1415880"/>
                <a:ext cx="192600" cy="192600"/>
              </a:xfrm>
              <a:custGeom>
                <a:avLst/>
                <a:gdLst/>
                <a:ahLst/>
                <a:rect l="l" t="t" r="r" b="b"/>
                <a:pathLst>
                  <a:path stroke="0" w="21600" h="21600">
                    <a:moveTo>
                      <a:pt x="10559" y="3"/>
                    </a:moveTo>
                    <a:arcTo wR="10800" hR="10800" stAng="-5476576" swAng="16204040"/>
                    <a:lnTo>
                      <a:pt x="10800" y="10800"/>
                    </a:lnTo>
                    <a:close/>
                  </a:path>
                  <a:path fill="none" w="21600" h="21600">
                    <a:moveTo>
                      <a:pt x="10559" y="3"/>
                    </a:moveTo>
                    <a:arcTo wR="10800" hR="10800" stAng="-5476576" swAng="16204040"/>
                  </a:path>
                </a:pathLst>
              </a:custGeom>
              <a:noFill/>
              <a:ln w="9360">
                <a:solidFill>
                  <a:srgbClr val="cc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sp>
        <p:nvSpPr>
          <p:cNvPr id="64" name="PlaceHolder 2"/>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65" name=""/>
          <p:cNvSpPr/>
          <p:nvPr/>
        </p:nvSpPr>
        <p:spPr>
          <a:xfrm>
            <a:off x="4483080" y="6400800"/>
            <a:ext cx="177840" cy="200160"/>
          </a:xfrm>
          <a:prstGeom prst="ellipse">
            <a:avLst/>
          </a:prstGeom>
          <a:solidFill>
            <a:srgbClr val="fe000c"/>
          </a:solidFill>
          <a:ln w="0">
            <a:noFill/>
          </a:ln>
        </p:spPr>
        <p:style>
          <a:lnRef idx="0"/>
          <a:fillRef idx="0"/>
          <a:effectRef idx="0"/>
          <a:fontRef idx="minor"/>
        </p:style>
        <p:txBody>
          <a:bodyPr wrap="none"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AE8BD73-15A0-4774-9FA5-BDC6DB6D8411}" type="slidenum">
              <a:rPr b="0" i="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
        <p:nvSpPr>
          <p:cNvPr id="66" name="PlaceHolder 3"/>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3.xml"/><Relationship Id="rId6"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image" Target="../media/image8.png"/><Relationship Id="rId4"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1346040" y="3219480"/>
            <a:ext cx="741708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66"/>
                </a:solidFill>
                <a:effectLst/>
                <a:uFillTx/>
                <a:latin typeface="Frutiger 55 Roman"/>
              </a:rPr>
              <a:t>Enron Government Affairs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66"/>
                </a:solidFill>
                <a:effectLst/>
                <a:uFillTx/>
                <a:latin typeface="Frutiger 55 Roman"/>
              </a:rPr>
              <a:t>Status Report to Enron Americas/Enron Energy Services</a:t>
            </a:r>
            <a:endParaRPr b="0" lang="en-US" sz="2000" strike="noStrike" u="none">
              <a:solidFill>
                <a:srgbClr val="000000"/>
              </a:solidFill>
              <a:effectLst/>
              <a:uFillTx/>
              <a:latin typeface="Times New Roman"/>
            </a:endParaRPr>
          </a:p>
        </p:txBody>
      </p:sp>
      <p:grpSp>
        <p:nvGrpSpPr>
          <p:cNvPr id="80" name=""/>
          <p:cNvGrpSpPr/>
          <p:nvPr/>
        </p:nvGrpSpPr>
        <p:grpSpPr>
          <a:xfrm>
            <a:off x="2946240" y="139680"/>
            <a:ext cx="5962320" cy="2279520"/>
            <a:chOff x="2946240" y="139680"/>
            <a:chExt cx="5962320" cy="2279520"/>
          </a:xfrm>
        </p:grpSpPr>
        <p:sp>
          <p:nvSpPr>
            <p:cNvPr id="81" name=""/>
            <p:cNvSpPr/>
            <p:nvPr/>
          </p:nvSpPr>
          <p:spPr>
            <a:xfrm>
              <a:off x="3363480" y="139680"/>
              <a:ext cx="5545080" cy="1940040"/>
            </a:xfrm>
            <a:prstGeom prst="roundRect">
              <a:avLst>
                <a:gd name="adj" fmla="val 16667"/>
              </a:avLst>
            </a:prstGeom>
            <a:solidFill>
              <a:srgbClr val="095b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2" name="" descr=""/>
            <p:cNvPicPr/>
            <p:nvPr/>
          </p:nvPicPr>
          <p:blipFill>
            <a:blip r:embed="rId1"/>
            <a:stretch/>
          </p:blipFill>
          <p:spPr>
            <a:xfrm>
              <a:off x="2946240" y="488880"/>
              <a:ext cx="1101600" cy="1208160"/>
            </a:xfrm>
            <a:prstGeom prst="rect">
              <a:avLst/>
            </a:prstGeom>
            <a:noFill/>
            <a:ln w="0">
              <a:noFill/>
            </a:ln>
          </p:spPr>
        </p:pic>
        <p:pic>
          <p:nvPicPr>
            <p:cNvPr id="83" name="" descr=""/>
            <p:cNvPicPr/>
            <p:nvPr/>
          </p:nvPicPr>
          <p:blipFill>
            <a:blip r:embed="rId2"/>
            <a:stretch/>
          </p:blipFill>
          <p:spPr>
            <a:xfrm>
              <a:off x="4449960" y="488880"/>
              <a:ext cx="1101960" cy="1208160"/>
            </a:xfrm>
            <a:prstGeom prst="rect">
              <a:avLst/>
            </a:prstGeom>
            <a:noFill/>
            <a:ln w="0">
              <a:noFill/>
            </a:ln>
          </p:spPr>
        </p:pic>
        <p:pic>
          <p:nvPicPr>
            <p:cNvPr id="84" name="" descr=""/>
            <p:cNvPicPr/>
            <p:nvPr/>
          </p:nvPicPr>
          <p:blipFill>
            <a:blip r:embed="rId3"/>
            <a:stretch/>
          </p:blipFill>
          <p:spPr>
            <a:xfrm>
              <a:off x="7459560" y="488880"/>
              <a:ext cx="1101960" cy="1208160"/>
            </a:xfrm>
            <a:prstGeom prst="rect">
              <a:avLst/>
            </a:prstGeom>
            <a:noFill/>
            <a:ln w="0">
              <a:noFill/>
            </a:ln>
          </p:spPr>
        </p:pic>
        <p:pic>
          <p:nvPicPr>
            <p:cNvPr id="85" name="" descr=""/>
            <p:cNvPicPr/>
            <p:nvPr/>
          </p:nvPicPr>
          <p:blipFill>
            <a:blip r:embed="rId4"/>
            <a:stretch/>
          </p:blipFill>
          <p:spPr>
            <a:xfrm>
              <a:off x="5955480" y="488880"/>
              <a:ext cx="1101960" cy="1208160"/>
            </a:xfrm>
            <a:prstGeom prst="rect">
              <a:avLst/>
            </a:prstGeom>
            <a:noFill/>
            <a:ln w="0">
              <a:noFill/>
            </a:ln>
          </p:spPr>
        </p:pic>
        <p:sp>
          <p:nvSpPr>
            <p:cNvPr id="86" name=""/>
            <p:cNvSpPr/>
            <p:nvPr/>
          </p:nvSpPr>
          <p:spPr>
            <a:xfrm>
              <a:off x="786744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87" name=""/>
            <p:cNvSpPr/>
            <p:nvPr/>
          </p:nvSpPr>
          <p:spPr>
            <a:xfrm>
              <a:off x="7867440" y="2305080"/>
              <a:ext cx="101160" cy="114120"/>
            </a:xfrm>
            <a:prstGeom prst="ellipse">
              <a:avLst/>
            </a:prstGeom>
            <a:solidFill>
              <a:srgbClr val="ffb310"/>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88" name=""/>
            <p:cNvSpPr/>
            <p:nvPr/>
          </p:nvSpPr>
          <p:spPr>
            <a:xfrm>
              <a:off x="7999920" y="2157480"/>
              <a:ext cx="10152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89" name=""/>
            <p:cNvSpPr/>
            <p:nvPr/>
          </p:nvSpPr>
          <p:spPr>
            <a:xfrm>
              <a:off x="814968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90" name=""/>
            <p:cNvSpPr/>
            <p:nvPr/>
          </p:nvSpPr>
          <p:spPr>
            <a:xfrm>
              <a:off x="829800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91" name=""/>
            <p:cNvSpPr/>
            <p:nvPr/>
          </p:nvSpPr>
          <p:spPr>
            <a:xfrm>
              <a:off x="8444520" y="2157480"/>
              <a:ext cx="101520" cy="114120"/>
            </a:xfrm>
            <a:prstGeom prst="ellipse">
              <a:avLst/>
            </a:prstGeom>
            <a:solidFill>
              <a:srgbClr val="ffb310"/>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92" name=""/>
            <p:cNvSpPr/>
            <p:nvPr/>
          </p:nvSpPr>
          <p:spPr>
            <a:xfrm>
              <a:off x="7720560" y="2157480"/>
              <a:ext cx="10152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93" name=""/>
            <p:cNvSpPr/>
            <p:nvPr/>
          </p:nvSpPr>
          <p:spPr>
            <a:xfrm>
              <a:off x="857736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94" name=""/>
            <p:cNvSpPr/>
            <p:nvPr/>
          </p:nvSpPr>
          <p:spPr>
            <a:xfrm>
              <a:off x="8444520" y="2298600"/>
              <a:ext cx="101520" cy="114480"/>
            </a:xfrm>
            <a:prstGeom prst="ellipse">
              <a:avLst/>
            </a:prstGeom>
            <a:solidFill>
              <a:srgbClr val="fe000c"/>
            </a:solidFill>
            <a:ln w="0">
              <a:noFill/>
            </a:ln>
          </p:spPr>
          <p:style>
            <a:lnRef idx="0"/>
            <a:fillRef idx="0"/>
            <a:effectRef idx="0"/>
            <a:fontRef idx="minor"/>
          </p:style>
          <p:txBody>
            <a:bodyPr wrap="none" lIns="90000" rIns="90000" tIns="34560" bIns="34560" anchor="ctr">
              <a:noAutofit/>
            </a:bodyPr>
            <a:p>
              <a:endParaRPr b="0" lang="en-US" sz="2400" strike="noStrike" u="none">
                <a:solidFill>
                  <a:srgbClr val="000000"/>
                </a:solidFill>
                <a:effectLst/>
                <a:uFillTx/>
                <a:latin typeface="Times New Roman"/>
              </a:endParaRPr>
            </a:p>
          </p:txBody>
        </p:sp>
        <p:sp>
          <p:nvSpPr>
            <p:cNvPr id="95" name=""/>
            <p:cNvSpPr/>
            <p:nvPr/>
          </p:nvSpPr>
          <p:spPr>
            <a:xfrm>
              <a:off x="8577360" y="2298600"/>
              <a:ext cx="101160" cy="114480"/>
            </a:xfrm>
            <a:prstGeom prst="ellipse">
              <a:avLst/>
            </a:prstGeom>
            <a:solidFill>
              <a:srgbClr val="fe000c"/>
            </a:solidFill>
            <a:ln w="0">
              <a:noFill/>
            </a:ln>
          </p:spPr>
          <p:style>
            <a:lnRef idx="0"/>
            <a:fillRef idx="0"/>
            <a:effectRef idx="0"/>
            <a:fontRef idx="minor"/>
          </p:style>
          <p:txBody>
            <a:bodyPr wrap="none" lIns="90000" rIns="90000" tIns="34560" bIns="34560" anchor="ctr">
              <a:noAutofit/>
            </a:bodyPr>
            <a:p>
              <a:endParaRPr b="0" lang="en-US" sz="2400" strike="noStrike" u="none">
                <a:solidFill>
                  <a:srgbClr val="000000"/>
                </a:solidFill>
                <a:effectLst/>
                <a:uFillTx/>
                <a:latin typeface="Times New Roman"/>
              </a:endParaRPr>
            </a:p>
          </p:txBody>
        </p:sp>
        <p:sp>
          <p:nvSpPr>
            <p:cNvPr id="96" name=""/>
            <p:cNvSpPr/>
            <p:nvPr/>
          </p:nvSpPr>
          <p:spPr>
            <a:xfrm>
              <a:off x="872532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grpSp>
      <p:sp>
        <p:nvSpPr>
          <p:cNvPr id="97" name=""/>
          <p:cNvSpPr/>
          <p:nvPr/>
        </p:nvSpPr>
        <p:spPr>
          <a:xfrm>
            <a:off x="8832960" y="6475320"/>
            <a:ext cx="177840" cy="200160"/>
          </a:xfrm>
          <a:prstGeom prst="ellipse">
            <a:avLst/>
          </a:prstGeom>
          <a:solidFill>
            <a:srgbClr val="fe000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516FD9-2794-4877-9108-0AFE7B899821}" type="slidenum">
              <a:rPr b="0" i="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
        <p:nvSpPr>
          <p:cNvPr id="98" name=""/>
          <p:cNvSpPr/>
          <p:nvPr/>
        </p:nvSpPr>
        <p:spPr>
          <a:xfrm>
            <a:off x="1905120" y="5410080"/>
            <a:ext cx="601956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September 6, 2001</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marL="838080" indent="-838080" algn="ctr">
              <a:lnSpc>
                <a:spcPct val="100000"/>
              </a:lnSpc>
              <a:buClr>
                <a:srgbClr val="000099"/>
              </a:buClr>
              <a:buFont typeface="Arial"/>
              <a:buAutoNum type="arabicPeriod" startAt="5"/>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99"/>
                </a:solidFill>
                <a:effectLst/>
                <a:uFillTx/>
                <a:latin typeface="Arial"/>
              </a:rPr>
              <a:t>Protect EWS Retail Tariff positions</a:t>
            </a:r>
            <a:br>
              <a:rPr sz="2400"/>
            </a:br>
            <a:r>
              <a:rPr b="1" i="1" lang="en-US" sz="2400" strike="noStrike" u="none">
                <a:solidFill>
                  <a:srgbClr val="000099"/>
                </a:solidFill>
                <a:effectLst/>
                <a:uFillTx/>
                <a:latin typeface="Arial"/>
              </a:rPr>
              <a:t> </a:t>
            </a:r>
            <a:endParaRPr b="0" lang="en-US" sz="2400" strike="noStrike" u="none">
              <a:solidFill>
                <a:srgbClr val="000000"/>
              </a:solidFill>
              <a:effectLst/>
              <a:uFillTx/>
              <a:latin typeface="Times New Roman"/>
            </a:endParaRPr>
          </a:p>
        </p:txBody>
      </p:sp>
      <p:sp>
        <p:nvSpPr>
          <p:cNvPr id="124" name="PlaceHolder 2"/>
          <p:cNvSpPr>
            <a:spLocks noGrp="1"/>
          </p:cNvSpPr>
          <p:nvPr>
            <p:ph/>
          </p:nvPr>
        </p:nvSpPr>
        <p:spPr>
          <a:xfrm>
            <a:off x="685800" y="1904760"/>
            <a:ext cx="7772400" cy="1904760"/>
          </a:xfrm>
          <a:prstGeom prst="rect">
            <a:avLst/>
          </a:prstGeom>
          <a:noFill/>
          <a:ln w="0">
            <a:noFill/>
          </a:ln>
        </p:spPr>
        <p:txBody>
          <a:bodyPr lIns="90000" rIns="90000" tIns="46800" bIns="46800" anchor="t">
            <a:normAutofit/>
          </a:bodyPr>
          <a:p>
            <a:pPr marL="343080" indent="-343080">
              <a:spcBef>
                <a:spcPts val="700"/>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Times New Roman"/>
              </a:rPr>
              <a:t>Provide regulatory inputs for 80% of total tariff positions (the total is 103.6 million MWh in 43 States),  and assist in determining, and managing, the appropriate strategy.</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858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Times New Roman"/>
              </a:rPr>
              <a:t>Government Affairs’ Recent Contributions, I</a:t>
            </a:r>
            <a:endParaRPr b="0" lang="en-US" sz="2800" strike="noStrike" u="none">
              <a:solidFill>
                <a:srgbClr val="000000"/>
              </a:solidFill>
              <a:effectLst/>
              <a:uFillTx/>
              <a:latin typeface="Times New Roman"/>
            </a:endParaRPr>
          </a:p>
        </p:txBody>
      </p:sp>
      <p:sp>
        <p:nvSpPr>
          <p:cNvPr id="126" name="PlaceHolder 2"/>
          <p:cNvSpPr>
            <a:spLocks noGrp="1"/>
          </p:cNvSpPr>
          <p:nvPr>
            <p:ph/>
          </p:nvPr>
        </p:nvSpPr>
        <p:spPr>
          <a:xfrm>
            <a:off x="609480" y="1219320"/>
            <a:ext cx="7848720" cy="4572000"/>
          </a:xfrm>
          <a:prstGeom prst="rect">
            <a:avLst/>
          </a:prstGeom>
          <a:noFill/>
          <a:ln w="0">
            <a:noFill/>
          </a:ln>
        </p:spPr>
        <p:txBody>
          <a:bodyPr lIns="90000" rIns="90000" tIns="46800" bIns="46800" anchor="t">
            <a:normAutofit/>
          </a:bodyPr>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Driver behind FERC RTO Orders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Effectively managing FERC refund cases</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Sustained DA after passage of AB1X in January</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Structured 3 c/KWh surcharge as DA bypassable</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Limiting 1c/kWh surcharge application</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Established negative CTC as “qualified” payable in SB2X 78 - SCE MOU</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Developed DA economics post SB2X 78 </a:t>
            </a:r>
            <a:endParaRPr b="0" lang="en-US" sz="2000" strike="noStrike" u="none">
              <a:solidFill>
                <a:srgbClr val="000000"/>
              </a:solidFill>
              <a:effectLst/>
              <a:uFillTx/>
              <a:latin typeface="Times New Roman"/>
            </a:endParaRPr>
          </a:p>
          <a:p>
            <a:pPr lvl="1" marL="743040" indent="-285840">
              <a:spcBef>
                <a:spcPts val="451"/>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Times New Roman"/>
              </a:rPr>
              <a:t>Opportunity to avoid surcharges for Existing DA</a:t>
            </a:r>
            <a:endParaRPr b="0" lang="en-US" sz="1800" strike="noStrike" u="none">
              <a:solidFill>
                <a:srgbClr val="000000"/>
              </a:solidFill>
              <a:effectLst/>
              <a:uFillTx/>
              <a:latin typeface="Times New Roman"/>
            </a:endParaRPr>
          </a:p>
          <a:p>
            <a:pPr lvl="1" marL="743040" indent="-285840">
              <a:spcBef>
                <a:spcPts val="451"/>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Times New Roman"/>
              </a:rPr>
              <a:t>Minimize surcharges for New DA</a:t>
            </a:r>
            <a:endParaRPr b="0" lang="en-US" sz="1800" strike="noStrike" u="none">
              <a:solidFill>
                <a:srgbClr val="000000"/>
              </a:solidFill>
              <a:effectLst/>
              <a:uFillTx/>
              <a:latin typeface="Times New Roman"/>
            </a:endParaRPr>
          </a:p>
          <a:p>
            <a:pPr lvl="2" marL="1143000" indent="-228600">
              <a:spcBef>
                <a:spcPts val="400"/>
              </a:spcBef>
              <a:buClr>
                <a:srgbClr val="000099"/>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Times New Roman"/>
              </a:rPr>
              <a:t>Net unavoidable of future CDWR costs</a:t>
            </a:r>
            <a:endParaRPr b="0" lang="en-US" sz="1600" strike="noStrike" u="none">
              <a:solidFill>
                <a:srgbClr val="000000"/>
              </a:solidFill>
              <a:effectLst/>
              <a:uFillTx/>
              <a:latin typeface="Times New Roman"/>
            </a:endParaRPr>
          </a:p>
          <a:p>
            <a:pPr lvl="2" marL="1143000" indent="-228600">
              <a:spcBef>
                <a:spcPts val="400"/>
              </a:spcBef>
              <a:buClr>
                <a:srgbClr val="000099"/>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Times New Roman"/>
              </a:rPr>
              <a:t>Net short without any CDWR costs</a:t>
            </a:r>
            <a:endParaRPr b="0" lang="en-US" sz="1600" strike="noStrike" u="none">
              <a:solidFill>
                <a:srgbClr val="000000"/>
              </a:solidFill>
              <a:effectLst/>
              <a:uFillTx/>
              <a:latin typeface="Times New Roman"/>
            </a:endParaRPr>
          </a:p>
          <a:p>
            <a:pPr lvl="2" marL="1143000" indent="-228600">
              <a:spcBef>
                <a:spcPts val="400"/>
              </a:spcBef>
              <a:buClr>
                <a:srgbClr val="000099"/>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Times New Roman"/>
              </a:rPr>
              <a:t>Fair proportion of CDWR bonds </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
          <p:cNvSpPr/>
          <p:nvPr/>
        </p:nvSpPr>
        <p:spPr>
          <a:xfrm>
            <a:off x="685800" y="228600"/>
            <a:ext cx="7772400" cy="8380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Times New Roman"/>
              </a:rPr>
              <a:t>Government Affairs’ Recent Contributions, II</a:t>
            </a:r>
            <a:endParaRPr b="0" lang="en-US" sz="2800" strike="noStrike" u="none">
              <a:solidFill>
                <a:srgbClr val="000000"/>
              </a:solidFill>
              <a:effectLst/>
              <a:uFillTx/>
              <a:latin typeface="Times New Roman"/>
            </a:endParaRPr>
          </a:p>
        </p:txBody>
      </p:sp>
      <p:sp>
        <p:nvSpPr>
          <p:cNvPr id="128" name=""/>
          <p:cNvSpPr/>
          <p:nvPr/>
        </p:nvSpPr>
        <p:spPr>
          <a:xfrm>
            <a:off x="533520" y="1523880"/>
            <a:ext cx="7772400" cy="39625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Managing PG&amp;E / SCE complaints over negative CTC recoupment</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Managing PX Credit replacement issues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URG costs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CDWR costs</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Supported ENA and EES deals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Times New Roman"/>
              </a:rPr>
              <a:t>Examples: QF restructuring, CDWR S-T power deals; power plants;  Hail Mary I, Hail Mary II</a:t>
            </a:r>
            <a:endParaRPr b="0" lang="en-US" sz="1800" strike="noStrike" u="none">
              <a:solidFill>
                <a:srgbClr val="000000"/>
              </a:solidFill>
              <a:effectLst/>
              <a:uFillTx/>
              <a:latin typeface="Times New Roman"/>
            </a:endParaRPr>
          </a:p>
          <a:p>
            <a:pPr marL="343080" indent="-343080">
              <a:lnSpc>
                <a:spcPct val="90000"/>
              </a:lnSpc>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9" name=""/>
          <p:cNvGraphicFramePr/>
          <p:nvPr/>
        </p:nvGraphicFramePr>
        <p:xfrm>
          <a:off x="5410080" y="2971800"/>
          <a:ext cx="3200400" cy="2525760"/>
        </p:xfrm>
        <a:graphic>
          <a:graphicData uri="http://schemas.openxmlformats.org/drawingml/2006/table">
            <a:tbl>
              <a:tblPr/>
              <a:tblGrid>
                <a:gridCol w="1652760"/>
                <a:gridCol w="533520"/>
                <a:gridCol w="587160"/>
                <a:gridCol w="426960"/>
              </a:tblGrid>
              <a:tr h="31824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99"/>
                          </a:solidFill>
                          <a:effectLst/>
                          <a:uFillTx/>
                          <a:latin typeface="Times New Roman"/>
                        </a:rPr>
                        <a:t>1998/99</a:t>
                      </a:r>
                      <a:endParaRPr b="0" lang="en-US" sz="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99"/>
                          </a:solidFill>
                          <a:effectLst/>
                          <a:uFillTx/>
                          <a:latin typeface="Times New Roman"/>
                        </a:rPr>
                        <a:t>2000</a:t>
                      </a:r>
                      <a:endParaRPr b="0" lang="en-US" sz="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99"/>
                          </a:solidFill>
                          <a:effectLst/>
                          <a:uFillTx/>
                          <a:latin typeface="Times New Roman"/>
                        </a:rPr>
                        <a:t>2001</a:t>
                      </a:r>
                      <a:r>
                        <a:rPr b="1" lang="en-US" sz="600" strike="noStrike" u="sng" baseline="30000">
                          <a:solidFill>
                            <a:srgbClr val="000099"/>
                          </a:solidFill>
                          <a:effectLst/>
                          <a:uFillTx/>
                          <a:latin typeface="Times New Roman"/>
                        </a:rPr>
                        <a:t>+</a:t>
                      </a:r>
                      <a:endParaRPr b="0" lang="en-US" sz="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24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99"/>
                          </a:solidFill>
                          <a:effectLst/>
                          <a:uFillTx/>
                          <a:latin typeface="Times New Roman"/>
                        </a:rPr>
                        <a:t>Number  of States in which Legislation is Enacted.</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5</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21</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20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99"/>
                          </a:solidFill>
                          <a:effectLst/>
                          <a:uFillTx/>
                          <a:latin typeface="Times New Roman"/>
                        </a:rPr>
                        <a:t>Number of States in which restructuring enacted but delays of  implementation.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9</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4</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5</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0452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99"/>
                          </a:solidFill>
                          <a:effectLst/>
                          <a:uFillTx/>
                          <a:latin typeface="Times New Roman"/>
                        </a:rPr>
                        <a:t>Number of States in which a Commission and/or legislative investigation is ongoing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35</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24</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12</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99"/>
                          </a:solidFill>
                          <a:effectLst/>
                          <a:uFillTx/>
                          <a:latin typeface="Times New Roman"/>
                        </a:rPr>
                        <a:t>Number of States in which no significant activity is taking place.</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1</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1</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99"/>
                          </a:solidFill>
                          <a:effectLst/>
                          <a:uFillTx/>
                          <a:latin typeface="Times New Roman"/>
                        </a:rPr>
                        <a:t>11</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graphicFrame>
        <p:nvGraphicFramePr>
          <p:cNvPr id="130" name=""/>
          <p:cNvGraphicFramePr/>
          <p:nvPr/>
        </p:nvGraphicFramePr>
        <p:xfrm>
          <a:off x="5410080" y="762120"/>
          <a:ext cx="3162600" cy="1511280"/>
        </p:xfrm>
        <a:graphic>
          <a:graphicData uri="http://schemas.openxmlformats.org/presentationml/2006/ole">
            <p:oleObj progId="Excel.Sheet.12" r:id="rId1" spid="">
              <p:embed/>
              <p:pic>
                <p:nvPicPr>
                  <p:cNvPr id="131" name="" descr=""/>
                  <p:cNvPicPr/>
                  <p:nvPr/>
                </p:nvPicPr>
                <p:blipFill>
                  <a:blip r:embed="rId2"/>
                  <a:stretch/>
                </p:blipFill>
                <p:spPr>
                  <a:xfrm>
                    <a:off x="5410080" y="762120"/>
                    <a:ext cx="3162600" cy="1511280"/>
                  </a:xfrm>
                  <a:prstGeom prst="rect">
                    <a:avLst/>
                  </a:prstGeom>
                  <a:noFill/>
                  <a:ln w="0">
                    <a:noFill/>
                  </a:ln>
                </p:spPr>
              </p:pic>
            </p:oleObj>
          </a:graphicData>
        </a:graphic>
      </p:graphicFrame>
      <p:sp>
        <p:nvSpPr>
          <p:cNvPr id="132" name=""/>
          <p:cNvSpPr/>
          <p:nvPr/>
        </p:nvSpPr>
        <p:spPr>
          <a:xfrm>
            <a:off x="5410080" y="2286000"/>
            <a:ext cx="33530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66"/>
                </a:solidFill>
                <a:effectLst/>
                <a:uFillTx/>
                <a:latin typeface="Times New Roman"/>
              </a:rPr>
              <a:t>* California market temporarily closed   ** California market reopens.</a:t>
            </a:r>
            <a:endParaRPr b="0" lang="en-US" sz="1000" strike="noStrike" u="none">
              <a:solidFill>
                <a:srgbClr val="000000"/>
              </a:solidFill>
              <a:effectLst/>
              <a:uFillTx/>
              <a:latin typeface="Times New Roman"/>
            </a:endParaRPr>
          </a:p>
        </p:txBody>
      </p:sp>
      <p:sp>
        <p:nvSpPr>
          <p:cNvPr id="133" name=""/>
          <p:cNvSpPr/>
          <p:nvPr/>
        </p:nvSpPr>
        <p:spPr>
          <a:xfrm>
            <a:off x="5257800" y="5638680"/>
            <a:ext cx="2666880" cy="40068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Times New Roman"/>
              </a:rPr>
              <a:t>+ excludes AK, and Hawaii</a:t>
            </a:r>
            <a:endParaRPr b="0" lang="en-US" sz="800" strike="noStrike" u="none">
              <a:solidFill>
                <a:srgbClr val="000000"/>
              </a:solidFill>
              <a:effectLst/>
              <a:uFillTx/>
              <a:latin typeface="Times New Roman"/>
            </a:endParaRPr>
          </a:p>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pic>
        <p:nvPicPr>
          <p:cNvPr id="134" name="dergulation" descr=""/>
          <p:cNvPicPr/>
          <p:nvPr/>
        </p:nvPicPr>
        <p:blipFill>
          <a:blip r:embed="rId3"/>
          <a:stretch/>
        </p:blipFill>
        <p:spPr>
          <a:xfrm>
            <a:off x="304920" y="609480"/>
            <a:ext cx="4876560" cy="389124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
          <p:cNvSpPr/>
          <p:nvPr/>
        </p:nvSpPr>
        <p:spPr>
          <a:xfrm>
            <a:off x="685800" y="304920"/>
            <a:ext cx="7772400" cy="533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Retail Risk, Nominal MWh (URM), Sep. 2001, by NERC Region</a:t>
            </a:r>
            <a:endParaRPr b="0" lang="en-US" sz="2000" strike="noStrike" u="none">
              <a:solidFill>
                <a:srgbClr val="000000"/>
              </a:solidFill>
              <a:effectLst/>
              <a:uFillTx/>
              <a:latin typeface="Times New Roman"/>
            </a:endParaRPr>
          </a:p>
        </p:txBody>
      </p:sp>
      <p:graphicFrame>
        <p:nvGraphicFramePr>
          <p:cNvPr id="136" name=""/>
          <p:cNvGraphicFramePr/>
          <p:nvPr/>
        </p:nvGraphicFramePr>
        <p:xfrm>
          <a:off x="152280" y="692280"/>
          <a:ext cx="8382240" cy="5321160"/>
        </p:xfrm>
        <a:graphic>
          <a:graphicData uri="http://schemas.openxmlformats.org/presentationml/2006/ole">
            <p:oleObj progId="Excel.Sheet.12" r:id="rId1" spid="">
              <p:embed/>
              <p:pic>
                <p:nvPicPr>
                  <p:cNvPr id="137" name="" descr=""/>
                  <p:cNvPicPr/>
                  <p:nvPr/>
                </p:nvPicPr>
                <p:blipFill>
                  <a:blip r:embed="rId2"/>
                  <a:stretch/>
                </p:blipFill>
                <p:spPr>
                  <a:xfrm>
                    <a:off x="152280" y="692280"/>
                    <a:ext cx="8382240" cy="5321160"/>
                  </a:xfrm>
                  <a:prstGeom prst="rect">
                    <a:avLst/>
                  </a:prstGeom>
                  <a:noFill/>
                  <a:ln w="0">
                    <a:noFill/>
                  </a:ln>
                </p:spPr>
              </p:pic>
            </p:oleObj>
          </a:graphicData>
        </a:graphic>
      </p:graphicFrame>
      <p:sp>
        <p:nvSpPr>
          <p:cNvPr id="138" name=""/>
          <p:cNvSpPr/>
          <p:nvPr/>
        </p:nvSpPr>
        <p:spPr>
          <a:xfrm>
            <a:off x="457200" y="6095880"/>
            <a:ext cx="38098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66"/>
                </a:solidFill>
                <a:effectLst/>
                <a:uFillTx/>
                <a:latin typeface="Times New Roman"/>
              </a:rPr>
              <a:t>Total of 103 TWh, $1 per MWh of price change = $ 103 million.</a:t>
            </a:r>
            <a:r>
              <a:rPr b="0" lang="en-US" sz="1600" strike="noStrike" u="none">
                <a:solidFill>
                  <a:srgbClr val="000066"/>
                </a:solidFill>
                <a:effectLst/>
                <a:uFillTx/>
                <a:latin typeface="Times New Roman"/>
              </a:rPr>
              <a:t>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
          <p:cNvSpPr/>
          <p:nvPr/>
        </p:nvSpPr>
        <p:spPr>
          <a:xfrm>
            <a:off x="685800" y="304920"/>
            <a:ext cx="7772400" cy="533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66"/>
                </a:solidFill>
                <a:effectLst/>
                <a:uFillTx/>
                <a:latin typeface="Times New Roman"/>
              </a:rPr>
              <a:t>Retail Risk, Nominal MWh (URM), Sep. 2001 By State</a:t>
            </a:r>
            <a:endParaRPr b="0" lang="en-US" sz="2400" strike="noStrike" u="none">
              <a:solidFill>
                <a:srgbClr val="000000"/>
              </a:solidFill>
              <a:effectLst/>
              <a:uFillTx/>
              <a:latin typeface="Times New Roman"/>
            </a:endParaRPr>
          </a:p>
        </p:txBody>
      </p:sp>
      <p:graphicFrame>
        <p:nvGraphicFramePr>
          <p:cNvPr id="140" name=""/>
          <p:cNvGraphicFramePr/>
          <p:nvPr/>
        </p:nvGraphicFramePr>
        <p:xfrm>
          <a:off x="304920" y="1371600"/>
          <a:ext cx="8076960" cy="4800600"/>
        </p:xfrm>
        <a:graphic>
          <a:graphicData uri="http://schemas.openxmlformats.org/presentationml/2006/ole">
            <p:oleObj progId="Excel.Sheet.12" r:id="rId1" spid="">
              <p:embed/>
              <p:pic>
                <p:nvPicPr>
                  <p:cNvPr id="141" name="" descr=""/>
                  <p:cNvPicPr/>
                  <p:nvPr/>
                </p:nvPicPr>
                <p:blipFill>
                  <a:blip r:embed="rId2"/>
                  <a:stretch/>
                </p:blipFill>
                <p:spPr>
                  <a:xfrm>
                    <a:off x="304920" y="1371600"/>
                    <a:ext cx="8076960" cy="4800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99"/>
                </a:solidFill>
                <a:effectLst/>
                <a:uFillTx/>
                <a:latin typeface="Times New Roman"/>
              </a:rPr>
              <a:t>Overview</a:t>
            </a:r>
            <a:endParaRPr b="0" lang="en-US" sz="4400" strike="noStrike" u="none">
              <a:solidFill>
                <a:srgbClr val="000000"/>
              </a:solidFill>
              <a:effectLst/>
              <a:uFillTx/>
              <a:latin typeface="Times New Roman"/>
            </a:endParaRPr>
          </a:p>
        </p:txBody>
      </p:sp>
      <p:sp>
        <p:nvSpPr>
          <p:cNvPr id="10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1250"/>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Government Affairs Objectives are focused and closely aligned with the Commercial Objectives</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The mode of operation is to “pay the rent” through capturing and exploiting short-term opportunities, while actively developing longer-term market opening opportunities.</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Rigorous internal allocation processes and constant communication with our commercial counterparts to ensure appropriate prioritization. </a:t>
            </a:r>
            <a:endParaRPr b="0" lang="en-US" sz="2000" strike="noStrike" u="none">
              <a:solidFill>
                <a:srgbClr val="000000"/>
              </a:solidFill>
              <a:effectLst/>
              <a:uFillTx/>
              <a:latin typeface="Times New Roman"/>
            </a:endParaRPr>
          </a:p>
          <a:p>
            <a:pPr marL="343080" indent="-343080">
              <a:spcBef>
                <a:spcPts val="499"/>
              </a:spcBef>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Times New Roman"/>
              </a:rPr>
              <a:t>Sustained involvement in the government/regulatory arena critical to growth needs of the company:  Significant risk to Enron in “taking markets as they come”</a:t>
            </a:r>
            <a:endParaRPr b="0" lang="en-US" sz="20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Core Functions</a:t>
            </a:r>
            <a:endParaRPr b="0" lang="en-US" sz="2800" strike="noStrike" u="none">
              <a:solidFill>
                <a:srgbClr val="000000"/>
              </a:solidFill>
              <a:effectLst/>
              <a:uFillTx/>
              <a:latin typeface="Times New Roman"/>
            </a:endParaRPr>
          </a:p>
        </p:txBody>
      </p:sp>
      <p:sp>
        <p:nvSpPr>
          <p:cNvPr id="102" name=""/>
          <p:cNvSpPr/>
          <p:nvPr/>
        </p:nvSpPr>
        <p:spPr>
          <a:xfrm>
            <a:off x="304920" y="2209680"/>
            <a:ext cx="1828800" cy="23144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66"/>
                </a:solidFill>
                <a:effectLst/>
                <a:uFillTx/>
                <a:latin typeface="Arial"/>
              </a:rPr>
              <a:t>Objective</a:t>
            </a:r>
            <a:r>
              <a:rPr b="0" i="1" lang="en-US" sz="1200" strike="noStrike" u="none">
                <a:solidFill>
                  <a:srgbClr val="000066"/>
                </a:solidFill>
                <a:effectLst/>
                <a:uFillTx/>
                <a:latin typeface="Arial"/>
              </a:rPr>
              <a:t>: Remove all barriers and restrictions to energy markets</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Key Wholesale = RTO</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Key Retail = Direct Access</a:t>
            </a:r>
            <a:endParaRPr b="0" lang="en-US" sz="1200" strike="noStrike" u="none">
              <a:solidFill>
                <a:srgbClr val="000000"/>
              </a:solidFill>
              <a:effectLst/>
              <a:uFillTx/>
              <a:latin typeface="Times New Roman"/>
            </a:endParaRPr>
          </a:p>
          <a:p>
            <a:pPr lvl="1" marL="681120" indent="-223920">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03" name=""/>
          <p:cNvSpPr/>
          <p:nvPr/>
        </p:nvSpPr>
        <p:spPr>
          <a:xfrm>
            <a:off x="2514600" y="2209680"/>
            <a:ext cx="1752480" cy="21135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66"/>
                </a:solidFill>
                <a:effectLst/>
                <a:uFillTx/>
                <a:latin typeface="Arial"/>
              </a:rPr>
              <a:t>Objective</a:t>
            </a:r>
            <a:r>
              <a:rPr b="0" i="1" lang="en-US" sz="1200" strike="noStrike" u="none">
                <a:solidFill>
                  <a:srgbClr val="000066"/>
                </a:solidFill>
                <a:effectLst/>
                <a:uFillTx/>
                <a:latin typeface="Arial"/>
              </a:rPr>
              <a:t>: Support commercial  transactions</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Information and Intelligence gathering</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Power Desk Coverage</a:t>
            </a:r>
            <a:endParaRPr b="0" lang="en-US" sz="1200" strike="noStrike" u="none">
              <a:solidFill>
                <a:srgbClr val="000000"/>
              </a:solidFill>
              <a:effectLst/>
              <a:uFillTx/>
              <a:latin typeface="Times New Roman"/>
            </a:endParaRPr>
          </a:p>
        </p:txBody>
      </p:sp>
      <p:sp>
        <p:nvSpPr>
          <p:cNvPr id="104" name=""/>
          <p:cNvSpPr/>
          <p:nvPr/>
        </p:nvSpPr>
        <p:spPr>
          <a:xfrm>
            <a:off x="4572000" y="2216160"/>
            <a:ext cx="1828800" cy="25707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66"/>
                </a:solidFill>
                <a:effectLst/>
                <a:uFillTx/>
                <a:latin typeface="Arial"/>
              </a:rPr>
              <a:t>Objective</a:t>
            </a:r>
            <a:r>
              <a:rPr b="0" i="1" lang="en-US" sz="1200" strike="noStrike" u="none">
                <a:solidFill>
                  <a:srgbClr val="000066"/>
                </a:solidFill>
                <a:effectLst/>
                <a:uFillTx/>
                <a:latin typeface="Arial"/>
              </a:rPr>
              <a:t>: Identify regulatory and political risks in current book and pending transactions.</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Develop and implement mitigation plan to protect value</a:t>
            </a:r>
            <a:endParaRPr b="0" lang="en-US" sz="1200" strike="noStrike" u="none">
              <a:solidFill>
                <a:srgbClr val="000000"/>
              </a:solidFill>
              <a:effectLst/>
              <a:uFillTx/>
              <a:latin typeface="Times New Roman"/>
            </a:endParaRPr>
          </a:p>
          <a:p>
            <a:pPr marL="227160" indent="-227160">
              <a:lnSpc>
                <a:spcPct val="12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05" name=""/>
          <p:cNvSpPr/>
          <p:nvPr/>
        </p:nvSpPr>
        <p:spPr>
          <a:xfrm>
            <a:off x="6705720" y="2209680"/>
            <a:ext cx="1828800" cy="10083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66"/>
                </a:solidFill>
                <a:effectLst/>
                <a:uFillTx/>
                <a:latin typeface="Arial"/>
              </a:rPr>
              <a:t>Objective:</a:t>
            </a:r>
            <a:r>
              <a:rPr b="0" i="1" lang="en-US" sz="1200" strike="noStrike" u="none">
                <a:solidFill>
                  <a:srgbClr val="000066"/>
                </a:solidFill>
                <a:effectLst/>
                <a:uFillTx/>
                <a:latin typeface="Arial"/>
              </a:rPr>
              <a:t> Identify Enron-only market opportunities for commercial teams </a:t>
            </a:r>
            <a:endParaRPr b="0" lang="en-US" sz="1200" strike="noStrike" u="none">
              <a:solidFill>
                <a:srgbClr val="000000"/>
              </a:solidFill>
              <a:effectLst/>
              <a:uFillTx/>
              <a:latin typeface="Times New Roman"/>
            </a:endParaRPr>
          </a:p>
        </p:txBody>
      </p:sp>
      <p:sp>
        <p:nvSpPr>
          <p:cNvPr id="106" name=""/>
          <p:cNvSpPr/>
          <p:nvPr/>
        </p:nvSpPr>
        <p:spPr>
          <a:xfrm>
            <a:off x="4648320" y="990720"/>
            <a:ext cx="1523880" cy="914400"/>
          </a:xfrm>
          <a:prstGeom prst="roundRect">
            <a:avLst>
              <a:gd name="adj" fmla="val 16667"/>
            </a:avLst>
          </a:prstGeom>
          <a:solidFill>
            <a:srgbClr val="0000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Regulatory Risk Management</a:t>
            </a:r>
            <a:endParaRPr b="0" lang="en-US" sz="1600" strike="noStrike" u="none">
              <a:solidFill>
                <a:srgbClr val="000000"/>
              </a:solidFill>
              <a:effectLst/>
              <a:uFillTx/>
              <a:latin typeface="Times New Roman"/>
            </a:endParaRPr>
          </a:p>
        </p:txBody>
      </p:sp>
      <p:sp>
        <p:nvSpPr>
          <p:cNvPr id="107" name=""/>
          <p:cNvSpPr/>
          <p:nvPr/>
        </p:nvSpPr>
        <p:spPr>
          <a:xfrm>
            <a:off x="609480" y="990720"/>
            <a:ext cx="1524240" cy="914400"/>
          </a:xfrm>
          <a:prstGeom prst="roundRect">
            <a:avLst>
              <a:gd name="adj" fmla="val 16667"/>
            </a:avLst>
          </a:prstGeom>
          <a:solidFill>
            <a:srgbClr val="0066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Market Advocacy</a:t>
            </a:r>
            <a:endParaRPr b="0" lang="en-US" sz="1600" strike="noStrike" u="none">
              <a:solidFill>
                <a:srgbClr val="000000"/>
              </a:solidFill>
              <a:effectLst/>
              <a:uFillTx/>
              <a:latin typeface="Times New Roman"/>
            </a:endParaRPr>
          </a:p>
        </p:txBody>
      </p:sp>
      <p:sp>
        <p:nvSpPr>
          <p:cNvPr id="108" name=""/>
          <p:cNvSpPr/>
          <p:nvPr/>
        </p:nvSpPr>
        <p:spPr>
          <a:xfrm>
            <a:off x="4648320" y="990720"/>
            <a:ext cx="1523880" cy="914400"/>
          </a:xfrm>
          <a:prstGeom prst="roundRect">
            <a:avLst>
              <a:gd name="adj" fmla="val 16667"/>
            </a:avLst>
          </a:prstGeom>
          <a:solidFill>
            <a:srgbClr val="ff3300"/>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Regulatory Risk Management</a:t>
            </a:r>
            <a:endParaRPr b="0" lang="en-US" sz="1600" strike="noStrike" u="none">
              <a:solidFill>
                <a:srgbClr val="000000"/>
              </a:solidFill>
              <a:effectLst/>
              <a:uFillTx/>
              <a:latin typeface="Times New Roman"/>
            </a:endParaRPr>
          </a:p>
        </p:txBody>
      </p:sp>
      <p:sp>
        <p:nvSpPr>
          <p:cNvPr id="109" name=""/>
          <p:cNvSpPr/>
          <p:nvPr/>
        </p:nvSpPr>
        <p:spPr>
          <a:xfrm>
            <a:off x="2590920" y="990720"/>
            <a:ext cx="1523880" cy="914400"/>
          </a:xfrm>
          <a:prstGeom prst="roundRect">
            <a:avLst>
              <a:gd name="adj" fmla="val 16667"/>
            </a:avLst>
          </a:prstGeom>
          <a:solidFill>
            <a:srgbClr val="33cc33"/>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Deal Support</a:t>
            </a:r>
            <a:endParaRPr b="0" lang="en-US" sz="1600" strike="noStrike" u="none">
              <a:solidFill>
                <a:srgbClr val="000000"/>
              </a:solidFill>
              <a:effectLst/>
              <a:uFillTx/>
              <a:latin typeface="Times New Roman"/>
            </a:endParaRPr>
          </a:p>
        </p:txBody>
      </p:sp>
      <p:sp>
        <p:nvSpPr>
          <p:cNvPr id="110" name=""/>
          <p:cNvSpPr/>
          <p:nvPr/>
        </p:nvSpPr>
        <p:spPr>
          <a:xfrm>
            <a:off x="6781680" y="990720"/>
            <a:ext cx="1524240" cy="914400"/>
          </a:xfrm>
          <a:prstGeom prst="roundRect">
            <a:avLst>
              <a:gd name="adj" fmla="val 16667"/>
            </a:avLst>
          </a:prstGeom>
          <a:solidFill>
            <a:srgbClr val="ffff66"/>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Regulatory Origination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990720" y="990720"/>
            <a:ext cx="7162560" cy="43790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125"/>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66"/>
                </a:solidFill>
                <a:effectLst/>
                <a:uFillTx/>
                <a:latin typeface="Arial"/>
              </a:rPr>
              <a:t>Leading Role</a:t>
            </a:r>
            <a:r>
              <a:rPr b="0" i="1" lang="en-US" sz="2000" strike="noStrike" u="none">
                <a:solidFill>
                  <a:srgbClr val="000066"/>
                </a:solidFill>
                <a:effectLst/>
                <a:uFillTx/>
                <a:latin typeface="Arial"/>
              </a:rPr>
              <a:t> - Enron positioned as the leading voice  and thought leader for competitive energy markets</a:t>
            </a:r>
            <a:endParaRPr b="0" lang="en-US" sz="2000" strike="noStrike" u="none">
              <a:solidFill>
                <a:srgbClr val="000000"/>
              </a:solidFill>
              <a:effectLst/>
              <a:uFillTx/>
              <a:latin typeface="Times New Roman"/>
            </a:endParaRPr>
          </a:p>
          <a:p>
            <a:pPr marL="227160" indent="-227160">
              <a:lnSpc>
                <a:spcPct val="125000"/>
              </a:lnSpc>
              <a:spcBef>
                <a:spcPts val="12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66"/>
                </a:solidFill>
                <a:effectLst/>
                <a:uFillTx/>
                <a:latin typeface="Arial"/>
              </a:rPr>
              <a:t>Enlisting Allies</a:t>
            </a:r>
            <a:r>
              <a:rPr b="0" i="1" lang="en-US" sz="2000" strike="noStrike" u="none">
                <a:solidFill>
                  <a:srgbClr val="000066"/>
                </a:solidFill>
                <a:effectLst/>
                <a:uFillTx/>
                <a:latin typeface="Arial"/>
              </a:rPr>
              <a:t> – Coordinate ad-hoc and permanent coalitions to effect necessary changes and protect our books</a:t>
            </a:r>
            <a:endParaRPr b="0" lang="en-US" sz="2000" strike="noStrike" u="none">
              <a:solidFill>
                <a:srgbClr val="000000"/>
              </a:solidFill>
              <a:effectLst/>
              <a:uFillTx/>
              <a:latin typeface="Times New Roman"/>
            </a:endParaRPr>
          </a:p>
          <a:p>
            <a:pPr marL="227160" indent="-227160">
              <a:lnSpc>
                <a:spcPct val="125000"/>
              </a:lnSpc>
              <a:spcBef>
                <a:spcPts val="12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66"/>
                </a:solidFill>
                <a:effectLst/>
                <a:uFillTx/>
                <a:latin typeface="Arial"/>
              </a:rPr>
              <a:t>Refining Focus</a:t>
            </a:r>
            <a:r>
              <a:rPr b="0" i="1" lang="en-US" sz="2000" strike="noStrike" u="none">
                <a:solidFill>
                  <a:srgbClr val="000066"/>
                </a:solidFill>
                <a:effectLst/>
                <a:uFillTx/>
                <a:latin typeface="Arial"/>
              </a:rPr>
              <a:t> -  From pure market advocacy to include Deal Support and Regulatory Risk Management</a:t>
            </a:r>
            <a:endParaRPr b="0" lang="en-US" sz="2000" strike="noStrike" u="none">
              <a:solidFill>
                <a:srgbClr val="000000"/>
              </a:solidFill>
              <a:effectLst/>
              <a:uFillTx/>
              <a:latin typeface="Times New Roman"/>
            </a:endParaRPr>
          </a:p>
          <a:p>
            <a:pPr marL="227160" indent="-227160">
              <a:lnSpc>
                <a:spcPct val="125000"/>
              </a:lnSpc>
              <a:spcBef>
                <a:spcPts val="12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66"/>
                </a:solidFill>
                <a:effectLst/>
                <a:uFillTx/>
                <a:latin typeface="Arial"/>
              </a:rPr>
              <a:t>Aligning Resources</a:t>
            </a:r>
            <a:r>
              <a:rPr b="0" i="1" lang="en-US" sz="2000" strike="noStrike" u="none">
                <a:solidFill>
                  <a:srgbClr val="000066"/>
                </a:solidFill>
                <a:effectLst/>
                <a:uFillTx/>
                <a:latin typeface="Arial"/>
              </a:rPr>
              <a:t> – Employ centralized resource allocation process for $ and people to ensure consistency with business units.</a:t>
            </a:r>
            <a:endParaRPr b="0" lang="en-US" sz="2000" strike="noStrike" u="none">
              <a:solidFill>
                <a:srgbClr val="000000"/>
              </a:solidFill>
              <a:effectLst/>
              <a:uFillTx/>
              <a:latin typeface="Times New Roman"/>
            </a:endParaRPr>
          </a:p>
        </p:txBody>
      </p:sp>
      <p:sp>
        <p:nvSpPr>
          <p:cNvPr id="112"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Approach</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Key Issues</a:t>
            </a:r>
            <a:endParaRPr b="0" lang="en-US" sz="2800" strike="noStrike" u="none">
              <a:solidFill>
                <a:srgbClr val="000000"/>
              </a:solidFill>
              <a:effectLst/>
              <a:uFillTx/>
              <a:latin typeface="Times New Roman"/>
            </a:endParaRPr>
          </a:p>
        </p:txBody>
      </p:sp>
      <p:sp>
        <p:nvSpPr>
          <p:cNvPr id="114" name=""/>
          <p:cNvSpPr/>
          <p:nvPr/>
        </p:nvSpPr>
        <p:spPr>
          <a:xfrm>
            <a:off x="990720" y="1676520"/>
            <a:ext cx="7162560" cy="44265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35000"/>
              </a:lnSpc>
              <a:spcBef>
                <a:spcPts val="451"/>
              </a:spcBef>
              <a:spcAft>
                <a:spcPts val="1049"/>
              </a:spcAft>
              <a:buClr>
                <a:srgbClr val="ff33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Minimize California crisis’ impact on Enron</a:t>
            </a:r>
            <a:endParaRPr b="0" lang="en-US" sz="2400" strike="noStrike" u="none">
              <a:solidFill>
                <a:srgbClr val="000000"/>
              </a:solidFill>
              <a:effectLst/>
              <a:uFillTx/>
              <a:latin typeface="Times New Roman"/>
            </a:endParaRPr>
          </a:p>
          <a:p>
            <a:pPr marL="457200" indent="-457200">
              <a:lnSpc>
                <a:spcPct val="135000"/>
              </a:lnSpc>
              <a:spcBef>
                <a:spcPts val="451"/>
              </a:spcBef>
              <a:spcAft>
                <a:spcPts val="1049"/>
              </a:spcAft>
              <a:buClr>
                <a:srgbClr val="ff33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Finish opening wholesale electricity markets</a:t>
            </a:r>
            <a:endParaRPr b="0" lang="en-US" sz="2400" strike="noStrike" u="none">
              <a:solidFill>
                <a:srgbClr val="000000"/>
              </a:solidFill>
              <a:effectLst/>
              <a:uFillTx/>
              <a:latin typeface="Times New Roman"/>
            </a:endParaRPr>
          </a:p>
          <a:p>
            <a:pPr marL="457200" indent="-457200">
              <a:lnSpc>
                <a:spcPct val="135000"/>
              </a:lnSpc>
              <a:spcBef>
                <a:spcPts val="451"/>
              </a:spcBef>
              <a:spcAft>
                <a:spcPts val="1049"/>
              </a:spcAft>
              <a:buClr>
                <a:srgbClr val="ff33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Push for additional retail market openings</a:t>
            </a:r>
            <a:endParaRPr b="0" lang="en-US" sz="2400" strike="noStrike" u="none">
              <a:solidFill>
                <a:srgbClr val="000000"/>
              </a:solidFill>
              <a:effectLst/>
              <a:uFillTx/>
              <a:latin typeface="Times New Roman"/>
            </a:endParaRPr>
          </a:p>
          <a:p>
            <a:pPr marL="457200" indent="-457200">
              <a:lnSpc>
                <a:spcPct val="135000"/>
              </a:lnSpc>
              <a:spcBef>
                <a:spcPts val="451"/>
              </a:spcBef>
              <a:spcAft>
                <a:spcPts val="1049"/>
              </a:spcAft>
              <a:buClr>
                <a:srgbClr val="ff33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Prevent  regulators from disrupting functioning markets</a:t>
            </a:r>
            <a:endParaRPr b="0" lang="en-US" sz="2400" strike="noStrike" u="none">
              <a:solidFill>
                <a:srgbClr val="000000"/>
              </a:solidFill>
              <a:effectLst/>
              <a:uFillTx/>
              <a:latin typeface="Times New Roman"/>
            </a:endParaRPr>
          </a:p>
          <a:p>
            <a:pPr marL="457200" indent="-457200">
              <a:lnSpc>
                <a:spcPct val="135000"/>
              </a:lnSpc>
              <a:spcBef>
                <a:spcPts val="451"/>
              </a:spcBef>
              <a:spcAft>
                <a:spcPts val="1049"/>
              </a:spcAft>
              <a:buClr>
                <a:srgbClr val="ff33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Protect EWS retail tariff positions</a:t>
            </a:r>
            <a:endParaRPr b="0" lang="en-US" sz="2400" strike="noStrike" u="none">
              <a:solidFill>
                <a:srgbClr val="000000"/>
              </a:solidFill>
              <a:effectLst/>
              <a:uFillTx/>
              <a:latin typeface="Times New Roman"/>
            </a:endParaRPr>
          </a:p>
          <a:p>
            <a:pPr lvl="1" marL="914400" indent="-457200">
              <a:lnSpc>
                <a:spcPct val="125000"/>
              </a:lnSpc>
              <a:spcBef>
                <a:spcPts val="15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762120" y="304920"/>
            <a:ext cx="7603920" cy="459720"/>
          </a:xfrm>
          <a:prstGeom prst="rect">
            <a:avLst/>
          </a:prstGeom>
          <a:noFill/>
          <a:ln w="0">
            <a:noFill/>
          </a:ln>
        </p:spPr>
        <p:style>
          <a:lnRef idx="0"/>
          <a:fillRef idx="0"/>
          <a:effectRef idx="0"/>
          <a:fontRef idx="minor"/>
        </p:style>
        <p:txBody>
          <a:bodyPr lIns="90000" rIns="90000" tIns="46800" bIns="46800" anchor="t">
            <a:spAutoFit/>
          </a:bodyPr>
          <a:p>
            <a:pPr marL="457200" indent="-457200" algn="ctr">
              <a:lnSpc>
                <a:spcPct val="100000"/>
              </a:lnSpc>
              <a:buClr>
                <a:srgbClr val="000066"/>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66"/>
                </a:solidFill>
                <a:effectLst/>
                <a:uFillTx/>
                <a:latin typeface="Arial"/>
              </a:rPr>
              <a:t>Minimize California Crisis’ impact on Enron</a:t>
            </a:r>
            <a:endParaRPr b="0" lang="en-US" sz="2400" strike="noStrike" u="none">
              <a:solidFill>
                <a:srgbClr val="000000"/>
              </a:solidFill>
              <a:effectLst/>
              <a:uFillTx/>
              <a:latin typeface="Times New Roman"/>
            </a:endParaRPr>
          </a:p>
        </p:txBody>
      </p:sp>
      <p:sp>
        <p:nvSpPr>
          <p:cNvPr id="116" name=""/>
          <p:cNvSpPr/>
          <p:nvPr/>
        </p:nvSpPr>
        <p:spPr>
          <a:xfrm>
            <a:off x="990720" y="990720"/>
            <a:ext cx="7162560" cy="554688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Recover Outstanding Debts</a:t>
            </a:r>
            <a:endParaRPr b="0" lang="en-US" sz="16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Negative CTC</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Trade credit with utilities and ISO/PX</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ISO Undercollection penalty</a:t>
            </a:r>
            <a:endParaRPr b="0" lang="en-US" sz="14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Manage FERC Refund Cases</a:t>
            </a:r>
            <a:endParaRPr b="0" lang="en-US" sz="16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CA refund  proceedings</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PNW refund  proceedings</a:t>
            </a:r>
            <a:endParaRPr b="0" lang="en-US" sz="14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Continue Direct Access</a:t>
            </a:r>
            <a:endParaRPr b="0" lang="en-US" sz="16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Delay CPUC suspension action under ABX1 to give Legislature opportunity to fix</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Ensure suspension, if it occurs, is temporary</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Ensure best economic value proposition</a:t>
            </a:r>
            <a:endParaRPr b="0" lang="en-US" sz="14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Focus regulators on getting infrastructure in place</a:t>
            </a:r>
            <a:endParaRPr b="0" lang="en-US" sz="16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Independent and workable CAISO</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Replace/remove WSCC price cap</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Natural gas takeaway capacity</a:t>
            </a:r>
            <a:endParaRPr b="0" lang="en-US" sz="14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Protect EWS Retail Tariff positions in California</a:t>
            </a:r>
            <a:endParaRPr b="0" lang="en-US" sz="16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66"/>
                </a:solidFill>
                <a:effectLst/>
                <a:uFillTx/>
                <a:latin typeface="Arial"/>
              </a:rPr>
              <a:t>12.1 million MWh short in 6 Utilities.</a:t>
            </a:r>
            <a:endParaRPr b="0" lang="en-US" sz="1400" strike="noStrike" u="none">
              <a:solidFill>
                <a:srgbClr val="000000"/>
              </a:solidFill>
              <a:effectLst/>
              <a:uFillTx/>
              <a:latin typeface="Times New Roman"/>
            </a:endParaRPr>
          </a:p>
          <a:p>
            <a:pPr lvl="1" marL="681120" indent="-223920">
              <a:lnSpc>
                <a:spcPct val="125000"/>
              </a:lnSpc>
              <a:spcBef>
                <a:spcPts val="88"/>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marL="838080" indent="-838080" algn="ctr">
              <a:lnSpc>
                <a:spcPct val="100000"/>
              </a:lnSpc>
              <a:buClr>
                <a:srgbClr val="000099"/>
              </a:buClr>
              <a:buFont typeface="Arial"/>
              <a:buAutoNum type="arabicPeriod" startAt="2"/>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99"/>
                </a:solidFill>
                <a:effectLst/>
                <a:uFillTx/>
                <a:latin typeface="Arial"/>
              </a:rPr>
              <a:t>Finish Opening Wholesale Electricity Markets</a:t>
            </a:r>
            <a:br>
              <a:rPr sz="2400"/>
            </a:br>
            <a:r>
              <a:rPr b="1" i="1" lang="en-US" sz="2400" strike="noStrike" u="none">
                <a:solidFill>
                  <a:srgbClr val="000099"/>
                </a:solidFill>
                <a:effectLst/>
                <a:uFillTx/>
                <a:latin typeface="Arial"/>
              </a:rPr>
              <a:t> </a:t>
            </a:r>
            <a:endParaRPr b="0" lang="en-US" sz="2400" strike="noStrike" u="none">
              <a:solidFill>
                <a:srgbClr val="000000"/>
              </a:solidFill>
              <a:effectLst/>
              <a:uFillTx/>
              <a:latin typeface="Times New Roman"/>
            </a:endParaRPr>
          </a:p>
        </p:txBody>
      </p:sp>
      <p:sp>
        <p:nvSpPr>
          <p:cNvPr id="118"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a:bodyPr>
          <a:p>
            <a:pPr marL="343080" indent="-343080">
              <a:lnSpc>
                <a:spcPct val="125000"/>
              </a:lnSpc>
              <a:spcBef>
                <a:spcPts val="113"/>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99"/>
                </a:solidFill>
                <a:effectLst/>
                <a:uFillTx/>
                <a:latin typeface="Arial"/>
              </a:rPr>
              <a:t>Push FERC on Order 2000 </a:t>
            </a:r>
            <a:endParaRPr b="0" lang="en-US" sz="18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Turn “voluntary” nature into $ pain for transmission owners if further delays</a:t>
            </a:r>
            <a:endParaRPr b="0" lang="en-US" sz="16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Ensure RTOs offer services in non-discriminatory manner</a:t>
            </a:r>
            <a:endParaRPr b="0" lang="en-US" sz="16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Broad regional scope (NE, SE, MW, ERCOT, West)</a:t>
            </a:r>
            <a:endParaRPr b="0" lang="en-US" sz="1600" strike="noStrike" u="none">
              <a:solidFill>
                <a:srgbClr val="000000"/>
              </a:solidFill>
              <a:effectLst/>
              <a:uFillTx/>
              <a:latin typeface="Times New Roman"/>
            </a:endParaRPr>
          </a:p>
          <a:p>
            <a:pPr marL="343080" indent="-343080">
              <a:lnSpc>
                <a:spcPct val="125000"/>
              </a:lnSpc>
              <a:spcBef>
                <a:spcPts val="113"/>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99"/>
                </a:solidFill>
                <a:effectLst/>
                <a:uFillTx/>
                <a:latin typeface="Arial"/>
              </a:rPr>
              <a:t>Support workable Wholesale Electricity Markets</a:t>
            </a:r>
            <a:endParaRPr b="0" lang="en-US" sz="18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Drive FERC on sustainable market structures – PJM model</a:t>
            </a:r>
            <a:endParaRPr b="0" lang="en-US" sz="16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Assist FERC with market power debate – “end” generator abuse</a:t>
            </a:r>
            <a:endParaRPr b="0" lang="en-US" sz="1600" strike="noStrike" u="none">
              <a:solidFill>
                <a:srgbClr val="000000"/>
              </a:solidFill>
              <a:effectLst/>
              <a:uFillTx/>
              <a:latin typeface="Times New Roman"/>
            </a:endParaRPr>
          </a:p>
          <a:p>
            <a:pPr marL="343080" indent="-343080">
              <a:lnSpc>
                <a:spcPct val="125000"/>
              </a:lnSpc>
              <a:spcBef>
                <a:spcPts val="113"/>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99"/>
                </a:solidFill>
                <a:effectLst/>
                <a:uFillTx/>
                <a:latin typeface="Arial"/>
              </a:rPr>
              <a:t>Conform Retail and Wholesale Markets</a:t>
            </a:r>
            <a:endParaRPr b="0" lang="en-US" sz="18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Balancing provisions uniform to all participants</a:t>
            </a:r>
            <a:endParaRPr b="0" lang="en-US" sz="16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Congestion management with financial rights</a:t>
            </a:r>
            <a:endParaRPr b="0" lang="en-US" sz="1600" strike="noStrike" u="none">
              <a:solidFill>
                <a:srgbClr val="000000"/>
              </a:solidFill>
              <a:effectLst/>
              <a:uFillTx/>
              <a:latin typeface="Times New Roman"/>
            </a:endParaRPr>
          </a:p>
          <a:p>
            <a:pPr lvl="1" marL="743040" indent="-285840">
              <a:lnSpc>
                <a:spcPct val="125000"/>
              </a:lnSpc>
              <a:spcBef>
                <a:spcPts val="99"/>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99"/>
                </a:solidFill>
                <a:effectLst/>
                <a:uFillTx/>
                <a:latin typeface="Arial"/>
              </a:rPr>
              <a:t>ICAP and ancillary services issues satisfactorily resolved.</a:t>
            </a:r>
            <a:endParaRPr b="0" lang="en-US" sz="1600" strike="noStrike" u="none">
              <a:solidFill>
                <a:srgbClr val="000000"/>
              </a:solidFill>
              <a:effectLst/>
              <a:uFillTx/>
              <a:latin typeface="Times New Roman"/>
            </a:endParaRPr>
          </a:p>
          <a:p>
            <a:pPr marL="343080" indent="-343080">
              <a:lnSpc>
                <a:spcPct val="125000"/>
              </a:lnSpc>
              <a:spcBef>
                <a:spcPts val="113"/>
              </a:spcBef>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99"/>
                </a:solidFill>
                <a:effectLst/>
                <a:uFillTx/>
                <a:latin typeface="Arial"/>
              </a:rPr>
              <a:t>Establish Mandatory Reliability Function Under FERC</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marL="343080" indent="-343080" algn="ctr">
              <a:lnSpc>
                <a:spcPct val="100000"/>
              </a:lnSpc>
              <a:buClr>
                <a:srgbClr val="000099"/>
              </a:buClr>
              <a:buFont typeface="Arial"/>
              <a:buAutoNum type="arabicPeriod" startAt="3"/>
              <a:tabLst>
                <a:tab algn="l" pos="11430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r>
              <a:rPr b="1" i="1" lang="en-US" sz="2400" strike="noStrike" u="none">
                <a:solidFill>
                  <a:srgbClr val="000099"/>
                </a:solidFill>
                <a:effectLst/>
                <a:uFillTx/>
                <a:latin typeface="Arial"/>
              </a:rPr>
              <a:t>Push for Additional Retail Market Openings</a:t>
            </a:r>
            <a:endParaRPr b="0" lang="en-US" sz="2400" strike="noStrike" u="none">
              <a:solidFill>
                <a:srgbClr val="000000"/>
              </a:solidFill>
              <a:effectLst/>
              <a:uFillTx/>
              <a:latin typeface="Times New Roman"/>
            </a:endParaRPr>
          </a:p>
        </p:txBody>
      </p:sp>
      <p:sp>
        <p:nvSpPr>
          <p:cNvPr id="1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1" marL="743040" indent="-285840">
              <a:lnSpc>
                <a:spcPct val="110000"/>
              </a:lnSpc>
              <a:spcBef>
                <a:spcPts val="300"/>
              </a:spcBef>
              <a:spcAft>
                <a:spcPts val="601"/>
              </a:spcAft>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99"/>
                </a:solidFill>
                <a:effectLst/>
                <a:uFillTx/>
                <a:latin typeface="Arial"/>
              </a:rPr>
              <a:t>Finish implementing Texas, Ohio and Virginia</a:t>
            </a:r>
            <a:endParaRPr b="0" lang="en-US" sz="2400" strike="noStrike" u="none">
              <a:solidFill>
                <a:srgbClr val="000000"/>
              </a:solidFill>
              <a:effectLst/>
              <a:uFillTx/>
              <a:latin typeface="Times New Roman"/>
            </a:endParaRPr>
          </a:p>
          <a:p>
            <a:pPr lvl="1" marL="743040" indent="-285840">
              <a:lnSpc>
                <a:spcPct val="110000"/>
              </a:lnSpc>
              <a:spcBef>
                <a:spcPts val="300"/>
              </a:spcBef>
              <a:spcAft>
                <a:spcPts val="601"/>
              </a:spcAft>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99"/>
                </a:solidFill>
                <a:effectLst/>
                <a:uFillTx/>
                <a:latin typeface="Arial"/>
              </a:rPr>
              <a:t>Enhance retail Markets in NY, IL, and PA</a:t>
            </a:r>
            <a:endParaRPr b="0" lang="en-US" sz="2400" strike="noStrike" u="none">
              <a:solidFill>
                <a:srgbClr val="000000"/>
              </a:solidFill>
              <a:effectLst/>
              <a:uFillTx/>
              <a:latin typeface="Times New Roman"/>
            </a:endParaRPr>
          </a:p>
          <a:p>
            <a:pPr lvl="1" marL="743040" indent="-285840">
              <a:lnSpc>
                <a:spcPct val="110000"/>
              </a:lnSpc>
              <a:spcBef>
                <a:spcPts val="300"/>
              </a:spcBef>
              <a:spcAft>
                <a:spcPts val="601"/>
              </a:spcAft>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99"/>
                </a:solidFill>
                <a:effectLst/>
                <a:uFillTx/>
                <a:latin typeface="Arial"/>
              </a:rPr>
              <a:t>Focus on opening MO, NV, FL for C&amp;I</a:t>
            </a:r>
            <a:endParaRPr b="0" lang="en-US" sz="2400" strike="noStrike" u="none">
              <a:solidFill>
                <a:srgbClr val="000000"/>
              </a:solidFill>
              <a:effectLst/>
              <a:uFillTx/>
              <a:latin typeface="Times New Roman"/>
            </a:endParaRPr>
          </a:p>
          <a:p>
            <a:pPr marL="343080" indent="0">
              <a:lnSpc>
                <a:spcPct val="110000"/>
              </a:lnSpc>
              <a:spcBef>
                <a:spcPts val="300"/>
              </a:spcBef>
              <a:spcAft>
                <a:spcPts val="6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marL="838080" indent="-838080" algn="ctr">
              <a:lnSpc>
                <a:spcPct val="100000"/>
              </a:lnSpc>
              <a:buClr>
                <a:srgbClr val="000099"/>
              </a:buClr>
              <a:buFont typeface="Arial"/>
              <a:buAutoNum type="arabicPeriod" startAt="4"/>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99"/>
                </a:solidFill>
                <a:effectLst/>
                <a:uFillTx/>
                <a:latin typeface="Arial"/>
              </a:rPr>
              <a:t>Keep regulators from disrupting functioning markets</a:t>
            </a:r>
            <a:br>
              <a:rPr sz="2400"/>
            </a:br>
            <a:r>
              <a:rPr b="1" i="1" lang="en-US" sz="2400" strike="noStrike" u="none">
                <a:solidFill>
                  <a:srgbClr val="000099"/>
                </a:solidFill>
                <a:effectLst/>
                <a:uFillTx/>
                <a:latin typeface="Arial"/>
              </a:rPr>
              <a:t> </a:t>
            </a:r>
            <a:endParaRPr b="0" lang="en-US" sz="2400" strike="noStrike" u="none">
              <a:solidFill>
                <a:srgbClr val="000000"/>
              </a:solidFill>
              <a:effectLst/>
              <a:uFillTx/>
              <a:latin typeface="Times New Roman"/>
            </a:endParaRPr>
          </a:p>
        </p:txBody>
      </p:sp>
      <p:sp>
        <p:nvSpPr>
          <p:cNvPr id="1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120000"/>
              </a:lnSpc>
              <a:spcBef>
                <a:spcPts val="901"/>
              </a:spcBef>
              <a:spcAft>
                <a:spcPts val="1049"/>
              </a:spcAft>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Times New Roman"/>
              </a:rPr>
              <a:t>Promote pro-market rules/restrictions for market based rate authority.</a:t>
            </a:r>
            <a:endParaRPr b="0" lang="en-US" sz="2400" strike="noStrike" u="none">
              <a:solidFill>
                <a:srgbClr val="000000"/>
              </a:solidFill>
              <a:effectLst/>
              <a:uFillTx/>
              <a:latin typeface="Times New Roman"/>
            </a:endParaRPr>
          </a:p>
          <a:p>
            <a:pPr marL="343080" indent="-343080">
              <a:lnSpc>
                <a:spcPct val="120000"/>
              </a:lnSpc>
              <a:spcBef>
                <a:spcPts val="901"/>
              </a:spcBef>
              <a:spcAft>
                <a:spcPts val="1049"/>
              </a:spcAft>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Times New Roman"/>
              </a:rPr>
              <a:t>Preserve and protect role of e-Commerce in energy markets and Industry.</a:t>
            </a:r>
            <a:endParaRPr b="0" lang="en-US" sz="2400" strike="noStrike" u="none">
              <a:solidFill>
                <a:srgbClr val="000000"/>
              </a:solidFill>
              <a:effectLst/>
              <a:uFillTx/>
              <a:latin typeface="Times New Roman"/>
            </a:endParaRPr>
          </a:p>
          <a:p>
            <a:pPr marL="343080" indent="-343080">
              <a:lnSpc>
                <a:spcPct val="120000"/>
              </a:lnSpc>
              <a:spcBef>
                <a:spcPts val="901"/>
              </a:spcBef>
              <a:spcAft>
                <a:spcPts val="1049"/>
              </a:spcAft>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Times New Roman"/>
              </a:rPr>
              <a:t>Minimize impact of FERC changes to natural gas &amp; power affiliate codes of conduct</a:t>
            </a:r>
            <a:endParaRPr b="0" lang="en-US" sz="2400" strike="noStrike" u="none">
              <a:solidFill>
                <a:srgbClr val="000000"/>
              </a:solidFill>
              <a:effectLst/>
              <a:uFillTx/>
              <a:latin typeface="Times New Roman"/>
            </a:endParaRPr>
          </a:p>
          <a:p>
            <a:pPr marL="343080" indent="-343080">
              <a:lnSpc>
                <a:spcPct val="120000"/>
              </a:lnSpc>
              <a:spcBef>
                <a:spcPts val="901"/>
              </a:spcBef>
              <a:spcAft>
                <a:spcPts val="1049"/>
              </a:spcAft>
              <a:buClr>
                <a:srgbClr val="0000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Times New Roman"/>
              </a:rPr>
              <a:t>Minimize cost and intrusiveness of natural gas &amp; power reporting requirements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2954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2001-08-20T20:08:51Z</dcterms:created>
  <dc:creator>aibrahi</dc:creator>
  <dc:description/>
  <dc:language>en-US</dc:language>
  <cp:lastModifiedBy>aibrahi</cp:lastModifiedBy>
  <dcterms:modified xsi:type="dcterms:W3CDTF">2001-09-06T14:37:12Z</dcterms:modified>
  <cp:revision>105</cp:revision>
  <dc:subject/>
  <dc:title>About Government Affairs   The Government Affairs group communicates Enron's interests to government officials and policymakers in multiple countries throughout the world and at all levels of government - multinational, federal, state, and local.  Our mission is four-fold:   (1) advocate through administrative, political, and regulatory channels Enron's vision for competitive and open markets in the energy and telecommunications industries,  (2) support deal teams in securing the necessary regulatory approvals and permission for complex transactions,  (3) manage all global regulatory risk inherent within our business dealings, and  (4) develop innovative opportunities for Enron's businesses. </dc:title>
</cp:coreProperties>
</file>