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media/image2.emf" ContentType="image/x-emf"/>
  <Override PartName="/ppt/media/image4.wmf" ContentType="image/x-wmf"/>
  <Override PartName="/ppt/media/image3.wmf" ContentType="image/x-wmf"/>
  <Override PartName="/ppt/media/image5.wmf" ContentType="image/x-wmf"/>
  <Override PartName="/ppt/media/image6.emf" ContentType="image/x-e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F10FC0-D03A-45BA-9405-5B9EE48AE21F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B18764-C453-4BF7-8C18-0098286F0E2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package" Target="../embeddings/oleObject1.docx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Click to edit the title text format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Click to edit the outline text format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Second Outline Level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2" marL="1085760" indent="-22860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Third Outline Level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3" marL="1428840" indent="-228600">
              <a:spcBef>
                <a:spcPts val="499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Fourth Outline Level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4" marL="1771560" indent="-228600">
              <a:spcBef>
                <a:spcPts val="499"/>
              </a:spcBef>
              <a:buClr>
                <a:srgbClr val="ffff66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Fifth Outline Level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5" marL="1771560" indent="-2286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Sixth Outline Level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6" marL="1771560" indent="-2286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Seventh Outline Level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762120" y="6248520"/>
            <a:ext cx="419040" cy="457200"/>
            <a:chOff x="762120" y="6248520"/>
            <a:chExt cx="419040" cy="457200"/>
          </a:xfrm>
        </p:grpSpPr>
        <p:graphicFrame>
          <p:nvGraphicFramePr>
            <p:cNvPr id="3" name=""/>
            <p:cNvGraphicFramePr/>
            <p:nvPr/>
          </p:nvGraphicFramePr>
          <p:xfrm>
            <a:off x="762120" y="6248520"/>
            <a:ext cx="419040" cy="457200"/>
          </p:xfrm>
          <a:graphic>
            <a:graphicData uri="http://schemas.openxmlformats.org/presentationml/2006/ole">
              <p:oleObj progId="Word.Document.12" r:id="rId2" spid="">
                <p:embed/>
                <p:pic>
                  <p:nvPicPr>
                    <p:cNvPr id="4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762120" y="6248520"/>
                      <a:ext cx="419040" cy="4572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5" name="PlaceHolder 3"/>
            <p:cNvSpPr>
              <a:spLocks noGrp="1"/>
            </p:cNvSpPr>
            <p:nvPr>
              <p:ph type="ftr" idx="1"/>
            </p:nvPr>
          </p:nvSpPr>
          <p:spPr>
            <a:xfrm>
              <a:off x="762120" y="6248520"/>
              <a:ext cx="419040" cy="4572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rIns="90000" tIns="46800" bIns="46800" anchor="t">
              <a:noAutofit/>
            </a:bodyPr>
            <a:p>
              <a:pPr indent="0">
                <a:buNone/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PlaceHolder 4"/>
          <p:cNvSpPr>
            <a:spLocks noGrp="1"/>
          </p:cNvSpPr>
          <p:nvPr>
            <p:ph type="sldNum" idx="2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ffff66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1826904-F2BB-431C-8D89-61F9EC33E426}" type="slidenum">
              <a:rPr b="1" lang="en-US" sz="9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90720" y="1066680"/>
            <a:ext cx="7162560" cy="198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Outage Risk Option Pricing:</a:t>
            </a:r>
            <a:br>
              <a:rPr sz="3600"/>
            </a:b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Risk and Return Behavior</a:t>
            </a:r>
            <a:br>
              <a:rPr sz="3600"/>
            </a:b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at Portfolio Level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Tahoma"/>
              </a:rPr>
              <a:t>Amitava Dhar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Tahoma"/>
              </a:rPr>
              <a:t>Enron Research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52D696-E6EE-43CD-98D4-0C5F69EBC0FB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Power Price Simulation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A typical power price scenario :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pic>
        <p:nvPicPr>
          <p:cNvPr id="70" name="" descr=""/>
          <p:cNvPicPr/>
          <p:nvPr/>
        </p:nvPicPr>
        <p:blipFill>
          <a:blip r:embed="rId1"/>
          <a:stretch/>
        </p:blipFill>
        <p:spPr>
          <a:xfrm>
            <a:off x="990720" y="2209680"/>
            <a:ext cx="7238880" cy="384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A0E664-E0C3-42E9-BB2F-007F745EBF1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76212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Outage Event Modeling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066680" y="1828440"/>
            <a:ext cx="701064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Usually historical outage data is available.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We estimate 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probability of outage occurrence.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mean and variance of outage duration.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lognormal distribution of outage duration is assumed.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Often, data may suggest bimodal distribution of duration.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Long events and short events are modeled separately.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0CD3AC-F443-4FAF-956D-007E5BC5378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Outage to Price Correlation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No correlation is assumed between outage event occurrence and prices for “small” deals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Larger deals will need this correlation incorporated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6E1D31-6446-43BA-A2AF-A49C93DAC5B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Outage Event Modeling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762120" y="16002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A typical outage scenario: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1219320" y="2438280"/>
            <a:ext cx="7105680" cy="372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44B04C-6E07-4A81-8EF0-E3F12D8AF8B5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Claim Distribution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An example from an actual deal we priced recently: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1219320" y="2438280"/>
            <a:ext cx="6705360" cy="3391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E37339A-4ECB-401B-9F09-E36B7AE00B6C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Premium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1600200" y="2057400"/>
            <a:ext cx="6019920" cy="312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Premium is expected loss plus a risk premium on tail risk: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Often, insurance companies use standard deviation in place of P99 to determine risk premium.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3" name=""/>
              <p:cNvSpPr txBox="1"/>
              <p:nvPr/>
            </p:nvSpPr>
            <p:spPr>
              <a:xfrm>
                <a:off x="1905120" y="3063960"/>
                <a:ext cx="5289480" cy="365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Pr</m:t>
                    </m:r>
                    <m:r>
                      <m:rPr>
                        <m:lit/>
                        <m:nor/>
                      </m:rPr>
                      <m:t xml:space="preserve">emium</m:t>
                    </m:r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Expected</m:t>
                    </m:r>
                    <m:r>
                      <m:t xml:space="preserve"> </m:t>
                    </m:r>
                    <m:r>
                      <m:rPr>
                        <m:lit/>
                        <m:nor/>
                      </m:rPr>
                      <m:t xml:space="preserve">Loss</m:t>
                    </m:r>
                    <m:r>
                      <m:t xml:space="preserve">+</m:t>
                    </m:r>
                    <m:r>
                      <m:rPr>
                        <m:lit/>
                        <m:nor/>
                      </m:rPr>
                      <m:t xml:space="preserve">ROC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P</m:t>
                        </m:r>
                        <m:r>
                          <m:rPr>
                            <m:lit/>
                            <m:nor/>
                          </m:rPr>
                          <m:t xml:space="preserve">99</m:t>
                        </m:r>
                        <m:r>
                          <m:t xml:space="preserve">−</m:t>
                        </m:r>
                        <m:r>
                          <m:rPr>
                            <m:lit/>
                            <m:nor/>
                          </m:rPr>
                          <m:t xml:space="preserve">Pr</m:t>
                        </m:r>
                        <m:r>
                          <m:rPr>
                            <m:lit/>
                            <m:nor/>
                          </m:rPr>
                          <m:t xml:space="preserve">emium</m:t>
                        </m:r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83" name=""/>
              <p:cNvSpPr txBox="1"/>
              <p:nvPr/>
            </p:nvSpPr>
            <p:spPr>
              <a:xfrm>
                <a:off x="1905120" y="3063960"/>
                <a:ext cx="5289480" cy="3650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411427-2C61-4850-A4B6-BCDFFBEB34F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Claim Aggregation at Portfolio Level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371600" y="2514240"/>
            <a:ext cx="640080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If the portfolio is carefully built with very low correlation among individual claims, then aggregate claim distribution will approach normality.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Portfolio effect is a natural hedge of tail risk.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Correlation is a big factor for tail risk.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373380-2F6B-46DF-9E9E-AE2BBEF96365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Caveats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1600200" y="2133720"/>
            <a:ext cx="586728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Hard to hedge or reinsure with small number of deals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Hard to estimate the negotiated cost of reinsurance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Position reporting is complex due to conditional nature of exposure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Moral hazard from customers is possible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Adverse selection from customers is possible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3B2EBA-41EF-4FC6-8FD1-0B5633A17057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Conclusions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Good opportunity to enter new market, related to existing Enron expertise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Opportunity to leverage off insurance relationships and demonstrate viability of risk transfer to insurers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Possible expansion of dual trigger products to other areas such as shipping, pipelines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2080467-4261-46DD-AB78-BA76E6DBF656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Overview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295280" y="1218960"/>
            <a:ext cx="655344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A call option triggered by two events: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forced outage of a power generating unit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power price above a certain strike price</a:t>
            </a:r>
            <a:br>
              <a:rPr sz="1800"/>
            </a:b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 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Usually out of the money option</a:t>
            </a:r>
            <a:br>
              <a:rPr sz="2000"/>
            </a:b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 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Usually covers summer months only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June through September</a:t>
            </a:r>
            <a:br>
              <a:rPr sz="1800"/>
            </a:b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 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Payoff net of deductible and quota share - similar to insurance products</a:t>
            </a:r>
            <a:br>
              <a:rPr sz="2000"/>
            </a:b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 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Interested counter-parties :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wholesale marketers, utilities, large industrials, merchant generators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C7FC976-308E-4E78-A515-9EADF9335FC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Transaction Example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16" name=""/>
          <p:cNvSpPr/>
          <p:nvPr/>
        </p:nvSpPr>
        <p:spPr>
          <a:xfrm>
            <a:off x="1066680" y="1905120"/>
            <a:ext cx="1143000" cy="68580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Generator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066680" y="3505320"/>
            <a:ext cx="1143000" cy="68580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Marketer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66680" y="5105520"/>
            <a:ext cx="1143000" cy="68580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Firm 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657600" y="3505320"/>
            <a:ext cx="1143000" cy="68580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95880" y="2819520"/>
            <a:ext cx="1143000" cy="68580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Reinsurance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of tail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095880" y="3505320"/>
            <a:ext cx="1143000" cy="685800"/>
          </a:xfrm>
          <a:prstGeom prst="rect">
            <a:avLst/>
          </a:prstGeom>
          <a:noFill/>
          <a:ln w="12600">
            <a:solidFill>
              <a:srgbClr val="ff7c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Retained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095880" y="4191120"/>
            <a:ext cx="1143000" cy="68580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Hedged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1295280" y="4191120"/>
            <a:ext cx="0" cy="91440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981080" y="4191120"/>
            <a:ext cx="0" cy="91440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1295280" y="2590920"/>
            <a:ext cx="0" cy="91440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981080" y="2590920"/>
            <a:ext cx="0" cy="91440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09680" y="3657600"/>
            <a:ext cx="1447920" cy="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2209680" y="4038480"/>
            <a:ext cx="1447920" cy="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00600" y="3809880"/>
            <a:ext cx="838080" cy="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638680" y="2819520"/>
            <a:ext cx="381240" cy="1981080"/>
          </a:xfrm>
          <a:custGeom>
            <a:avLst/>
            <a:gdLst>
              <a:gd name="textAreaLeft" fmla="*/ 243720 w 381240"/>
              <a:gd name="textAreaRight" fmla="*/ 381600 w 381240"/>
              <a:gd name="textAreaTop" fmla="*/ 51480 h 1981080"/>
              <a:gd name="textAreaBottom" fmla="*/ 1929600 h 19810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490840" y="3359160"/>
            <a:ext cx="89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6600"/>
                </a:solidFill>
                <a:effectLst/>
                <a:uFillTx/>
                <a:latin typeface="Tahoma"/>
              </a:rPr>
              <a:t>Premium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511720" y="4033800"/>
            <a:ext cx="834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6600"/>
                </a:solidFill>
                <a:effectLst/>
                <a:uFillTx/>
                <a:latin typeface="Tahoma"/>
              </a:rPr>
              <a:t>$ Payoff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048760" y="289080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6600"/>
                </a:solidFill>
                <a:effectLst/>
                <a:uFillTx/>
                <a:latin typeface="Tahoma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23840" y="2895480"/>
            <a:ext cx="270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6600"/>
                </a:solidFill>
                <a:effectLst/>
                <a:uFillTx/>
                <a:latin typeface="Times New Roman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50480" y="449100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6600"/>
                </a:solidFill>
                <a:effectLst/>
                <a:uFillTx/>
                <a:latin typeface="Tahoma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91080" y="449100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6600"/>
                </a:solidFill>
                <a:effectLst/>
                <a:uFillTx/>
                <a:latin typeface="Tahoma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353017-F712-46C2-8D8C-85B77AED73D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Option Structure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38" name=""/>
          <p:cNvSpPr/>
          <p:nvPr/>
        </p:nvSpPr>
        <p:spPr>
          <a:xfrm>
            <a:off x="1143000" y="2057400"/>
            <a:ext cx="2743200" cy="3886200"/>
          </a:xfrm>
          <a:prstGeom prst="rect">
            <a:avLst/>
          </a:prstGeom>
          <a:noFill/>
          <a:ln w="1260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143000" y="5105520"/>
            <a:ext cx="2743200" cy="838080"/>
          </a:xfrm>
          <a:prstGeom prst="rect">
            <a:avLst/>
          </a:prstGeom>
          <a:solidFill>
            <a:srgbClr val="ccffff"/>
          </a:solidFill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Dual trigger: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MW Strike + Price Strike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143000" y="4648320"/>
            <a:ext cx="2743200" cy="457200"/>
          </a:xfrm>
          <a:prstGeom prst="rect">
            <a:avLst/>
          </a:prstGeom>
          <a:solidFill>
            <a:srgbClr val="ccffff"/>
          </a:solidFill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Dollar deductible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143000" y="2057400"/>
            <a:ext cx="380880" cy="2590920"/>
          </a:xfrm>
          <a:prstGeom prst="rect">
            <a:avLst/>
          </a:prstGeom>
          <a:solidFill>
            <a:srgbClr val="ccffff"/>
          </a:solidFill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19320" y="2216160"/>
            <a:ext cx="352440" cy="244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Q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780560" y="2243160"/>
            <a:ext cx="1773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Payout Cap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429440" y="5222880"/>
            <a:ext cx="4263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(1) 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Plants have multiple generating units: MW deductible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may be applied at unit level, or plant level or both.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(2) 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Price strike may be fixed or floating.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22240" y="4749840"/>
            <a:ext cx="2891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Dollar deductible may be reset annually.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14680" y="2089080"/>
            <a:ext cx="3289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(1) 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Overall claim limit.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(2) 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Claim limit may be reset annually.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(3) 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Overall MWh limit.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(4) 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Number of outage hours cap per event.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(5) 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Coverage for 5x16, 6x16, 7x24 blocks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F9DDB6-77D1-443C-9C02-C57F4F27882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Price Advantage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371600" y="2057040"/>
            <a:ext cx="6324480" cy="303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Pricing becomes attractive for several reasons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Low probability of forced outage occurrences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Out of the money strike price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Deductible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Dollar Cap, MWh Cap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Quota Share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Enron’s competitive advantage in power market over traditional insurers.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0DAA838-DA31-47AB-B2AD-DED40381355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Pricing Methodology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50" name=""/>
          <p:cNvSpPr/>
          <p:nvPr/>
        </p:nvSpPr>
        <p:spPr>
          <a:xfrm>
            <a:off x="533520" y="2133720"/>
            <a:ext cx="2438280" cy="76176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Power Price Simulation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9480" y="4724280"/>
            <a:ext cx="2362320" cy="76212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Outage Event Simulation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809880" y="3429000"/>
            <a:ext cx="2133720" cy="76212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Option 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943600" y="3809880"/>
            <a:ext cx="685800" cy="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629400" y="3429000"/>
            <a:ext cx="1447920" cy="76212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Claim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352680" y="3809880"/>
            <a:ext cx="457200" cy="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629400" y="4572000"/>
            <a:ext cx="1447920" cy="45720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Risk Loading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629400" y="5410080"/>
            <a:ext cx="1447920" cy="457200"/>
          </a:xfrm>
          <a:prstGeom prst="rect">
            <a:avLst/>
          </a:prstGeom>
          <a:noFill/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Premium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971800" y="2133720"/>
            <a:ext cx="380880" cy="3352680"/>
          </a:xfrm>
          <a:custGeom>
            <a:avLst/>
            <a:gdLst>
              <a:gd name="textAreaLeft" fmla="*/ 0 w 380880"/>
              <a:gd name="textAreaRight" fmla="*/ 137520 w 380880"/>
              <a:gd name="textAreaTop" fmla="*/ 87120 h 3352680"/>
              <a:gd name="textAreaBottom" fmla="*/ 3265560 h 33526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315200" y="4191120"/>
            <a:ext cx="0" cy="38088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315200" y="5029200"/>
            <a:ext cx="0" cy="380880"/>
          </a:xfrm>
          <a:prstGeom prst="line">
            <a:avLst/>
          </a:prstGeom>
          <a:ln w="9360">
            <a:solidFill>
              <a:srgbClr val="ffff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BDD7B5-E758-4E2C-B9F1-F0D94847B15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Power Price Simulation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828800" y="1676520"/>
            <a:ext cx="556272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Fundamental approach is quite complicated: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Demand/Weather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Transmission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Economy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Stochastic process modeling: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Need to model the tail of the price distribution - option is usually out of the money.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We have adopted jump diffusion process at present.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Effort towards investigating GARCH modeling is underway.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331F47-F377-4101-A677-7C5A6C33FEB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Jump Diffusion Process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447920" y="2057400"/>
            <a:ext cx="6324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Combination of Geometric Brownian Motion and Jump Process.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Jump Process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Jump occurs with some probability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Jump size is normally distributed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E43387-4156-4AA4-8530-044F9B04AF1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00"/>
                </a:solidFill>
                <a:effectLst/>
                <a:uFillTx/>
                <a:latin typeface="Trebuchet MS"/>
              </a:rPr>
              <a:t>Estimating Jump Diffusion Parameters</a:t>
            </a:r>
            <a:endParaRPr b="1" lang="en-US" sz="3600" strike="noStrike" u="none">
              <a:solidFill>
                <a:srgbClr val="ff3300"/>
              </a:solidFill>
              <a:effectLst/>
              <a:uFillTx/>
              <a:latin typeface="Trebuchet MS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447920" y="2057400"/>
            <a:ext cx="6324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We fit the process to a series of out of the money call prices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Use Excel Solver to estimate the parameters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ff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Minimize error: </a:t>
            </a:r>
            <a:endParaRPr b="1" lang="en-US" sz="18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Issue: Multiple solutions is possible.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ff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66"/>
                </a:solidFill>
                <a:effectLst/>
                <a:uFillTx/>
                <a:latin typeface="Tahoma"/>
              </a:rPr>
              <a:t>Use appropriate constraints.</a:t>
            </a:r>
            <a:endParaRPr b="1" lang="en-US" sz="2000" strike="noStrike" u="none">
              <a:solidFill>
                <a:srgbClr val="ffff66"/>
              </a:solidFill>
              <a:effectLst/>
              <a:uFillTx/>
              <a:latin typeface="Tahoma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7" name=""/>
              <p:cNvSpPr txBox="1"/>
              <p:nvPr/>
            </p:nvSpPr>
            <p:spPr>
              <a:xfrm>
                <a:off x="1523880" y="3809880"/>
                <a:ext cx="5738760" cy="360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Error</m:t>
                    </m:r>
                    <m:r>
                      <m:t xml:space="preserve">=</m:t>
                    </m:r>
                    <m:nary>
                      <m:naryPr>
                        <m:chr m:val="∑"/>
                        <m:supHide m:val="1"/>
                      </m:naryPr>
                      <m:sub>
                        <m:r>
                          <m:t xml:space="preserve">i</m:t>
                        </m:r>
                      </m:sub>
                      <m:sup/>
                      <m:e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rPr>
                                    <m:lit/>
                                    <m:nor/>
                                  </m:rPr>
                                  <m:t xml:space="preserve">Trader</m:t>
                                </m:r>
                                <m:r>
                                  <m:t xml:space="preserve">'</m:t>
                                </m:r>
                                <m:r>
                                  <m:t xml:space="preserve">s</m:t>
                                </m:r>
                                <m:r>
                                  <m:t xml:space="preserve"> </m:t>
                                </m:r>
                                <m:sSub>
                                  <m:e>
                                    <m:r>
                                      <m:rPr>
                                        <m:lit/>
                                        <m:nor/>
                                      </m:rPr>
                                      <m:t xml:space="preserve">quote</m:t>
                                    </m:r>
                                  </m:e>
                                  <m:sub>
                                    <m:r>
                                      <m:t xml:space="preserve">i</m:t>
                                    </m:r>
                                  </m:sub>
                                </m:sSub>
                                <m:r>
                                  <m:t xml:space="preserve">−</m:t>
                                </m:r>
                                <m:r>
                                  <m:rPr>
                                    <m:lit/>
                                    <m:nor/>
                                  </m:rPr>
                                  <m:t xml:space="preserve">Calculated</m:t>
                                </m:r>
                                <m:r>
                                  <m:t xml:space="preserve"> </m:t>
                                </m:r>
                                <m:r>
                                  <m:rPr>
                                    <m:lit/>
                                    <m:nor/>
                                  </m:rPr>
                                  <m:t xml:space="preserve">Call</m:t>
                                </m:r>
                                <m:r>
                                  <m:t xml:space="preserve"> </m:t>
                                </m:r>
                                <m:r>
                                  <m:rPr>
                                    <m:lit/>
                                    <m:nor/>
                                  </m:rPr>
                                  <m:t xml:space="preserve">Pr</m:t>
                                </m:r>
                                <m:sSub>
                                  <m:e>
                                    <m:r>
                                      <m:rPr>
                                        <m:lit/>
                                        <m:nor/>
                                      </m:rPr>
                                      <m:t xml:space="preserve">ice</m:t>
                                    </m:r>
                                  </m:e>
                                  <m:sub>
                                    <m:r>
                                      <m:t xml:space="preserve">i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e>
                    </m:nary>
                    <m:r>
                      <m:t xml:space="preserve">,</m:t>
                    </m:r>
                    <m:r>
                      <m:t xml:space="preserve"> </m:t>
                    </m:r>
                    <m:r>
                      <m:t xml:space="preserve">i</m:t>
                    </m:r>
                    <m:r>
                      <m:t xml:space="preserve"> </m:t>
                    </m:r>
                    <m:r>
                      <m:t xml:space="preserve">st</m:t>
                    </m:r>
                    <m:r>
                      <m:rPr>
                        <m:lit/>
                        <m:nor/>
                      </m:rPr>
                      <m:t xml:space="preserve">an</m:t>
                    </m:r>
                    <m:r>
                      <m:rPr>
                        <m:lit/>
                        <m:nor/>
                      </m:rPr>
                      <m:t xml:space="preserve">ds</m:t>
                    </m:r>
                    <m:r>
                      <m:t xml:space="preserve"> </m:t>
                    </m:r>
                    <m:r>
                      <m:rPr>
                        <m:lit/>
                        <m:nor/>
                      </m:rPr>
                      <m:t xml:space="preserve">for</m:t>
                    </m:r>
                    <m:r>
                      <m:t xml:space="preserve"> </m:t>
                    </m:r>
                    <m:r>
                      <m:rPr>
                        <m:lit/>
                        <m:nor/>
                      </m:rPr>
                      <m:t xml:space="preserve">different</m:t>
                    </m:r>
                    <m:r>
                      <m:t xml:space="preserve"> </m:t>
                    </m:r>
                    <m:r>
                      <m:rPr>
                        <m:lit/>
                        <m:nor/>
                      </m:rPr>
                      <m:t xml:space="preserve">strikes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</m:oMath>
                </a14:m>
              </a:p>
            </p:txBody>
          </p:sp>
        </mc:Choice>
        <mc:Fallback>
          <p:sp>
            <p:nvSpPr>
              <p:cNvPr id="67" name=""/>
              <p:cNvSpPr txBox="1"/>
              <p:nvPr/>
            </p:nvSpPr>
            <p:spPr>
              <a:xfrm>
                <a:off x="1523880" y="3809880"/>
                <a:ext cx="5738760" cy="3603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3662F8-47BE-41CA-9D94-18FC5111825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2001-02-07T12:55:09Z</dcterms:created>
  <dc:creator>adhar</dc:creator>
  <dc:description/>
  <dc:language>en-US</dc:language>
  <cp:lastModifiedBy>adhar</cp:lastModifiedBy>
  <cp:lastPrinted>2001-02-08T20:14:29Z</cp:lastPrinted>
  <dcterms:modified xsi:type="dcterms:W3CDTF">2001-04-05T16:58:27Z</dcterms:modified>
  <cp:revision>24</cp:revision>
  <dc:subject/>
  <dc:title>Outage Risk Option Pricing: Risk and Return Behavior at Portfolio Level</dc:title>
</cp:coreProperties>
</file>