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832600" cy="91614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120" y="1066680"/>
            <a:ext cx="8153640" cy="24386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Exotic Options</a:t>
            </a:r>
            <a:br>
              <a:rPr sz="4400"/>
            </a:br>
            <a:br>
              <a:rPr sz="36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Class I: Compound Options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85800" y="3580920"/>
            <a:ext cx="7848720" cy="2590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P. V. Krishnarao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 Research Group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November, 1995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/>
          </p:nvPr>
        </p:nvSpPr>
        <p:spPr>
          <a:xfrm>
            <a:off x="68580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Compound options on crude issued by Paribas Capital Markets in March 1991 in 3 parts: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Call on Call: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Overlying: American call with strike = $2/Bbl expiring 9/27/91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Underlying: Asian call with strike = $21/Bbl. Price average is based on 20 closing Nymex crude prices prior to 12/10/91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Call on Put: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Overlying: American with strike = $1.50/Bbl expiring 9/27/91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Underlying: Asian put with strike = $17/Bbl. Price same as above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Two calls combined with a note having par value = overlying strike. Note used to purchase the underlying if compound is exercised.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838080" y="5335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Meets American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Meets American</a:t>
            </a:r>
            <a:br>
              <a:rPr sz="4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(Cont’d)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 of these American calls on Asian options requires pricing routines American and Asian options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use a binomial tree to simulate price movement during the overlying option period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payoff at the leafnodes of this tree is a function of the underlying Asian premium at that node price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options are priced using our propietary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model allows different volatilites for the construction of the tree and for valuation of the Asians.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Butterfly Structure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two compounds are combined with an option having a payoff = max(0,4-|F-19|)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Payoff = $4 minus the amount the price (at expiry) differs from $19/Bbl when the option expires in the money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Expiration is 12/13/91. December contract was trading close to $19/Bbl in March 91.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structure is equivalent to a portfolio of European options: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 position in two European calls with strikes of $15/Bbl and $23/Bbl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short position in two European calls with strike = $19/Bbl (close to at-the-money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Butterfly Structure</a:t>
            </a:r>
            <a:br>
              <a:rPr sz="4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(Cont’d)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 of the Butterfly option is equivalent to pricing the portfolio of European options specified.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Purchaser of the Butterfly option is betting on price stability around $19/Bbl believing on low volatility in the furure.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Issuer is effectively “buying” volatility.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Issuing the three compound structures, Paribas is engaging in volatility arbitrage.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Reason for issuance: pricing techniques for such complex options not well known at the time, and also the prevailing high volatility after the Gulf War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Homework: Pricing a Compound Option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904760"/>
            <a:ext cx="7772400" cy="4190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compound option is a Call on a Put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Calculate the value of a compound option on Jan. 1997 crude oil futures contract currently trading at $17/Bbl. The overlying is a European call option struck at-the-money expiring on Dec. 15, 1995. The underlying is a put option expiring on Dec. 15, 1996. Assume a constant volatility of 20% per annum for the futures contract and a risk-free rate of 5% per annum. Do the valuation as of Nov. 15, 1995.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Homework: Pricing a Barrier Option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Calculate the value of a down-and-out call option on Jan. 1997 crude oil futures contract currently trading at 17/Bbl. The option is struck at the money and expires in exactly one year or whenever the futures contract crosses $15/Bbl. Assume a constant volatility of 20% per annum for the futures contract and a risk-free rate of 5% per annum.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762120" y="1371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Barrier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09480" y="2590920"/>
            <a:ext cx="7848720" cy="320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P. V. Krishnarao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 Research Group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November, 1995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Barrier Options </a:t>
            </a:r>
            <a:br>
              <a:rPr sz="4400"/>
            </a:br>
            <a:br>
              <a:rPr sz="1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Class Outline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Types of Barriers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Uses and Dangers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Hedging: Delta &amp; Gamma Risk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Discrete vs. Continuous monitoring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Compound Options</a:t>
            </a:r>
            <a:br>
              <a:rPr sz="4400"/>
            </a:br>
            <a:br>
              <a:rPr sz="1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Class Outline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Definition &amp; Example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Effect of Volatility Term Structure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on European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Behavior of Premium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Sensitivities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meets American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Extendible Collars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Compound Options: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Call on a call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Call on a put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Put on a call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Put on a put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Underlying Option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Overlying Option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Extendible Collars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0948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Compound Options</a:t>
            </a:r>
            <a:br>
              <a:rPr sz="4400"/>
            </a:br>
            <a:br>
              <a:rPr sz="1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Important Terms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 of Compound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Analytical solutions available for European-European style compound options when the usual GBM assumption is made.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Solution involves the cumulative bivariate normal distribution.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 is more complex when the underlying or the overlying option is an exotic.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Numerical integration, binomial tree or approximation methods used.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Hedging Compound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Analytical formulas can be derived for the  Greeks of compound options.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Compound option has only one delta, but two vegas.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Hedging compounds (European on European) is not much more complicated than hedging a vanilla option.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Extendible Collars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Collar = Sell Call + Buy Put at higher strike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Extendible Collar = Collar + an option to extend it beyond the original period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the producers or consumers of natural gas a limited exposure to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Possible upside above the put strike is sacrificed to obtain downside protection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be structured to cost nothing to the buyer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Extendible Collars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1995-10-26T15:28:04Z</dcterms:created>
  <dc:creator>EGS LAN MGR</dc:creator>
  <dc:description/>
  <dc:language>en-US</dc:language>
  <cp:lastModifiedBy>adupont</cp:lastModifiedBy>
  <cp:lastPrinted>1995-10-27T12:01:26Z</cp:lastPrinted>
  <dcterms:modified xsi:type="dcterms:W3CDTF">2000-10-02T15:04:03Z</dcterms:modified>
  <cp:revision>20</cp:revision>
  <dc:subject/>
  <dc:title>Other Exotic Options</dc:title>
</cp:coreProperties>
</file>