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embeddings/oleObject1.docx" ContentType="application/vnd.openxmlformats-officedocument.wordprocessingml.document"/>
  <Override PartName="/ppt/media/image1.png" ContentType="image/png"/>
  <Override PartName="/ppt/media/image2.wmf" ContentType="image/x-wmf"/>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slide1.xml" ContentType="application/vnd.openxmlformats-officedocument.presentationml.slide+xml"/>
  <Override PartName="/ppt/slides/_rels/slide9.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Lst>
  <p:sldSz cx="9144000" cy="6858000"/>
  <p:notesSz cx="7088188" cy="90535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7"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8"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2160408A-71AE-40F0-A460-314AB6672841}" type="slidenum">
              <a:t>&lt;#&gt;</a:t>
            </a:fld>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2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55FDC644-BEBC-4854-9D6F-0765A957833D}" type="slidenum">
              <a:t>&lt;#&gt;</a:t>
            </a:fld>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07F626B0-EFE8-47A4-A062-3B9F51FA153D}" type="slidenum">
              <a:t>&lt;#&gt;</a:t>
            </a:fld>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ftr" idx="1"/>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8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800" strike="noStrike" u="none">
                <a:solidFill>
                  <a:srgbClr val="000000"/>
                </a:solidFill>
                <a:effectLst/>
                <a:uFillTx/>
                <a:latin typeface="Times New Roman"/>
              </a:rPr>
              <a:t>February 21-23, 2000</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3B27CFE-1468-47A8-ACCB-2A15BAD0FD84}"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grpSp>
        <p:nvGrpSpPr>
          <p:cNvPr id="4" name=""/>
          <p:cNvGrpSpPr/>
          <p:nvPr/>
        </p:nvGrpSpPr>
        <p:grpSpPr>
          <a:xfrm>
            <a:off x="228600" y="228600"/>
            <a:ext cx="1142280" cy="1066320"/>
            <a:chOff x="228600" y="228600"/>
            <a:chExt cx="1142280" cy="1066320"/>
          </a:xfrm>
        </p:grpSpPr>
        <p:sp>
          <p:nvSpPr>
            <p:cNvPr id="5" name=""/>
            <p:cNvSpPr/>
            <p:nvPr/>
          </p:nvSpPr>
          <p:spPr>
            <a:xfrm>
              <a:off x="228600" y="620640"/>
              <a:ext cx="230400" cy="215280"/>
            </a:xfrm>
            <a:custGeom>
              <a:avLst/>
              <a:gdLst/>
              <a:ahLst/>
              <a:rect l="l" t="t" r="r" b="b"/>
              <a:pathLst>
                <a:path w="450" h="440">
                  <a:moveTo>
                    <a:pt x="161" y="440"/>
                  </a:moveTo>
                  <a:lnTo>
                    <a:pt x="215" y="388"/>
                  </a:lnTo>
                  <a:lnTo>
                    <a:pt x="112" y="288"/>
                  </a:lnTo>
                  <a:lnTo>
                    <a:pt x="182" y="220"/>
                  </a:lnTo>
                  <a:lnTo>
                    <a:pt x="282" y="317"/>
                  </a:lnTo>
                  <a:lnTo>
                    <a:pt x="340" y="259"/>
                  </a:lnTo>
                  <a:lnTo>
                    <a:pt x="241" y="162"/>
                  </a:lnTo>
                  <a:lnTo>
                    <a:pt x="290" y="115"/>
                  </a:lnTo>
                  <a:lnTo>
                    <a:pt x="391" y="215"/>
                  </a:lnTo>
                  <a:lnTo>
                    <a:pt x="450" y="157"/>
                  </a:lnTo>
                  <a:lnTo>
                    <a:pt x="290" y="0"/>
                  </a:lnTo>
                  <a:lnTo>
                    <a:pt x="0" y="283"/>
                  </a:lnTo>
                  <a:lnTo>
                    <a:pt x="161" y="44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 name=""/>
            <p:cNvSpPr/>
            <p:nvPr/>
          </p:nvSpPr>
          <p:spPr>
            <a:xfrm>
              <a:off x="707760" y="623160"/>
              <a:ext cx="663120" cy="671760"/>
            </a:xfrm>
            <a:custGeom>
              <a:avLst/>
              <a:gdLst/>
              <a:ahLst/>
              <a:rect l="l" t="t" r="r" b="b"/>
              <a:pathLst>
                <a:path w="1297" h="1371">
                  <a:moveTo>
                    <a:pt x="256" y="1187"/>
                  </a:moveTo>
                  <a:lnTo>
                    <a:pt x="359" y="976"/>
                  </a:lnTo>
                  <a:lnTo>
                    <a:pt x="290" y="908"/>
                  </a:lnTo>
                  <a:lnTo>
                    <a:pt x="0" y="1191"/>
                  </a:lnTo>
                  <a:lnTo>
                    <a:pt x="62" y="1252"/>
                  </a:lnTo>
                  <a:lnTo>
                    <a:pt x="212" y="1106"/>
                  </a:lnTo>
                  <a:lnTo>
                    <a:pt x="115" y="1303"/>
                  </a:lnTo>
                  <a:lnTo>
                    <a:pt x="185" y="1371"/>
                  </a:lnTo>
                  <a:lnTo>
                    <a:pt x="741" y="828"/>
                  </a:lnTo>
                  <a:lnTo>
                    <a:pt x="1297" y="286"/>
                  </a:lnTo>
                  <a:lnTo>
                    <a:pt x="1005" y="0"/>
                  </a:lnTo>
                  <a:lnTo>
                    <a:pt x="416" y="575"/>
                  </a:lnTo>
                  <a:lnTo>
                    <a:pt x="474" y="632"/>
                  </a:lnTo>
                  <a:lnTo>
                    <a:pt x="1005" y="115"/>
                  </a:lnTo>
                  <a:lnTo>
                    <a:pt x="1180" y="286"/>
                  </a:lnTo>
                  <a:lnTo>
                    <a:pt x="718" y="736"/>
                  </a:lnTo>
                  <a:lnTo>
                    <a:pt x="256" y="1187"/>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 name=""/>
            <p:cNvSpPr/>
            <p:nvPr/>
          </p:nvSpPr>
          <p:spPr>
            <a:xfrm>
              <a:off x="338760" y="726480"/>
              <a:ext cx="243360" cy="225000"/>
            </a:xfrm>
            <a:custGeom>
              <a:avLst/>
              <a:gdLst/>
              <a:ahLst/>
              <a:rect l="l" t="t" r="r" b="b"/>
              <a:pathLst>
                <a:path w="475" h="462">
                  <a:moveTo>
                    <a:pt x="0" y="282"/>
                  </a:moveTo>
                  <a:lnTo>
                    <a:pt x="63" y="343"/>
                  </a:lnTo>
                  <a:lnTo>
                    <a:pt x="213" y="198"/>
                  </a:lnTo>
                  <a:lnTo>
                    <a:pt x="116" y="395"/>
                  </a:lnTo>
                  <a:lnTo>
                    <a:pt x="186" y="462"/>
                  </a:lnTo>
                  <a:lnTo>
                    <a:pt x="475" y="181"/>
                  </a:lnTo>
                  <a:lnTo>
                    <a:pt x="416" y="123"/>
                  </a:lnTo>
                  <a:lnTo>
                    <a:pt x="256" y="279"/>
                  </a:lnTo>
                  <a:lnTo>
                    <a:pt x="359" y="69"/>
                  </a:lnTo>
                  <a:lnTo>
                    <a:pt x="289" y="0"/>
                  </a:lnTo>
                  <a:lnTo>
                    <a:pt x="0" y="282"/>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 name=""/>
            <p:cNvSpPr/>
            <p:nvPr/>
          </p:nvSpPr>
          <p:spPr>
            <a:xfrm>
              <a:off x="377280" y="228600"/>
              <a:ext cx="570960" cy="536760"/>
            </a:xfrm>
            <a:custGeom>
              <a:avLst/>
              <a:gdLst/>
              <a:ahLst/>
              <a:rect l="l" t="t" r="r" b="b"/>
              <a:pathLst>
                <a:path w="1115" h="1095">
                  <a:moveTo>
                    <a:pt x="58" y="860"/>
                  </a:moveTo>
                  <a:lnTo>
                    <a:pt x="0" y="803"/>
                  </a:lnTo>
                  <a:lnTo>
                    <a:pt x="823" y="0"/>
                  </a:lnTo>
                  <a:lnTo>
                    <a:pt x="1115" y="286"/>
                  </a:lnTo>
                  <a:lnTo>
                    <a:pt x="526" y="861"/>
                  </a:lnTo>
                  <a:lnTo>
                    <a:pt x="707" y="1037"/>
                  </a:lnTo>
                  <a:lnTo>
                    <a:pt x="648" y="1095"/>
                  </a:lnTo>
                  <a:lnTo>
                    <a:pt x="408" y="860"/>
                  </a:lnTo>
                  <a:lnTo>
                    <a:pt x="998" y="286"/>
                  </a:lnTo>
                  <a:lnTo>
                    <a:pt x="823" y="115"/>
                  </a:lnTo>
                  <a:lnTo>
                    <a:pt x="58" y="860"/>
                  </a:lnTo>
                  <a:close/>
                </a:path>
              </a:pathLst>
            </a:custGeom>
            <a:solidFill>
              <a:srgbClr val="ff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9" name=""/>
            <p:cNvSpPr/>
            <p:nvPr/>
          </p:nvSpPr>
          <p:spPr>
            <a:xfrm>
              <a:off x="709920" y="427320"/>
              <a:ext cx="450720" cy="533880"/>
            </a:xfrm>
            <a:custGeom>
              <a:avLst/>
              <a:gdLst/>
              <a:ahLst/>
              <a:rect l="l" t="t" r="r" b="b"/>
              <a:pathLst>
                <a:path w="882" h="1090">
                  <a:moveTo>
                    <a:pt x="59" y="633"/>
                  </a:moveTo>
                  <a:lnTo>
                    <a:pt x="0" y="575"/>
                  </a:lnTo>
                  <a:lnTo>
                    <a:pt x="590" y="0"/>
                  </a:lnTo>
                  <a:lnTo>
                    <a:pt x="882" y="286"/>
                  </a:lnTo>
                  <a:lnTo>
                    <a:pt x="294" y="861"/>
                  </a:lnTo>
                  <a:lnTo>
                    <a:pt x="469" y="1032"/>
                  </a:lnTo>
                  <a:lnTo>
                    <a:pt x="411" y="1090"/>
                  </a:lnTo>
                  <a:lnTo>
                    <a:pt x="176" y="861"/>
                  </a:lnTo>
                  <a:lnTo>
                    <a:pt x="765" y="286"/>
                  </a:lnTo>
                  <a:lnTo>
                    <a:pt x="591" y="115"/>
                  </a:lnTo>
                  <a:lnTo>
                    <a:pt x="59" y="633"/>
                  </a:lnTo>
                  <a:close/>
                </a:path>
              </a:pathLst>
            </a:custGeom>
            <a:solidFill>
              <a:srgbClr val="33cc33"/>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 name=""/>
            <p:cNvSpPr/>
            <p:nvPr/>
          </p:nvSpPr>
          <p:spPr>
            <a:xfrm>
              <a:off x="469440" y="846360"/>
              <a:ext cx="217800" cy="222840"/>
            </a:xfrm>
            <a:custGeom>
              <a:avLst/>
              <a:gdLst/>
              <a:ahLst/>
              <a:rect l="l" t="t" r="r" b="b"/>
              <a:pathLst>
                <a:path w="425" h="458">
                  <a:moveTo>
                    <a:pt x="59" y="341"/>
                  </a:moveTo>
                  <a:lnTo>
                    <a:pt x="179" y="224"/>
                  </a:lnTo>
                  <a:lnTo>
                    <a:pt x="197" y="243"/>
                  </a:lnTo>
                  <a:lnTo>
                    <a:pt x="199" y="245"/>
                  </a:lnTo>
                  <a:lnTo>
                    <a:pt x="201" y="248"/>
                  </a:lnTo>
                  <a:lnTo>
                    <a:pt x="206" y="255"/>
                  </a:lnTo>
                  <a:lnTo>
                    <a:pt x="209" y="262"/>
                  </a:lnTo>
                  <a:lnTo>
                    <a:pt x="210" y="270"/>
                  </a:lnTo>
                  <a:lnTo>
                    <a:pt x="210" y="274"/>
                  </a:lnTo>
                  <a:lnTo>
                    <a:pt x="210" y="278"/>
                  </a:lnTo>
                  <a:lnTo>
                    <a:pt x="209" y="287"/>
                  </a:lnTo>
                  <a:lnTo>
                    <a:pt x="207" y="291"/>
                  </a:lnTo>
                  <a:lnTo>
                    <a:pt x="205" y="295"/>
                  </a:lnTo>
                  <a:lnTo>
                    <a:pt x="201" y="299"/>
                  </a:lnTo>
                  <a:lnTo>
                    <a:pt x="198" y="303"/>
                  </a:lnTo>
                  <a:lnTo>
                    <a:pt x="150" y="350"/>
                  </a:lnTo>
                  <a:lnTo>
                    <a:pt x="141" y="360"/>
                  </a:lnTo>
                  <a:lnTo>
                    <a:pt x="132" y="371"/>
                  </a:lnTo>
                  <a:lnTo>
                    <a:pt x="128" y="378"/>
                  </a:lnTo>
                  <a:lnTo>
                    <a:pt x="125" y="385"/>
                  </a:lnTo>
                  <a:lnTo>
                    <a:pt x="122" y="393"/>
                  </a:lnTo>
                  <a:lnTo>
                    <a:pt x="120" y="396"/>
                  </a:lnTo>
                  <a:lnTo>
                    <a:pt x="119" y="400"/>
                  </a:lnTo>
                  <a:lnTo>
                    <a:pt x="180" y="458"/>
                  </a:lnTo>
                  <a:lnTo>
                    <a:pt x="182" y="451"/>
                  </a:lnTo>
                  <a:lnTo>
                    <a:pt x="185" y="444"/>
                  </a:lnTo>
                  <a:lnTo>
                    <a:pt x="188" y="437"/>
                  </a:lnTo>
                  <a:lnTo>
                    <a:pt x="192" y="431"/>
                  </a:lnTo>
                  <a:lnTo>
                    <a:pt x="201" y="419"/>
                  </a:lnTo>
                  <a:lnTo>
                    <a:pt x="210" y="409"/>
                  </a:lnTo>
                  <a:lnTo>
                    <a:pt x="271" y="350"/>
                  </a:lnTo>
                  <a:lnTo>
                    <a:pt x="277" y="343"/>
                  </a:lnTo>
                  <a:lnTo>
                    <a:pt x="283" y="335"/>
                  </a:lnTo>
                  <a:lnTo>
                    <a:pt x="288" y="328"/>
                  </a:lnTo>
                  <a:lnTo>
                    <a:pt x="289" y="324"/>
                  </a:lnTo>
                  <a:lnTo>
                    <a:pt x="290" y="320"/>
                  </a:lnTo>
                  <a:lnTo>
                    <a:pt x="292" y="313"/>
                  </a:lnTo>
                  <a:lnTo>
                    <a:pt x="293" y="305"/>
                  </a:lnTo>
                  <a:lnTo>
                    <a:pt x="293" y="299"/>
                  </a:lnTo>
                  <a:lnTo>
                    <a:pt x="293" y="292"/>
                  </a:lnTo>
                  <a:lnTo>
                    <a:pt x="292" y="287"/>
                  </a:lnTo>
                  <a:lnTo>
                    <a:pt x="291" y="282"/>
                  </a:lnTo>
                  <a:lnTo>
                    <a:pt x="288" y="273"/>
                  </a:lnTo>
                  <a:lnTo>
                    <a:pt x="284" y="268"/>
                  </a:lnTo>
                  <a:lnTo>
                    <a:pt x="283" y="266"/>
                  </a:lnTo>
                  <a:lnTo>
                    <a:pt x="292" y="271"/>
                  </a:lnTo>
                  <a:lnTo>
                    <a:pt x="299" y="274"/>
                  </a:lnTo>
                  <a:lnTo>
                    <a:pt x="306" y="277"/>
                  </a:lnTo>
                  <a:lnTo>
                    <a:pt x="314" y="278"/>
                  </a:lnTo>
                  <a:lnTo>
                    <a:pt x="321" y="278"/>
                  </a:lnTo>
                  <a:lnTo>
                    <a:pt x="327" y="277"/>
                  </a:lnTo>
                  <a:lnTo>
                    <a:pt x="333" y="276"/>
                  </a:lnTo>
                  <a:lnTo>
                    <a:pt x="341" y="273"/>
                  </a:lnTo>
                  <a:lnTo>
                    <a:pt x="347" y="270"/>
                  </a:lnTo>
                  <a:lnTo>
                    <a:pt x="353" y="266"/>
                  </a:lnTo>
                  <a:lnTo>
                    <a:pt x="359" y="262"/>
                  </a:lnTo>
                  <a:lnTo>
                    <a:pt x="365" y="256"/>
                  </a:lnTo>
                  <a:lnTo>
                    <a:pt x="379" y="245"/>
                  </a:lnTo>
                  <a:lnTo>
                    <a:pt x="391" y="232"/>
                  </a:lnTo>
                  <a:lnTo>
                    <a:pt x="402" y="221"/>
                  </a:lnTo>
                  <a:lnTo>
                    <a:pt x="407" y="215"/>
                  </a:lnTo>
                  <a:lnTo>
                    <a:pt x="410" y="210"/>
                  </a:lnTo>
                  <a:lnTo>
                    <a:pt x="416" y="200"/>
                  </a:lnTo>
                  <a:lnTo>
                    <a:pt x="421" y="190"/>
                  </a:lnTo>
                  <a:lnTo>
                    <a:pt x="422" y="185"/>
                  </a:lnTo>
                  <a:lnTo>
                    <a:pt x="424" y="180"/>
                  </a:lnTo>
                  <a:lnTo>
                    <a:pt x="425" y="170"/>
                  </a:lnTo>
                  <a:lnTo>
                    <a:pt x="424" y="160"/>
                  </a:lnTo>
                  <a:lnTo>
                    <a:pt x="421" y="151"/>
                  </a:lnTo>
                  <a:lnTo>
                    <a:pt x="417" y="140"/>
                  </a:lnTo>
                  <a:lnTo>
                    <a:pt x="412" y="130"/>
                  </a:lnTo>
                  <a:lnTo>
                    <a:pt x="406" y="120"/>
                  </a:lnTo>
                  <a:lnTo>
                    <a:pt x="398" y="110"/>
                  </a:lnTo>
                  <a:lnTo>
                    <a:pt x="389" y="100"/>
                  </a:lnTo>
                  <a:lnTo>
                    <a:pt x="379" y="89"/>
                  </a:lnTo>
                  <a:lnTo>
                    <a:pt x="357" y="67"/>
                  </a:lnTo>
                  <a:lnTo>
                    <a:pt x="289" y="0"/>
                  </a:lnTo>
                  <a:lnTo>
                    <a:pt x="0" y="282"/>
                  </a:lnTo>
                  <a:lnTo>
                    <a:pt x="59" y="341"/>
                  </a:lnTo>
                  <a:lnTo>
                    <a:pt x="59" y="341"/>
                  </a:lnTo>
                  <a:close/>
                  <a:moveTo>
                    <a:pt x="302" y="104"/>
                  </a:moveTo>
                  <a:lnTo>
                    <a:pt x="308" y="109"/>
                  </a:lnTo>
                  <a:lnTo>
                    <a:pt x="312" y="115"/>
                  </a:lnTo>
                  <a:lnTo>
                    <a:pt x="318" y="120"/>
                  </a:lnTo>
                  <a:lnTo>
                    <a:pt x="321" y="125"/>
                  </a:lnTo>
                  <a:lnTo>
                    <a:pt x="324" y="131"/>
                  </a:lnTo>
                  <a:lnTo>
                    <a:pt x="326" y="136"/>
                  </a:lnTo>
                  <a:lnTo>
                    <a:pt x="328" y="141"/>
                  </a:lnTo>
                  <a:lnTo>
                    <a:pt x="329" y="147"/>
                  </a:lnTo>
                  <a:lnTo>
                    <a:pt x="330" y="152"/>
                  </a:lnTo>
                  <a:lnTo>
                    <a:pt x="329" y="157"/>
                  </a:lnTo>
                  <a:lnTo>
                    <a:pt x="329" y="162"/>
                  </a:lnTo>
                  <a:lnTo>
                    <a:pt x="327" y="167"/>
                  </a:lnTo>
                  <a:lnTo>
                    <a:pt x="325" y="172"/>
                  </a:lnTo>
                  <a:lnTo>
                    <a:pt x="322" y="176"/>
                  </a:lnTo>
                  <a:lnTo>
                    <a:pt x="318" y="181"/>
                  </a:lnTo>
                  <a:lnTo>
                    <a:pt x="312" y="186"/>
                  </a:lnTo>
                  <a:lnTo>
                    <a:pt x="307" y="191"/>
                  </a:lnTo>
                  <a:lnTo>
                    <a:pt x="303" y="194"/>
                  </a:lnTo>
                  <a:lnTo>
                    <a:pt x="298" y="197"/>
                  </a:lnTo>
                  <a:lnTo>
                    <a:pt x="293" y="200"/>
                  </a:lnTo>
                  <a:lnTo>
                    <a:pt x="288" y="201"/>
                  </a:lnTo>
                  <a:lnTo>
                    <a:pt x="282" y="202"/>
                  </a:lnTo>
                  <a:lnTo>
                    <a:pt x="277" y="203"/>
                  </a:lnTo>
                  <a:lnTo>
                    <a:pt x="272" y="202"/>
                  </a:lnTo>
                  <a:lnTo>
                    <a:pt x="267" y="201"/>
                  </a:lnTo>
                  <a:lnTo>
                    <a:pt x="262" y="199"/>
                  </a:lnTo>
                  <a:lnTo>
                    <a:pt x="255" y="197"/>
                  </a:lnTo>
                  <a:lnTo>
                    <a:pt x="250" y="194"/>
                  </a:lnTo>
                  <a:lnTo>
                    <a:pt x="245" y="191"/>
                  </a:lnTo>
                  <a:lnTo>
                    <a:pt x="240" y="186"/>
                  </a:lnTo>
                  <a:lnTo>
                    <a:pt x="234" y="182"/>
                  </a:lnTo>
                  <a:lnTo>
                    <a:pt x="228" y="177"/>
                  </a:lnTo>
                  <a:lnTo>
                    <a:pt x="302" y="104"/>
                  </a:lnTo>
                  <a:lnTo>
                    <a:pt x="302" y="104"/>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 name=""/>
            <p:cNvSpPr/>
            <p:nvPr/>
          </p:nvSpPr>
          <p:spPr>
            <a:xfrm>
              <a:off x="605520" y="973800"/>
              <a:ext cx="199800" cy="186120"/>
            </a:xfrm>
            <a:custGeom>
              <a:avLst/>
              <a:gdLst/>
              <a:ahLst/>
              <a:rect l="l" t="t" r="r" b="b"/>
              <a:pathLst>
                <a:path w="388" h="379">
                  <a:moveTo>
                    <a:pt x="241" y="95"/>
                  </a:moveTo>
                  <a:lnTo>
                    <a:pt x="246" y="90"/>
                  </a:lnTo>
                  <a:lnTo>
                    <a:pt x="252" y="87"/>
                  </a:lnTo>
                  <a:lnTo>
                    <a:pt x="258" y="85"/>
                  </a:lnTo>
                  <a:lnTo>
                    <a:pt x="266" y="85"/>
                  </a:lnTo>
                  <a:lnTo>
                    <a:pt x="272" y="85"/>
                  </a:lnTo>
                  <a:lnTo>
                    <a:pt x="279" y="87"/>
                  </a:lnTo>
                  <a:lnTo>
                    <a:pt x="285" y="90"/>
                  </a:lnTo>
                  <a:lnTo>
                    <a:pt x="287" y="92"/>
                  </a:lnTo>
                  <a:lnTo>
                    <a:pt x="290" y="95"/>
                  </a:lnTo>
                  <a:lnTo>
                    <a:pt x="295" y="100"/>
                  </a:lnTo>
                  <a:lnTo>
                    <a:pt x="299" y="106"/>
                  </a:lnTo>
                  <a:lnTo>
                    <a:pt x="300" y="109"/>
                  </a:lnTo>
                  <a:lnTo>
                    <a:pt x="300" y="112"/>
                  </a:lnTo>
                  <a:lnTo>
                    <a:pt x="301" y="116"/>
                  </a:lnTo>
                  <a:lnTo>
                    <a:pt x="301" y="119"/>
                  </a:lnTo>
                  <a:lnTo>
                    <a:pt x="300" y="125"/>
                  </a:lnTo>
                  <a:lnTo>
                    <a:pt x="299" y="133"/>
                  </a:lnTo>
                  <a:lnTo>
                    <a:pt x="295" y="139"/>
                  </a:lnTo>
                  <a:lnTo>
                    <a:pt x="293" y="141"/>
                  </a:lnTo>
                  <a:lnTo>
                    <a:pt x="290" y="144"/>
                  </a:lnTo>
                  <a:lnTo>
                    <a:pt x="144" y="286"/>
                  </a:lnTo>
                  <a:lnTo>
                    <a:pt x="139" y="291"/>
                  </a:lnTo>
                  <a:lnTo>
                    <a:pt x="133" y="295"/>
                  </a:lnTo>
                  <a:lnTo>
                    <a:pt x="130" y="296"/>
                  </a:lnTo>
                  <a:lnTo>
                    <a:pt x="125" y="296"/>
                  </a:lnTo>
                  <a:lnTo>
                    <a:pt x="122" y="297"/>
                  </a:lnTo>
                  <a:lnTo>
                    <a:pt x="119" y="297"/>
                  </a:lnTo>
                  <a:lnTo>
                    <a:pt x="112" y="296"/>
                  </a:lnTo>
                  <a:lnTo>
                    <a:pt x="109" y="296"/>
                  </a:lnTo>
                  <a:lnTo>
                    <a:pt x="106" y="295"/>
                  </a:lnTo>
                  <a:lnTo>
                    <a:pt x="99" y="291"/>
                  </a:lnTo>
                  <a:lnTo>
                    <a:pt x="96" y="289"/>
                  </a:lnTo>
                  <a:lnTo>
                    <a:pt x="94" y="286"/>
                  </a:lnTo>
                  <a:lnTo>
                    <a:pt x="89" y="281"/>
                  </a:lnTo>
                  <a:lnTo>
                    <a:pt x="86" y="275"/>
                  </a:lnTo>
                  <a:lnTo>
                    <a:pt x="85" y="272"/>
                  </a:lnTo>
                  <a:lnTo>
                    <a:pt x="84" y="268"/>
                  </a:lnTo>
                  <a:lnTo>
                    <a:pt x="84" y="265"/>
                  </a:lnTo>
                  <a:lnTo>
                    <a:pt x="84" y="262"/>
                  </a:lnTo>
                  <a:lnTo>
                    <a:pt x="84" y="255"/>
                  </a:lnTo>
                  <a:lnTo>
                    <a:pt x="86" y="249"/>
                  </a:lnTo>
                  <a:lnTo>
                    <a:pt x="89" y="243"/>
                  </a:lnTo>
                  <a:lnTo>
                    <a:pt x="91" y="240"/>
                  </a:lnTo>
                  <a:lnTo>
                    <a:pt x="94" y="238"/>
                  </a:lnTo>
                  <a:lnTo>
                    <a:pt x="241" y="95"/>
                  </a:lnTo>
                  <a:lnTo>
                    <a:pt x="241" y="95"/>
                  </a:lnTo>
                  <a:close/>
                  <a:moveTo>
                    <a:pt x="346" y="210"/>
                  </a:moveTo>
                  <a:lnTo>
                    <a:pt x="353" y="203"/>
                  </a:lnTo>
                  <a:lnTo>
                    <a:pt x="358" y="197"/>
                  </a:lnTo>
                  <a:lnTo>
                    <a:pt x="367" y="186"/>
                  </a:lnTo>
                  <a:lnTo>
                    <a:pt x="376" y="174"/>
                  </a:lnTo>
                  <a:lnTo>
                    <a:pt x="379" y="168"/>
                  </a:lnTo>
                  <a:lnTo>
                    <a:pt x="381" y="163"/>
                  </a:lnTo>
                  <a:lnTo>
                    <a:pt x="385" y="152"/>
                  </a:lnTo>
                  <a:lnTo>
                    <a:pt x="387" y="141"/>
                  </a:lnTo>
                  <a:lnTo>
                    <a:pt x="388" y="130"/>
                  </a:lnTo>
                  <a:lnTo>
                    <a:pt x="388" y="118"/>
                  </a:lnTo>
                  <a:lnTo>
                    <a:pt x="386" y="108"/>
                  </a:lnTo>
                  <a:lnTo>
                    <a:pt x="384" y="103"/>
                  </a:lnTo>
                  <a:lnTo>
                    <a:pt x="383" y="98"/>
                  </a:lnTo>
                  <a:lnTo>
                    <a:pt x="379" y="88"/>
                  </a:lnTo>
                  <a:lnTo>
                    <a:pt x="373" y="78"/>
                  </a:lnTo>
                  <a:lnTo>
                    <a:pt x="370" y="74"/>
                  </a:lnTo>
                  <a:lnTo>
                    <a:pt x="367" y="69"/>
                  </a:lnTo>
                  <a:lnTo>
                    <a:pt x="360" y="60"/>
                  </a:lnTo>
                  <a:lnTo>
                    <a:pt x="353" y="51"/>
                  </a:lnTo>
                  <a:lnTo>
                    <a:pt x="344" y="42"/>
                  </a:lnTo>
                  <a:lnTo>
                    <a:pt x="335" y="34"/>
                  </a:lnTo>
                  <a:lnTo>
                    <a:pt x="327" y="27"/>
                  </a:lnTo>
                  <a:lnTo>
                    <a:pt x="317" y="20"/>
                  </a:lnTo>
                  <a:lnTo>
                    <a:pt x="307" y="14"/>
                  </a:lnTo>
                  <a:lnTo>
                    <a:pt x="298" y="9"/>
                  </a:lnTo>
                  <a:lnTo>
                    <a:pt x="287" y="5"/>
                  </a:lnTo>
                  <a:lnTo>
                    <a:pt x="277" y="2"/>
                  </a:lnTo>
                  <a:lnTo>
                    <a:pt x="272" y="1"/>
                  </a:lnTo>
                  <a:lnTo>
                    <a:pt x="267" y="0"/>
                  </a:lnTo>
                  <a:lnTo>
                    <a:pt x="260" y="0"/>
                  </a:lnTo>
                  <a:lnTo>
                    <a:pt x="255" y="0"/>
                  </a:lnTo>
                  <a:lnTo>
                    <a:pt x="244" y="1"/>
                  </a:lnTo>
                  <a:lnTo>
                    <a:pt x="232" y="3"/>
                  </a:lnTo>
                  <a:lnTo>
                    <a:pt x="221" y="7"/>
                  </a:lnTo>
                  <a:lnTo>
                    <a:pt x="215" y="9"/>
                  </a:lnTo>
                  <a:lnTo>
                    <a:pt x="209" y="12"/>
                  </a:lnTo>
                  <a:lnTo>
                    <a:pt x="203" y="16"/>
                  </a:lnTo>
                  <a:lnTo>
                    <a:pt x="197" y="20"/>
                  </a:lnTo>
                  <a:lnTo>
                    <a:pt x="185" y="29"/>
                  </a:lnTo>
                  <a:lnTo>
                    <a:pt x="179" y="34"/>
                  </a:lnTo>
                  <a:lnTo>
                    <a:pt x="173" y="40"/>
                  </a:lnTo>
                  <a:lnTo>
                    <a:pt x="41" y="168"/>
                  </a:lnTo>
                  <a:lnTo>
                    <a:pt x="35" y="174"/>
                  </a:lnTo>
                  <a:lnTo>
                    <a:pt x="30" y="180"/>
                  </a:lnTo>
                  <a:lnTo>
                    <a:pt x="21" y="192"/>
                  </a:lnTo>
                  <a:lnTo>
                    <a:pt x="13" y="204"/>
                  </a:lnTo>
                  <a:lnTo>
                    <a:pt x="10" y="210"/>
                  </a:lnTo>
                  <a:lnTo>
                    <a:pt x="7" y="216"/>
                  </a:lnTo>
                  <a:lnTo>
                    <a:pt x="3" y="227"/>
                  </a:lnTo>
                  <a:lnTo>
                    <a:pt x="1" y="238"/>
                  </a:lnTo>
                  <a:lnTo>
                    <a:pt x="0" y="249"/>
                  </a:lnTo>
                  <a:lnTo>
                    <a:pt x="1" y="260"/>
                  </a:lnTo>
                  <a:lnTo>
                    <a:pt x="2" y="270"/>
                  </a:lnTo>
                  <a:lnTo>
                    <a:pt x="4" y="275"/>
                  </a:lnTo>
                  <a:lnTo>
                    <a:pt x="5" y="280"/>
                  </a:lnTo>
                  <a:lnTo>
                    <a:pt x="9" y="291"/>
                  </a:lnTo>
                  <a:lnTo>
                    <a:pt x="14" y="300"/>
                  </a:lnTo>
                  <a:lnTo>
                    <a:pt x="17" y="305"/>
                  </a:lnTo>
                  <a:lnTo>
                    <a:pt x="21" y="310"/>
                  </a:lnTo>
                  <a:lnTo>
                    <a:pt x="28" y="319"/>
                  </a:lnTo>
                  <a:lnTo>
                    <a:pt x="35" y="327"/>
                  </a:lnTo>
                  <a:lnTo>
                    <a:pt x="43" y="336"/>
                  </a:lnTo>
                  <a:lnTo>
                    <a:pt x="53" y="344"/>
                  </a:lnTo>
                  <a:lnTo>
                    <a:pt x="61" y="351"/>
                  </a:lnTo>
                  <a:lnTo>
                    <a:pt x="70" y="358"/>
                  </a:lnTo>
                  <a:lnTo>
                    <a:pt x="81" y="364"/>
                  </a:lnTo>
                  <a:lnTo>
                    <a:pt x="90" y="370"/>
                  </a:lnTo>
                  <a:lnTo>
                    <a:pt x="101" y="374"/>
                  </a:lnTo>
                  <a:lnTo>
                    <a:pt x="111" y="377"/>
                  </a:lnTo>
                  <a:lnTo>
                    <a:pt x="116" y="378"/>
                  </a:lnTo>
                  <a:lnTo>
                    <a:pt x="121" y="378"/>
                  </a:lnTo>
                  <a:lnTo>
                    <a:pt x="128" y="379"/>
                  </a:lnTo>
                  <a:lnTo>
                    <a:pt x="133" y="379"/>
                  </a:lnTo>
                  <a:lnTo>
                    <a:pt x="144" y="378"/>
                  </a:lnTo>
                  <a:lnTo>
                    <a:pt x="156" y="376"/>
                  </a:lnTo>
                  <a:lnTo>
                    <a:pt x="167" y="372"/>
                  </a:lnTo>
                  <a:lnTo>
                    <a:pt x="173" y="368"/>
                  </a:lnTo>
                  <a:lnTo>
                    <a:pt x="178" y="365"/>
                  </a:lnTo>
                  <a:lnTo>
                    <a:pt x="185" y="362"/>
                  </a:lnTo>
                  <a:lnTo>
                    <a:pt x="191" y="358"/>
                  </a:lnTo>
                  <a:lnTo>
                    <a:pt x="203" y="349"/>
                  </a:lnTo>
                  <a:lnTo>
                    <a:pt x="209" y="344"/>
                  </a:lnTo>
                  <a:lnTo>
                    <a:pt x="215" y="338"/>
                  </a:lnTo>
                  <a:lnTo>
                    <a:pt x="346" y="210"/>
                  </a:lnTo>
                  <a:lnTo>
                    <a:pt x="346" y="210"/>
                  </a:lnTo>
                  <a:close/>
                </a:path>
              </a:pathLst>
            </a:custGeom>
            <a:solidFill>
              <a:srgbClr val="3333cc"/>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grpSp>
      <p:graphicFrame>
        <p:nvGraphicFramePr>
          <p:cNvPr id="12" name=""/>
          <p:cNvGraphicFramePr/>
          <p:nvPr/>
        </p:nvGraphicFramePr>
        <p:xfrm>
          <a:off x="6448320" y="6095880"/>
          <a:ext cx="2695680" cy="743040"/>
        </p:xfrm>
        <a:graphic>
          <a:graphicData uri="http://schemas.openxmlformats.org/presentationml/2006/ole">
            <p:oleObj r:id="rId2" spid="">
              <p:embed/>
              <p:pic>
                <p:nvPicPr>
                  <p:cNvPr id="13" name="" descr=""/>
                  <p:cNvPicPr/>
                  <p:nvPr/>
                </p:nvPicPr>
                <p:blipFill>
                  <a:blip r:embed="rId3"/>
                  <a:stretch/>
                </p:blipFill>
                <p:spPr>
                  <a:xfrm>
                    <a:off x="6448320" y="6095880"/>
                    <a:ext cx="2695680" cy="743040"/>
                  </a:xfrm>
                  <a:prstGeom prst="rect">
                    <a:avLst/>
                  </a:prstGeom>
                  <a:noFill/>
                  <a:ln w="0">
                    <a:noFill/>
                  </a:ln>
                </p:spPr>
              </p:pic>
            </p:oleObj>
          </a:graphicData>
        </a:graphic>
      </p:graphicFrame>
      <p:sp>
        <p:nvSpPr>
          <p:cNvPr id="14" name=""/>
          <p:cNvSpPr/>
          <p:nvPr/>
        </p:nvSpPr>
        <p:spPr>
          <a:xfrm>
            <a:off x="311760" y="6251400"/>
            <a:ext cx="140364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b2b2b2"/>
                </a:solidFill>
                <a:effectLst/>
                <a:uFillTx/>
                <a:latin typeface="Book Antiqua"/>
              </a:rPr>
              <a:t>DRAFT</a:t>
            </a:r>
            <a:endParaRPr b="0" lang="en-US" sz="2800" strike="noStrike" u="none">
              <a:solidFill>
                <a:srgbClr val="000000"/>
              </a:solidFill>
              <a:effectLst/>
              <a:uFillTx/>
              <a:latin typeface="Times New Roman"/>
            </a:endParaRPr>
          </a:p>
        </p:txBody>
      </p:sp>
      <p:sp>
        <p:nvSpPr>
          <p:cNvPr id="15" name=""/>
          <p:cNvSpPr/>
          <p:nvPr/>
        </p:nvSpPr>
        <p:spPr>
          <a:xfrm flipH="1">
            <a:off x="609120" y="1371600"/>
            <a:ext cx="853452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 name=""/>
          <p:cNvSpPr/>
          <p:nvPr/>
        </p:nvSpPr>
        <p:spPr>
          <a:xfrm>
            <a:off x="725040" y="1752480"/>
            <a:ext cx="7496640" cy="3294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5400" strike="noStrike" u="none">
                <a:solidFill>
                  <a:srgbClr val="000000"/>
                </a:solidFill>
                <a:effectLst/>
                <a:uFillTx/>
                <a:latin typeface="Book Antiqua"/>
              </a:rPr>
              <a:t>PROJECT DOOR STEP</a:t>
            </a:r>
            <a:endParaRPr b="0" lang="en-US" sz="5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000000"/>
                </a:solidFill>
                <a:effectLst/>
                <a:uFillTx/>
                <a:latin typeface="Book Antiqua"/>
              </a:rPr>
              <a:t>Oslo</a:t>
            </a:r>
            <a:endParaRPr b="0" lang="en-US" sz="4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Office Visit- February 21-23,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Book Antiqua"/>
              </a:rPr>
              <a:t>Report Issued- February ___, 2000</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2" name=""/>
          <p:cNvSpPr/>
          <p:nvPr/>
        </p:nvSpPr>
        <p:spPr>
          <a:xfrm>
            <a:off x="3354480" y="5029200"/>
            <a:ext cx="2466720" cy="642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3600" strike="noStrike" u="none">
                <a:solidFill>
                  <a:srgbClr val="808080"/>
                </a:solidFill>
                <a:effectLst/>
                <a:uFillTx/>
                <a:latin typeface="Times New Roman"/>
              </a:rPr>
              <a:t>Confidential</a:t>
            </a:r>
            <a:endParaRPr b="0" lang="en-US" sz="3600" strike="noStrike" u="none">
              <a:solidFill>
                <a:srgbClr val="000000"/>
              </a:solidFill>
              <a:effectLst/>
              <a:uFillTx/>
              <a:latin typeface="Times New Roman"/>
            </a:endParaRPr>
          </a:p>
        </p:txBody>
      </p:sp>
      <p:sp>
        <p:nvSpPr>
          <p:cNvPr id="23" name=""/>
          <p:cNvSpPr/>
          <p:nvPr/>
        </p:nvSpPr>
        <p:spPr>
          <a:xfrm>
            <a:off x="0" y="1371600"/>
            <a:ext cx="9144000" cy="0"/>
          </a:xfrm>
          <a:prstGeom prst="line">
            <a:avLst/>
          </a:prstGeom>
          <a:ln w="7632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Oslo</a:t>
            </a:r>
            <a:br>
              <a:rPr sz="4000"/>
            </a:br>
            <a:r>
              <a:rPr b="0" lang="en-US" sz="4000" strike="noStrike" u="none">
                <a:solidFill>
                  <a:srgbClr val="000000"/>
                </a:solidFill>
                <a:effectLst/>
                <a:uFillTx/>
                <a:latin typeface="Times New Roman"/>
              </a:rPr>
              <a:t> Observations </a:t>
            </a:r>
            <a:endParaRPr b="0" lang="en-US" sz="4000" strike="noStrike" u="none">
              <a:solidFill>
                <a:srgbClr val="000000"/>
              </a:solidFill>
              <a:effectLst/>
              <a:uFillTx/>
              <a:latin typeface="Times New Roman"/>
            </a:endParaRPr>
          </a:p>
        </p:txBody>
      </p:sp>
      <p:sp>
        <p:nvSpPr>
          <p:cNvPr id="51" name=""/>
          <p:cNvSpPr/>
          <p:nvPr/>
        </p:nvSpPr>
        <p:spPr>
          <a:xfrm>
            <a:off x="1143000" y="1600200"/>
            <a:ext cx="6934320" cy="38098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AREAS FOR FURTHER REVIEW</a:t>
            </a:r>
            <a:endParaRPr b="0" lang="en-US" sz="14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Development of Nordic Power functionality within Empower system for use by Oslo Trading</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Involvement of London Operations in the controls process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On-site RAC personnel in Oslo</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
          <p:cNvSpPr/>
          <p:nvPr/>
        </p:nvSpPr>
        <p:spPr>
          <a:xfrm>
            <a:off x="838080" y="22860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Oslo</a:t>
            </a:r>
            <a:br>
              <a:rPr sz="4000"/>
            </a:br>
            <a:r>
              <a:rPr b="0" lang="en-US" sz="4000" strike="noStrike" u="none">
                <a:solidFill>
                  <a:srgbClr val="000000"/>
                </a:solidFill>
                <a:effectLst/>
                <a:uFillTx/>
                <a:latin typeface="Times New Roman"/>
              </a:rPr>
              <a:t>Review Highlights </a:t>
            </a:r>
            <a:endParaRPr b="0" lang="en-US" sz="4000" strike="noStrike" u="none">
              <a:solidFill>
                <a:srgbClr val="000000"/>
              </a:solidFill>
              <a:effectLst/>
              <a:uFillTx/>
              <a:latin typeface="Times New Roman"/>
            </a:endParaRPr>
          </a:p>
        </p:txBody>
      </p:sp>
      <p:sp>
        <p:nvSpPr>
          <p:cNvPr id="25" name=""/>
          <p:cNvSpPr/>
          <p:nvPr/>
        </p:nvSpPr>
        <p:spPr>
          <a:xfrm>
            <a:off x="914400" y="1523880"/>
            <a:ext cx="7696080" cy="4572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Project Objective:</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000" strike="noStrike" u="none">
                <a:solidFill>
                  <a:srgbClr val="000000"/>
                </a:solidFill>
                <a:effectLst/>
                <a:uFillTx/>
                <a:latin typeface="Book Antiqua"/>
              </a:rPr>
              <a:t> </a:t>
            </a:r>
            <a:endParaRPr b="0" lang="en-US" sz="10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We performed an on-site review of processes, procedures and controls that support the trading and origination business activities within the Oslo office.  Our procedures included interviews with key commercial and accounting personnel.  We also performed a test of commodity transactions from deal execution through settlement.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Team Members:</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	</a:t>
            </a:r>
            <a:r>
              <a:rPr b="1" lang="en-US" sz="1400" strike="noStrike" u="none">
                <a:solidFill>
                  <a:srgbClr val="000000"/>
                </a:solidFill>
                <a:effectLst/>
                <a:uFillTx/>
                <a:latin typeface="Book Antiqua"/>
              </a:rPr>
              <a:t>Office Personnel Interviewed:</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Brent Price</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Thor Lien - Vice President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Bjorn Hagelmann</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Stefan Fastesson - Options Trader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Nic Swingler - AA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Jan-Erland Bekeng - Local Office Controller</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Rebecca Morrill - AA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Trond Branem Hansen - Risk Management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Socrates Paschalis - AA (London)</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Simen Jakobson - Risk Management</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Lise Edvardsen - Settlements</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Bjarne Schildrop - Modelling </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Annette Schneider - Documentation (London)</a:t>
            </a:r>
            <a:endParaRPr b="0" lang="en-US" sz="14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r>
              <a:rPr b="0" lang="en-US" sz="1400" strike="noStrike" u="none">
                <a:solidFill>
                  <a:srgbClr val="000000"/>
                </a:solidFill>
                <a:effectLst/>
                <a:uFillTx/>
                <a:latin typeface="Book Antiqua"/>
              </a:rPr>
              <a:t>	</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 name="PlaceHolder 1"/>
          <p:cNvSpPr>
            <a:spLocks noGrp="1"/>
          </p:cNvSpPr>
          <p:nvPr>
            <p:ph/>
          </p:nvPr>
        </p:nvSpPr>
        <p:spPr>
          <a:xfrm>
            <a:off x="685800" y="2285640"/>
            <a:ext cx="7772400" cy="2133720"/>
          </a:xfrm>
          <a:prstGeom prst="rect">
            <a:avLst/>
          </a:prstGeom>
          <a:noFill/>
          <a:ln w="19080">
            <a:solidFill>
              <a:srgbClr val="990033"/>
            </a:solidFill>
            <a:miter/>
          </a:ln>
        </p:spPr>
        <p:txBody>
          <a:bodyPr lIns="90000" rIns="90000" tIns="46800" bIns="46800" anchor="t">
            <a:normAutofit/>
          </a:bodyPr>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4,857 active deals, 13.5% financial OTC, 6% physical OTC,</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80.5% exchange traded</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Term generally for less than1 year; 10 deals with a term </a:t>
            </a:r>
            <a:endParaRPr b="0" lang="en-US" sz="1600" strike="noStrike" u="none">
              <a:solidFill>
                <a:srgbClr val="000000"/>
              </a:solidFill>
              <a:effectLst/>
              <a:uFillTx/>
              <a:latin typeface="Times New Roman"/>
            </a:endParaRPr>
          </a:p>
          <a:p>
            <a:pPr marL="343080" indent="-343080">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       of 9 - 10 years</a:t>
            </a:r>
            <a:endParaRPr b="0" lang="en-US" sz="1600" strike="noStrike" u="none">
              <a:solidFill>
                <a:srgbClr val="000000"/>
              </a:solidFill>
              <a:effectLst/>
              <a:uFillTx/>
              <a:latin typeface="Times New Roman"/>
            </a:endParaRPr>
          </a:p>
          <a:p>
            <a:pPr marL="343080" indent="-343080">
              <a:spcBef>
                <a:spcPts val="4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Published daily exchange prices up to 2 years ahead </a:t>
            </a:r>
            <a:endParaRPr b="0" lang="en-US" sz="1600" strike="noStrike" u="none">
              <a:solidFill>
                <a:srgbClr val="000000"/>
              </a:solidFill>
              <a:effectLst/>
              <a:uFillTx/>
              <a:latin typeface="Times New Roman"/>
            </a:endParaRPr>
          </a:p>
          <a:p>
            <a:pPr marL="343080" indent="0">
              <a:spcBef>
                <a:spcPts val="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00" strike="noStrike" u="none">
              <a:solidFill>
                <a:srgbClr val="000000"/>
              </a:solidFill>
              <a:effectLst/>
              <a:uFillTx/>
              <a:latin typeface="Times New Roman"/>
            </a:endParaRPr>
          </a:p>
          <a:p>
            <a:pPr marL="343080" indent="-343080" algn="ctr">
              <a:spcBef>
                <a:spcPts val="4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00"/>
                </a:solidFill>
                <a:effectLst/>
                <a:uFillTx/>
                <a:latin typeface="Times New Roman"/>
              </a:rPr>
              <a:t>*</a:t>
            </a:r>
            <a:r>
              <a:rPr b="1" lang="en-US" sz="1600" strike="noStrike" u="none">
                <a:solidFill>
                  <a:srgbClr val="000000"/>
                </a:solidFill>
                <a:effectLst/>
                <a:uFillTx/>
                <a:latin typeface="Times New Roman"/>
              </a:rPr>
              <a:t>  DEAL TEST- Tested 25 deals and a further 5 deals reviewed by exception</a:t>
            </a:r>
            <a:endParaRPr b="0" lang="en-US" sz="1600" strike="noStrike" u="none">
              <a:solidFill>
                <a:srgbClr val="000000"/>
              </a:solidFill>
              <a:effectLst/>
              <a:uFillTx/>
              <a:latin typeface="Times New Roman"/>
            </a:endParaRPr>
          </a:p>
        </p:txBody>
      </p:sp>
      <p:sp>
        <p:nvSpPr>
          <p:cNvPr id="27"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Oslo</a:t>
            </a:r>
            <a:br>
              <a:rPr sz="4000"/>
            </a:br>
            <a:r>
              <a:rPr b="0" lang="en-US" sz="4000" strike="noStrike" u="none">
                <a:solidFill>
                  <a:srgbClr val="000000"/>
                </a:solidFill>
                <a:effectLst/>
                <a:uFillTx/>
                <a:latin typeface="Times New Roman"/>
              </a:rPr>
              <a:t>Current Portfolio </a:t>
            </a:r>
            <a:endParaRPr b="0" lang="en-US" sz="4000" strike="noStrike" u="none">
              <a:solidFill>
                <a:srgbClr val="000000"/>
              </a:solidFill>
              <a:effectLst/>
              <a:uFillTx/>
              <a:latin typeface="Times New Roman"/>
            </a:endParaRPr>
          </a:p>
        </p:txBody>
      </p:sp>
      <p:sp>
        <p:nvSpPr>
          <p:cNvPr id="28" name=""/>
          <p:cNvSpPr/>
          <p:nvPr/>
        </p:nvSpPr>
        <p:spPr>
          <a:xfrm>
            <a:off x="3583440" y="1676520"/>
            <a:ext cx="9594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Power</a:t>
            </a:r>
            <a:endParaRPr b="0" lang="en-US" sz="2400" strike="noStrike" u="none">
              <a:solidFill>
                <a:srgbClr val="000000"/>
              </a:solidFill>
              <a:effectLst/>
              <a:uFillTx/>
              <a:latin typeface="Times New Roman"/>
            </a:endParaRPr>
          </a:p>
        </p:txBody>
      </p:sp>
      <p:sp>
        <p:nvSpPr>
          <p:cNvPr id="29" name=""/>
          <p:cNvSpPr/>
          <p:nvPr/>
        </p:nvSpPr>
        <p:spPr>
          <a:xfrm>
            <a:off x="6477120" y="2438280"/>
            <a:ext cx="1752480" cy="762120"/>
          </a:xfrm>
          <a:prstGeom prst="rect">
            <a:avLst/>
          </a:prstGeom>
          <a:solidFill>
            <a:srgbClr val="ffff99"/>
          </a:solidFill>
          <a:ln w="28440">
            <a:solidFill>
              <a:srgbClr val="000000"/>
            </a:solidFill>
            <a:miter/>
          </a:ln>
        </p:spPr>
        <p:style>
          <a:lnRef idx="0"/>
          <a:fillRef idx="0"/>
          <a:effectRef idx="0"/>
          <a:fontRef idx="minor"/>
        </p:style>
        <p:txBody>
          <a:bodyPr wrap="none" lIns="90000" rIns="90000" tIns="46800" bIns="46800" anchor="ctr">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          2-22-00</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NOP  (159,114MWh)</a:t>
            </a:r>
            <a:endParaRPr b="0" lang="en-US" sz="1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YTD P/L  5.9MM</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
          <p:cNvSpPr/>
          <p:nvPr/>
        </p:nvSpPr>
        <p:spPr>
          <a:xfrm>
            <a:off x="838080" y="152280"/>
            <a:ext cx="8305920" cy="11430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Oslo</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31" name=""/>
          <p:cNvSpPr/>
          <p:nvPr/>
        </p:nvSpPr>
        <p:spPr>
          <a:xfrm>
            <a:off x="838080" y="1447920"/>
            <a:ext cx="2514600" cy="48765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Market Structure - Power</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Physical and financial market environment with high liquidity and good price discovery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Cross border co-operation with efficient and reliable power transmission across Norway, Sweden, Finland &amp; Denmark</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Power generation almost 100% hydro in Norway; Sweden &amp; Finland – hydro/nuclear/thermal; Denmark – thermal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Nordic power production capacity approximately 420TWh; annual production around 360TWh</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Competition introduced via legislation Norway 1991, Sweden 1996, Finland 1997; Denmark - formal legislation will follow the pace of deregulation within the European Union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Generation is fully deregulated however grid operators normally government owned  monopolies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Enron is largest market maker on the NordPool exchange</a:t>
            </a:r>
            <a:endParaRPr b="0" lang="en-US" sz="1200" strike="noStrike" u="none">
              <a:solidFill>
                <a:srgbClr val="000000"/>
              </a:solidFill>
              <a:effectLst/>
              <a:uFillTx/>
              <a:latin typeface="Times New Roman"/>
            </a:endParaRPr>
          </a:p>
          <a:p>
            <a:pPr lvl="1" marL="343080" indent="-11304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32" name=""/>
          <p:cNvSpPr/>
          <p:nvPr/>
        </p:nvSpPr>
        <p:spPr>
          <a:xfrm>
            <a:off x="3581280" y="1905120"/>
            <a:ext cx="2514600" cy="327636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Strategy</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Continue to exploit trading opportunities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Continue to take advantage of arbitrage opportunities in the options market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Increase transaction count on EnronOnline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Expand mid markets business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Expand market for volumetric swaps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Expand market for temperature swaps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Explore possibilities to develop a market for precipitation swaps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Explore entering into partnerships with generators</a:t>
            </a:r>
            <a:endParaRPr b="0" lang="en-US" sz="1200" strike="noStrike" u="none">
              <a:solidFill>
                <a:srgbClr val="000000"/>
              </a:solidFill>
              <a:effectLst/>
              <a:uFillTx/>
              <a:latin typeface="Times New Roman"/>
            </a:endParaRPr>
          </a:p>
        </p:txBody>
      </p:sp>
      <p:sp>
        <p:nvSpPr>
          <p:cNvPr id="33" name=""/>
          <p:cNvSpPr/>
          <p:nvPr/>
        </p:nvSpPr>
        <p:spPr>
          <a:xfrm>
            <a:off x="6400800" y="2057400"/>
            <a:ext cx="2514600" cy="29718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Management</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Both management and operational staff are control oriented and aligned to Enron’ business culture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Commercial and operations group staffed by local employees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Commercial staff all have 2-3 years of Enron work experience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Management supportive of rotating key employees through similar functions in London to further develop knowledge and experience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Oslo used as a training ground for other Enron traders and business developers</a:t>
            </a:r>
            <a:r>
              <a:rPr b="0" i="1" lang="en-US" sz="1200" strike="noStrike" u="none">
                <a:solidFill>
                  <a:srgbClr val="000000"/>
                </a:solidFill>
                <a:effectLst/>
                <a:uFillTx/>
                <a:latin typeface="Book Antiqua"/>
              </a:rPr>
              <a:t>    </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 name=""/>
          <p:cNvSpPr/>
          <p:nvPr/>
        </p:nvSpPr>
        <p:spPr>
          <a:xfrm>
            <a:off x="838080" y="152280"/>
            <a:ext cx="8305920" cy="11430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Oslo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35" name=""/>
          <p:cNvSpPr/>
          <p:nvPr/>
        </p:nvSpPr>
        <p:spPr>
          <a:xfrm>
            <a:off x="3505320" y="2057400"/>
            <a:ext cx="2514600" cy="25146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Information</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Daily position and P&amp;L reports prepared and reported to management in Oslo</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Above reported to London on a daily basis and included in daily Enron Europe P&amp;L summary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VAR and prudency calculated in Oslo</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Annual budgets prepared in consultation with London</a:t>
            </a:r>
            <a:endParaRPr b="0" lang="en-US" sz="1200" strike="noStrike" u="none">
              <a:solidFill>
                <a:srgbClr val="000000"/>
              </a:solidFill>
              <a:effectLst/>
              <a:uFillTx/>
              <a:latin typeface="Times New Roman"/>
            </a:endParaRPr>
          </a:p>
        </p:txBody>
      </p:sp>
      <p:sp>
        <p:nvSpPr>
          <p:cNvPr id="36" name=""/>
          <p:cNvSpPr/>
          <p:nvPr/>
        </p:nvSpPr>
        <p:spPr>
          <a:xfrm>
            <a:off x="609480" y="1447920"/>
            <a:ext cx="2514600" cy="49528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Systems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Online trading on the NordPool exchange via the exchange’s trading system (PowerKlick) installed on a dedicated terminal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All transactions are captured onto and valued by Power 99 – a London developed system adapted to support Nordic markets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PCKraft system to support physical trading</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Invoicing (95%) via BOSS (Back Office Settlement System) which interfaces with Power 99 and LOM (London Office Manager)</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Counterparty and banking details maintained on LOM which interfaces with BOSS and SAP</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Financial information captured in newly installed SAP</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Nordic Power &amp; Weather Model developed by local office to collate information such as river flows, infiltration &amp; snow levels and precipitation forecasts from various real time data feeds</a:t>
            </a:r>
            <a:endParaRPr b="0" lang="en-US" sz="1200" strike="noStrike" u="none">
              <a:solidFill>
                <a:srgbClr val="000000"/>
              </a:solidFill>
              <a:effectLst/>
              <a:uFillTx/>
              <a:latin typeface="Times New Roman"/>
            </a:endParaRPr>
          </a:p>
        </p:txBody>
      </p:sp>
      <p:sp>
        <p:nvSpPr>
          <p:cNvPr id="37" name=""/>
          <p:cNvSpPr/>
          <p:nvPr/>
        </p:nvSpPr>
        <p:spPr>
          <a:xfrm>
            <a:off x="6248520" y="1752480"/>
            <a:ext cx="2514600" cy="38862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Business Processes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Back-office coordination between: </a:t>
            </a:r>
            <a:r>
              <a:rPr b="1" i="1" lang="en-US" sz="1200" strike="noStrike" u="none">
                <a:solidFill>
                  <a:srgbClr val="000000"/>
                </a:solidFill>
                <a:effectLst/>
                <a:uFillTx/>
                <a:latin typeface="Book Antiqua"/>
              </a:rPr>
              <a:t>Oslo functions</a:t>
            </a:r>
            <a:endParaRPr b="0" lang="en-US" sz="12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 Deal Capture, Risk Management,</a:t>
            </a:r>
            <a:endParaRPr b="0" lang="en-US" sz="12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Logistics, Settlements and</a:t>
            </a:r>
            <a:endParaRPr b="0" lang="en-US" sz="12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Financial Reporting; and</a:t>
            </a:r>
            <a:endParaRPr b="0" lang="en-US" sz="12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200" strike="noStrike" u="none">
                <a:solidFill>
                  <a:srgbClr val="000000"/>
                </a:solidFill>
                <a:effectLst/>
                <a:uFillTx/>
                <a:latin typeface="Book Antiqua"/>
              </a:rPr>
              <a:t>    London functions</a:t>
            </a:r>
            <a:endParaRPr b="0" lang="en-US" sz="12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 Documentation/Confirmation,</a:t>
            </a:r>
            <a:endParaRPr b="0" lang="en-US" sz="12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       Treasury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Position reports prepared for distribution to London Risk Management on a daily basis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Credit approval coordinated with and obtained from London Credit</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Local legal representative who liases closely with London Legal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1200" strike="noStrike" u="none">
                <a:solidFill>
                  <a:srgbClr val="000000"/>
                </a:solidFill>
                <a:effectLst/>
                <a:uFillTx/>
                <a:latin typeface="Book Antiqua"/>
              </a:rPr>
              <a:t>Cash requirements and funding monitored and managed by Corporate Treasury in London</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
          <p:cNvSpPr/>
          <p:nvPr/>
        </p:nvSpPr>
        <p:spPr>
          <a:xfrm>
            <a:off x="838080" y="152280"/>
            <a:ext cx="8305920" cy="11430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Oslo </a:t>
            </a:r>
            <a:br>
              <a:rPr sz="4000"/>
            </a:br>
            <a:r>
              <a:rPr b="0" lang="en-US" sz="4000" strike="noStrike" u="none">
                <a:solidFill>
                  <a:srgbClr val="000000"/>
                </a:solidFill>
                <a:effectLst/>
                <a:uFillTx/>
                <a:latin typeface="Times New Roman"/>
              </a:rPr>
              <a:t>Office Analysis Framework</a:t>
            </a:r>
            <a:endParaRPr b="0" lang="en-US" sz="4000" strike="noStrike" u="none">
              <a:solidFill>
                <a:srgbClr val="000000"/>
              </a:solidFill>
              <a:effectLst/>
              <a:uFillTx/>
              <a:latin typeface="Times New Roman"/>
            </a:endParaRPr>
          </a:p>
        </p:txBody>
      </p:sp>
      <p:sp>
        <p:nvSpPr>
          <p:cNvPr id="39" name=""/>
          <p:cNvSpPr/>
          <p:nvPr/>
        </p:nvSpPr>
        <p:spPr>
          <a:xfrm>
            <a:off x="1676520" y="2209680"/>
            <a:ext cx="2514600" cy="221004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Competitors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GB" sz="1200" strike="noStrike" u="none">
                <a:solidFill>
                  <a:srgbClr val="000000"/>
                </a:solidFill>
                <a:effectLst/>
                <a:uFillTx/>
                <a:latin typeface="Book Antiqua"/>
              </a:rPr>
              <a:t>Norwegian</a:t>
            </a:r>
            <a:endParaRPr b="0" lang="en-US" sz="12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GB" sz="1200" strike="noStrike" u="none">
                <a:solidFill>
                  <a:srgbClr val="000000"/>
                </a:solidFill>
                <a:effectLst/>
                <a:uFillTx/>
                <a:latin typeface="Book Antiqua"/>
              </a:rPr>
              <a:t>     - </a:t>
            </a:r>
            <a:r>
              <a:rPr b="0" i="1" lang="en-GB" sz="1200" strike="noStrike" u="none">
                <a:solidFill>
                  <a:srgbClr val="000000"/>
                </a:solidFill>
                <a:effectLst/>
                <a:uFillTx/>
                <a:latin typeface="Book Antiqua"/>
              </a:rPr>
              <a:t>Statkraft</a:t>
            </a:r>
            <a:endParaRPr b="0" lang="en-US" sz="12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     - Hafslund Delta</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GB" sz="1200" strike="noStrike" u="none">
                <a:solidFill>
                  <a:srgbClr val="000000"/>
                </a:solidFill>
                <a:effectLst/>
                <a:uFillTx/>
                <a:latin typeface="Book Antiqua"/>
              </a:rPr>
              <a:t>Swedish</a:t>
            </a:r>
            <a:endParaRPr b="0" lang="en-US" sz="12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     – Vattenfall</a:t>
            </a:r>
            <a:endParaRPr b="0" lang="en-US" sz="12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     - Sydkraft</a:t>
            </a:r>
            <a:endParaRPr b="0" lang="en-US" sz="12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     - Birka</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i="1" lang="en-GB" sz="1200" strike="noStrike" u="none">
                <a:solidFill>
                  <a:srgbClr val="000000"/>
                </a:solidFill>
                <a:effectLst/>
                <a:uFillTx/>
                <a:latin typeface="Book Antiqua"/>
              </a:rPr>
              <a:t>US</a:t>
            </a:r>
            <a:endParaRPr b="0" lang="en-US" sz="12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     - Dynergy</a:t>
            </a:r>
            <a:endParaRPr b="0" lang="en-US" sz="1200" strike="noStrike" u="none">
              <a:solidFill>
                <a:srgbClr val="000000"/>
              </a:solidFill>
              <a:effectLst/>
              <a:uFillTx/>
              <a:latin typeface="Times New Roman"/>
            </a:endParaRPr>
          </a:p>
          <a:p>
            <a:pPr marL="11592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     - Morgan Stanley</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0" name=""/>
          <p:cNvSpPr/>
          <p:nvPr/>
        </p:nvSpPr>
        <p:spPr>
          <a:xfrm>
            <a:off x="5257800" y="2286000"/>
            <a:ext cx="2514600" cy="17524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Counterparties</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NordPool ASA – more than 70% of inception to date volume have been traded via this exchange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RingeriksKraft AS – 4.5%</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Kotkan Energia OY – 1.4%</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Birka Energi AB – 1.3%</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i="1" lang="en-GB" sz="1200" strike="noStrike" u="none">
                <a:solidFill>
                  <a:srgbClr val="000000"/>
                </a:solidFill>
                <a:effectLst/>
                <a:uFillTx/>
                <a:latin typeface="Book Antiqua"/>
              </a:rPr>
              <a:t>Sydkraft AB – 1.2%</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
          <p:cNvSpPr/>
          <p:nvPr/>
        </p:nvSpPr>
        <p:spPr>
          <a:xfrm>
            <a:off x="838080" y="22860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Oslo</a:t>
            </a:r>
            <a:br>
              <a:rPr sz="4000"/>
            </a:br>
            <a:r>
              <a:rPr b="0" lang="en-US" sz="4000" strike="noStrike" u="none">
                <a:solidFill>
                  <a:srgbClr val="000000"/>
                </a:solidFill>
                <a:effectLst/>
                <a:uFillTx/>
                <a:latin typeface="Times New Roman"/>
              </a:rPr>
              <a:t>Review Highlights </a:t>
            </a:r>
            <a:endParaRPr b="0" lang="en-US" sz="4000" strike="noStrike" u="none">
              <a:solidFill>
                <a:srgbClr val="000000"/>
              </a:solidFill>
              <a:effectLst/>
              <a:uFillTx/>
              <a:latin typeface="Times New Roman"/>
            </a:endParaRPr>
          </a:p>
        </p:txBody>
      </p:sp>
      <p:sp>
        <p:nvSpPr>
          <p:cNvPr id="42" name=""/>
          <p:cNvSpPr/>
          <p:nvPr/>
        </p:nvSpPr>
        <p:spPr>
          <a:xfrm>
            <a:off x="533520" y="1447920"/>
            <a:ext cx="8305560" cy="457200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25 deals were selected for detail testing;  selection included full requirement, exchange traded, physical and financial transactions</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Book Antiqua"/>
              </a:rPr>
              <a:t>Summary of findings</a:t>
            </a:r>
            <a:endParaRPr b="0" lang="en-US" sz="12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Oslo significantly involved in London Documentation function</a:t>
            </a:r>
            <a:endParaRPr b="0" lang="en-US" sz="12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Inadequate support for credit approval of one new counterparty</a:t>
            </a:r>
            <a:endParaRPr b="0" lang="en-US" sz="12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Signed confirmations received from counterparties for all transactions selected except one recent transaction</a:t>
            </a:r>
            <a:endParaRPr b="0" lang="en-US" sz="12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London IT Department amended transaction details in live risk books in Power99</a:t>
            </a:r>
            <a:endParaRPr b="0" lang="en-US" sz="12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Manual invoice not reviewed and signed by person other than the preparer</a:t>
            </a:r>
            <a:endParaRPr b="0" lang="en-US" sz="1200" strike="noStrike" u="none">
              <a:solidFill>
                <a:srgbClr val="000000"/>
              </a:solidFill>
              <a:effectLst/>
              <a:uFillTx/>
              <a:latin typeface="Times New Roman"/>
            </a:endParaRPr>
          </a:p>
          <a:p>
            <a:pPr>
              <a:lnSpc>
                <a:spcPct val="100000"/>
              </a:lnSpc>
              <a:buClr>
                <a:srgbClr val="000000"/>
              </a:buClr>
              <a:buFont typeface="Book Antiqua"/>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  Two test deals with offsetting positions and value have remained in Power99 since October 1996</a:t>
            </a:r>
            <a:endParaRPr b="0" lang="en-US" sz="1200" strike="noStrike" u="none">
              <a:solidFill>
                <a:srgbClr val="000000"/>
              </a:solidFill>
              <a:effectLst/>
              <a:uFillTx/>
              <a:latin typeface="Times New Roman"/>
            </a:endParaRPr>
          </a:p>
        </p:txBody>
      </p:sp>
      <p:sp>
        <p:nvSpPr>
          <p:cNvPr id="43" name=""/>
          <p:cNvSpPr/>
          <p:nvPr/>
        </p:nvSpPr>
        <p:spPr>
          <a:xfrm>
            <a:off x="4568760" y="5835600"/>
            <a:ext cx="184320" cy="304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Oslo</a:t>
            </a:r>
            <a:br>
              <a:rPr sz="4000"/>
            </a:br>
            <a:r>
              <a:rPr b="0" lang="en-US" sz="4000" strike="noStrike" u="none">
                <a:solidFill>
                  <a:srgbClr val="000000"/>
                </a:solidFill>
                <a:effectLst/>
                <a:uFillTx/>
                <a:latin typeface="Times New Roman"/>
              </a:rPr>
              <a:t> Observations </a:t>
            </a:r>
            <a:endParaRPr b="0" lang="en-US" sz="4000" strike="noStrike" u="none">
              <a:solidFill>
                <a:srgbClr val="000000"/>
              </a:solidFill>
              <a:effectLst/>
              <a:uFillTx/>
              <a:latin typeface="Times New Roman"/>
            </a:endParaRPr>
          </a:p>
        </p:txBody>
      </p:sp>
      <p:sp>
        <p:nvSpPr>
          <p:cNvPr id="45" name=""/>
          <p:cNvSpPr/>
          <p:nvPr/>
        </p:nvSpPr>
        <p:spPr>
          <a:xfrm>
            <a:off x="457200" y="1447920"/>
            <a:ext cx="8458200" cy="4724280"/>
          </a:xfrm>
          <a:prstGeom prst="rect">
            <a:avLst/>
          </a:prstGeom>
          <a:solidFill>
            <a:srgbClr val="ffffff"/>
          </a:solidFill>
          <a:ln w="12600">
            <a:solidFill>
              <a:srgbClr val="ff6600"/>
            </a:solidFill>
            <a:miter/>
          </a:ln>
          <a:effectLst>
            <a:outerShdw dist="17819" dir="2700000" blurRad="0" rotWithShape="0">
              <a:srgbClr val="000000"/>
            </a:outerShdw>
          </a:effectLst>
        </p:spPr>
        <p:style>
          <a:lnRef idx="0"/>
          <a:fillRef idx="0"/>
          <a:effectRef idx="0"/>
          <a:fontRef idx="minor"/>
        </p:style>
        <p:txBody>
          <a:bodyPr lIns="92160" rIns="92160" tIns="46080" bIns="46080" anchor="t">
            <a:noAutofit/>
          </a:bodyPr>
          <a:p>
            <a:pPr marL="115920" indent="-115920">
              <a:lnSpc>
                <a:spcPct val="100000"/>
              </a:lnSpc>
              <a:tabLst>
                <a:tab algn="l" pos="0"/>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Book Antiqua"/>
              </a:rPr>
              <a:t>EFFECTIVE CONTROLS </a:t>
            </a: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Trading P&amp;L and positions calculated and managed on a daily basis all within a single system (Power 99)</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Trading P&amp;L and positions reported to Enron management in London and Houston on a daily basis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Taped trader phone lines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London Credit group responsible  for counterparty approval</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Clear segregation of duties exist between Trading and Trading support groups</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Top Commercial &amp; Commercial Support personnel are very knowledgeable about the Nordic Markets and are controls - minded in their approach to managing the business </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Strong communication lines exist between Oslo and London for both Trading and Trading Support</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Cash requirements and funding  managed by Corporate Treasury in London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Deal Documentation is complete and easily accessible in both Oslo and London</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Foreign Currency transactions executed directly with Enron Europe</a:t>
            </a: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marL="115920" indent="-115920">
              <a:lnSpc>
                <a:spcPct val="100000"/>
              </a:lnSpc>
              <a:buClr>
                <a:srgbClr val="000000"/>
              </a:buClr>
              <a:buFont typeface="Book Antiqua"/>
              <a:buChar char="•"/>
              <a:tabLst>
                <a:tab algn="l" pos="63504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Book Antiqua"/>
              </a:rPr>
              <a:t>Mid-Market origination deals approved via CACS Sheet by Oslo Office Head and the following London groups: Credit, Legal, Tax and IBS</a:t>
            </a:r>
            <a:endParaRPr b="0" lang="en-US" sz="1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
          <p:cNvSpPr/>
          <p:nvPr/>
        </p:nvSpPr>
        <p:spPr>
          <a:xfrm>
            <a:off x="838080" y="304920"/>
            <a:ext cx="8305920" cy="914400"/>
          </a:xfrm>
          <a:prstGeom prst="rect">
            <a:avLst/>
          </a:prstGeom>
          <a:noFill/>
          <a:ln w="0">
            <a:noFill/>
          </a:ln>
        </p:spPr>
        <p:style>
          <a:lnRef idx="0"/>
          <a:fillRef idx="0"/>
          <a:effectRef idx="0"/>
          <a:fontRef idx="minor"/>
        </p:style>
        <p:txBody>
          <a:bodyPr lIns="90000" rIns="90000" tIns="46800" bIns="4680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Times New Roman"/>
              </a:rPr>
              <a:t>Project Doorstep - Oslo</a:t>
            </a:r>
            <a:br>
              <a:rPr sz="4000"/>
            </a:br>
            <a:r>
              <a:rPr b="0" lang="en-US" sz="4000" strike="noStrike" u="none">
                <a:solidFill>
                  <a:srgbClr val="000000"/>
                </a:solidFill>
                <a:effectLst/>
                <a:uFillTx/>
                <a:latin typeface="Times New Roman"/>
              </a:rPr>
              <a:t> Observations </a:t>
            </a:r>
            <a:endParaRPr b="0" lang="en-US" sz="4000" strike="noStrike" u="none">
              <a:solidFill>
                <a:srgbClr val="000000"/>
              </a:solidFill>
              <a:effectLst/>
              <a:uFillTx/>
              <a:latin typeface="Times New Roman"/>
            </a:endParaRPr>
          </a:p>
        </p:txBody>
      </p:sp>
      <p:sp>
        <p:nvSpPr>
          <p:cNvPr id="47" name=""/>
          <p:cNvSpPr/>
          <p:nvPr/>
        </p:nvSpPr>
        <p:spPr>
          <a:xfrm flipH="1">
            <a:off x="609120" y="1371600"/>
            <a:ext cx="8077320" cy="0"/>
          </a:xfrm>
          <a:prstGeom prst="line">
            <a:avLst/>
          </a:prstGeom>
          <a:ln w="7632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aphicFrame>
        <p:nvGraphicFramePr>
          <p:cNvPr id="48" name=""/>
          <p:cNvGraphicFramePr/>
          <p:nvPr/>
        </p:nvGraphicFramePr>
        <p:xfrm>
          <a:off x="546120" y="1828800"/>
          <a:ext cx="8597880" cy="5740560"/>
        </p:xfrm>
        <a:graphic>
          <a:graphicData uri="http://schemas.openxmlformats.org/presentationml/2006/ole">
            <p:oleObj progId="Word.Document.12" r:id="rId1" spid="">
              <p:embed/>
              <p:pic>
                <p:nvPicPr>
                  <p:cNvPr id="49" name="" descr=""/>
                  <p:cNvPicPr/>
                  <p:nvPr/>
                </p:nvPicPr>
                <p:blipFill>
                  <a:blip r:embed="rId2"/>
                  <a:stretch/>
                </p:blipFill>
                <p:spPr>
                  <a:xfrm>
                    <a:off x="546120" y="1828800"/>
                    <a:ext cx="8597880" cy="5740560"/>
                  </a:xfrm>
                  <a:prstGeom prst="rect">
                    <a:avLst/>
                  </a:prstGeom>
                  <a:noFill/>
                  <a:ln w="0">
                    <a:noFill/>
                  </a:ln>
                </p:spPr>
              </p:pic>
            </p:oleObj>
          </a:graphicData>
        </a:graphic>
      </p:graphicFrame>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222</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2000-02-28T16:59:35Z</dcterms:created>
  <dc:creator>nswingle</dc:creator>
  <dc:description/>
  <dc:language>en-US</dc:language>
  <cp:lastModifiedBy>NSwingle</cp:lastModifiedBy>
  <cp:lastPrinted>2000-03-01T07:53:06Z</cp:lastPrinted>
  <dcterms:modified xsi:type="dcterms:W3CDTF">2000-03-01T14:33:03Z</dcterms:modified>
  <cp:revision>23</cp:revision>
  <dc:subject/>
  <dc:title>No Slide Title</dc:title>
</cp:coreProperties>
</file>